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53" r:id="rId5"/>
    <p:sldMasterId id="2147483854" r:id="rId6"/>
    <p:sldMasterId id="2147483855" r:id="rId7"/>
    <p:sldMasterId id="2147483856" r:id="rId8"/>
    <p:sldMasterId id="2147483857" r:id="rId9"/>
    <p:sldMasterId id="2147483858"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Lst>
  <p:sldSz cy="5143500" cx="9144000"/>
  <p:notesSz cx="6858000" cy="9144000"/>
  <p:embeddedFontLst>
    <p:embeddedFont>
      <p:font typeface="Proxima Nova"/>
      <p:regular r:id="rId105"/>
      <p:bold r:id="rId106"/>
      <p:italic r:id="rId107"/>
      <p:boldItalic r:id="rId108"/>
    </p:embeddedFont>
    <p:embeddedFont>
      <p:font typeface="Roboto"/>
      <p:regular r:id="rId109"/>
      <p:bold r:id="rId110"/>
      <p:italic r:id="rId111"/>
      <p:boldItalic r:id="rId112"/>
    </p:embeddedFont>
    <p:embeddedFont>
      <p:font typeface="Overpass Black"/>
      <p:bold r:id="rId113"/>
      <p:boldItalic r:id="rId114"/>
    </p:embeddedFont>
    <p:embeddedFont>
      <p:font typeface="Overpass ExtraBold"/>
      <p:bold r:id="rId115"/>
      <p:boldItalic r:id="rId116"/>
    </p:embeddedFont>
    <p:embeddedFont>
      <p:font typeface="Inconsolata"/>
      <p:regular r:id="rId117"/>
      <p:bold r:id="rId118"/>
    </p:embeddedFont>
    <p:embeddedFont>
      <p:font typeface="Overpass"/>
      <p:regular r:id="rId119"/>
      <p:bold r:id="rId120"/>
      <p:italic r:id="rId121"/>
      <p:boldItalic r:id="rId122"/>
    </p:embeddedFont>
    <p:embeddedFont>
      <p:font typeface="Source Code Pro"/>
      <p:regular r:id="rId123"/>
      <p:bold r:id="rId124"/>
      <p:italic r:id="rId125"/>
      <p:boldItalic r:id="rId126"/>
    </p:embeddedFont>
    <p:embeddedFont>
      <p:font typeface="Overpass Light"/>
      <p:regular r:id="rId127"/>
      <p:bold r:id="rId128"/>
      <p:italic r:id="rId129"/>
      <p:boldItalic r:id="rId130"/>
    </p:embeddedFont>
    <p:embeddedFont>
      <p:font typeface="Overpass SemiBold"/>
      <p:regular r:id="rId131"/>
      <p:bold r:id="rId132"/>
      <p:italic r:id="rId133"/>
      <p:boldItalic r:id="rId134"/>
    </p:embeddedFont>
    <p:embeddedFont>
      <p:font typeface="Roboto Mono"/>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56">
          <p15:clr>
            <a:srgbClr val="9AA0A6"/>
          </p15:clr>
        </p15:guide>
        <p15:guide id="2" pos="2880">
          <p15:clr>
            <a:srgbClr val="9AA0A6"/>
          </p15:clr>
        </p15:guide>
        <p15:guide id="3" orient="horz" pos="210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CC57920-8912-414A-83E5-FA7CC957210E}">
  <a:tblStyle styleId="{FCC57920-8912-414A-83E5-FA7CC95721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056" orient="horz"/>
        <p:guide pos="2880"/>
        <p:guide pos="21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ProximaNova-italic.fntdata"/><Relationship Id="rId106" Type="http://schemas.openxmlformats.org/officeDocument/2006/relationships/font" Target="fonts/ProximaNova-bold.fntdata"/><Relationship Id="rId105" Type="http://schemas.openxmlformats.org/officeDocument/2006/relationships/font" Target="fonts/ProximaNova-regular.fntdata"/><Relationship Id="rId104" Type="http://schemas.openxmlformats.org/officeDocument/2006/relationships/slide" Target="slides/slide93.xml"/><Relationship Id="rId109" Type="http://schemas.openxmlformats.org/officeDocument/2006/relationships/font" Target="fonts/Roboto-regular.fntdata"/><Relationship Id="rId108" Type="http://schemas.openxmlformats.org/officeDocument/2006/relationships/font" Target="fonts/ProximaNova-boldItalic.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font" Target="fonts/OverpassLight-italic.fntdata"/><Relationship Id="rId128" Type="http://schemas.openxmlformats.org/officeDocument/2006/relationships/font" Target="fonts/OverpassLight-bold.fntdata"/><Relationship Id="rId127" Type="http://schemas.openxmlformats.org/officeDocument/2006/relationships/font" Target="fonts/OverpassLight-regular.fntdata"/><Relationship Id="rId126" Type="http://schemas.openxmlformats.org/officeDocument/2006/relationships/font" Target="fonts/SourceCodePro-boldItalic.fntdata"/><Relationship Id="rId26" Type="http://schemas.openxmlformats.org/officeDocument/2006/relationships/slide" Target="slides/slide15.xml"/><Relationship Id="rId121" Type="http://schemas.openxmlformats.org/officeDocument/2006/relationships/font" Target="fonts/Overpass-italic.fntdata"/><Relationship Id="rId25" Type="http://schemas.openxmlformats.org/officeDocument/2006/relationships/slide" Target="slides/slide14.xml"/><Relationship Id="rId120" Type="http://schemas.openxmlformats.org/officeDocument/2006/relationships/font" Target="fonts/Overpass-bold.fntdata"/><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font" Target="fonts/SourceCodePro-italic.fntdata"/><Relationship Id="rId29" Type="http://schemas.openxmlformats.org/officeDocument/2006/relationships/slide" Target="slides/slide18.xml"/><Relationship Id="rId124" Type="http://schemas.openxmlformats.org/officeDocument/2006/relationships/font" Target="fonts/SourceCodePro-bold.fntdata"/><Relationship Id="rId123" Type="http://schemas.openxmlformats.org/officeDocument/2006/relationships/font" Target="fonts/SourceCodePro-regular.fntdata"/><Relationship Id="rId122" Type="http://schemas.openxmlformats.org/officeDocument/2006/relationships/font" Target="fonts/Overpass-boldItalic.fntdata"/><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6.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font" Target="fonts/Inconsolata-bold.fntdata"/><Relationship Id="rId117" Type="http://schemas.openxmlformats.org/officeDocument/2006/relationships/font" Target="fonts/Inconsolata-regular.fntdata"/><Relationship Id="rId116" Type="http://schemas.openxmlformats.org/officeDocument/2006/relationships/font" Target="fonts/OverpassExtraBold-boldItalic.fntdata"/><Relationship Id="rId115" Type="http://schemas.openxmlformats.org/officeDocument/2006/relationships/font" Target="fonts/OverpassExtraBold-bold.fntdata"/><Relationship Id="rId119" Type="http://schemas.openxmlformats.org/officeDocument/2006/relationships/font" Target="fonts/Overpass-regular.fntdata"/><Relationship Id="rId15" Type="http://schemas.openxmlformats.org/officeDocument/2006/relationships/slide" Target="slides/slide4.xml"/><Relationship Id="rId110" Type="http://schemas.openxmlformats.org/officeDocument/2006/relationships/font" Target="fonts/Roboto-bold.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OverpassBlack-boldItalic.fntdata"/><Relationship Id="rId18" Type="http://schemas.openxmlformats.org/officeDocument/2006/relationships/slide" Target="slides/slide7.xml"/><Relationship Id="rId113" Type="http://schemas.openxmlformats.org/officeDocument/2006/relationships/font" Target="fonts/OverpassBlack-bold.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8" Type="http://schemas.openxmlformats.org/officeDocument/2006/relationships/font" Target="fonts/RobotoMono-boldItalic.fntdata"/><Relationship Id="rId137" Type="http://schemas.openxmlformats.org/officeDocument/2006/relationships/font" Target="fonts/RobotoMono-italic.fntdata"/><Relationship Id="rId132" Type="http://schemas.openxmlformats.org/officeDocument/2006/relationships/font" Target="fonts/OverpassSemiBold-bold.fntdata"/><Relationship Id="rId131" Type="http://schemas.openxmlformats.org/officeDocument/2006/relationships/font" Target="fonts/OverpassSemiBold-regular.fntdata"/><Relationship Id="rId130" Type="http://schemas.openxmlformats.org/officeDocument/2006/relationships/font" Target="fonts/OverpassLight-boldItalic.fntdata"/><Relationship Id="rId136" Type="http://schemas.openxmlformats.org/officeDocument/2006/relationships/font" Target="fonts/RobotoMono-bold.fntdata"/><Relationship Id="rId135" Type="http://schemas.openxmlformats.org/officeDocument/2006/relationships/font" Target="fonts/RobotoMono-regular.fntdata"/><Relationship Id="rId134" Type="http://schemas.openxmlformats.org/officeDocument/2006/relationships/font" Target="fonts/OverpassSemiBold-boldItalic.fntdata"/><Relationship Id="rId133" Type="http://schemas.openxmlformats.org/officeDocument/2006/relationships/font" Target="fonts/OverpassSemiBold-italic.fntdata"/><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about/press-releases/red-hat-redefines-enterprise-kubernetes-through-full-stack-automation-red-hat-openshift-4" TargetMode="External"/><Relationship Id="rId3" Type="http://schemas.openxmlformats.org/officeDocument/2006/relationships/hyperlink" Target="https://developers.redhat.com/blog/2018/02/22/container-terminology-practical-introduction/#h.8tyd9p17othl" TargetMode="External"/><Relationship Id="rId4" Type="http://schemas.openxmlformats.org/officeDocument/2006/relationships/hyperlink" Target="https://docs.google.com/document/d/13dYBN1tQkIeRczkJcsMs_CbojOlKrVuvfW86zHSElDM/edi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4563/files#diff-56052e748d888ef434f910606f960260R3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45-_ZxpAAKhfa30Q_BrA9_Rm57SCZbT8R7M253lXRG4/edit?usp=shar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dAm0AER3PfC63bQVa2o00dXafQuv6mqH8PImyugwjK4/edit#heading=h.vwz17dljyd6n" TargetMode="External"/><Relationship Id="rId3" Type="http://schemas.openxmlformats.org/officeDocument/2006/relationships/hyperlink" Target="https://github.com/openshift/api/blob/master/config/v1/types_authentication.go" TargetMode="External"/><Relationship Id="rId4" Type="http://schemas.openxmlformats.org/officeDocument/2006/relationships/hyperlink" Target="https://github.com/openshift/api/blob/master/config/v1/types_oauth.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4382/files#diff-df959a51e97540c8bac68d462db50b5a"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redhat.com/blog/2018/02/22/container-terminology-practical-introduction/#h.hc7hn0blfovy" TargetMode="External"/><Relationship Id="rId3" Type="http://schemas.openxmlformats.org/officeDocument/2006/relationships/hyperlink" Target="https://www.redhat.com/en/blog/introducing-red-hat-universal-base-image" TargetMode="External"/><Relationship Id="rId4" Type="http://schemas.openxmlformats.org/officeDocument/2006/relationships/hyperlink" Target="https://docs.google.com/presentation/d/1WGRxnh5jjHX-_PbevQtVQ5Ts7LfDFhqR_Pz5GFcz6jE/edit#slide=id.g4f816e8ba7_54_37"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support/policy/rhel-container-compatibility"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YFI36EteDOs"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inJolYwG7ZkCm1O7QBeOh7eI2UlH6JHAayIMu5t23E/edit"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9b913fb56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9b913fb56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5783de5e6a_3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783de5e6a_3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OpenShift 4.1 introduces a new CLI-based installer, called openshift-install. It’s designed to simplify provisioning OpenShift on immutable installer provisioned infrastructure using an interactive guided workflow all within about 30 minutes. This approach provides an OpenShift deployment with full stack automation of host OS and platform updates and infrastructure management right out of the box without the complexity of having to provision your own infrastructure.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Only minimal user input is needed with all non-essential installation config options -- those options that aren’t required for the cluster bring-up or deemed unsafe to be changed later -- now configured post-install via component operator CRD’s.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59b913fb56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9b913fb56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Pre-existing Infrastructure Deployments?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administrator must create their own infrastructure, which includes creating networks, configuring DNS, setting up load balancers, provisioning machines, and installing operating systems. Meaning the administrator, not the installer, is ultimately responsible for the creation and deletion of these infrastructure objects. Even though the administrator is tasked with this work, it allows more customization of the infrastructure based on operational requirements whereas infrastructure customization for full stack automated deployments only delivers an opinionated best practices install with far less options for customizing.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user managed infrastructure has been provisioned, OpenShift 4 can then be deployed. Even though the installer won’t be </a:t>
            </a:r>
            <a:r>
              <a:rPr lang="en">
                <a:solidFill>
                  <a:schemeClr val="dk1"/>
                </a:solidFill>
              </a:rPr>
              <a:t>leveraged</a:t>
            </a:r>
            <a:r>
              <a:rPr lang="en">
                <a:solidFill>
                  <a:schemeClr val="dk1"/>
                </a:solidFill>
              </a:rPr>
              <a:t> to provision the infrastructure, the same installer is still </a:t>
            </a:r>
            <a:r>
              <a:rPr lang="en">
                <a:solidFill>
                  <a:schemeClr val="dk1"/>
                </a:solidFill>
              </a:rPr>
              <a:t>used</a:t>
            </a:r>
            <a:r>
              <a:rPr lang="en">
                <a:solidFill>
                  <a:schemeClr val="dk1"/>
                </a:solidFill>
              </a:rPr>
              <a:t> to generate the node assets and monitor the bring-up of the cluster.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a running cluster, there’s really no discernible operational difference between the two installation methods. Neither is inferior to the other and over the air updates can still be performed. The only real tangible benefit with a pre-existing infrastructure deployments is the added support for RHEL 7 worker and infra nodes (in addition RHEL CoreOS node support). However, RHEL 7 host OS updates still need to be managed independently by the administrator unlike RHEL CoreOS which gets delivered alongside OpenShift updates.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59b913fb56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59b913fb56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customers who require a higher degree of infrastructure customization, OpenShift 4 can also be deployed to user-managed and provisioned, pre-existing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the deployment process is a bit different than the full stack automated deployment method since the installer isn’t used to provision the underlying infrastructure, it uses the same OpenShift installer to generate cluster assets (such as the node ignition configs and kubeconfig) and aids with the cluster bring-up by monitoring for the control plane and cluster ready events.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again, pre-existing infrastructure deployments have the added benefit of supporting both RHEL 7 and RHEL CoreOS for worker &amp; infra nodes. However, RHEL CoreOS is mandatory for the control plane nodes no matter the deployment method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automated node provisioning using MachineSets and auto-scalers can be used in cases where provider support is included in the OpenShift Machine API such as AWS for 4.1. As the provider support in the Machine API grows, customers will be able to leverage it in their deployments once enabled.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583f92b6ce_2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583f92b6ce_2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process of deploying OpenShift to pre-existing infrastructure on AWS is similar to how it’s done for Bare Metal, we’ve provided example AWS CloudFormation templates help simplify preparing your environment. They’re intended to guide you through the process of creating VPC/subnets, adding DNS entries, setting up load balancers, defining profiles/security groups, and the creation of EC2 instances needed for the bootstrap, master, and worker nodes.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likely further customization of these templates will be needed or integration with orchestration technologies such as Ansible based on your operational requirements. However, they’re meant to provide the lowest level of integration with preparing your AWS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if deploying OpenShift 4 to AWS, you should definitely review and increase the service limits of your account if you haven’t done so already.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5783de5e6a_3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783de5e6a_3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5783de5e6a_3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783de5e6a_3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comparison between both deployment methods comes up quite frequently. There’s been an on-going assumption that deploying OpenShift to user-managed, pre-existing infrastructure is inferior to letting the installer perform the infrastructure provisioning for you. However, from the chart, you can see the major difference is more to do with who is responsible for provisioning the infrastructure than from a day 2 operational perspective.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Providing a full stack automated deployment process for every provider is an extremely challenging construct since not every environment offers a set of standardized services that OpenShift can always rely on being available like networking, DNS, load balancing, provisioning API support, storage, etc. Even in the cases where these services do exist, they may behave differently compared to another provider’s services requiring an entirely different implementation to use or simply preventing its use by OpenShift due to a service limitation. Combine this with the fact that many customers don’t always want to use these set of services for one reason or another and instead opt to use their own custom services which may already be running in their production environment. This makes it nearly impossible to offer a full stack automated deployment process that can satisfy every single customer use case, programmatically control every service offering, and support every install-time configuration option.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where user-managed, pre-existing infrastructure comes into the picture allowing customers to customize their infrastructure based on their operational requirements prior to deploying OpenShift in their environment. Hopefully, this chart will making things a bit more clear in terms of where the responsibility lies for provisioning each of the infrastructure objects needed when deploying OpenShift.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59b913fb56_0_2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59b913fb56_0_2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RHEL 7 Worker Nodes: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 of joining RHEL 7 worker nodes to an OpenShift cluster deployed on user managed infrastructure starts with: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Provisioning each node with RHEL 7 and enabling the appropriate entitlements and access to the OpenShift 4 YUM repos.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Next, you need to create an Ansible Inventory file with the appropriate node groups and variables defined, which includes the path to kubeconfig and pull secret.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To join your RHEL 7 nodes, you will need to run the scaleup playbook. If everything is setup correctly in your environment, then this process will largely be an automated process with the exception of needing to approve the pending CSRs before nodes can join the cluster.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Upgrades are handled in a similar fashion using an upgrade playbook and host inventory.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Even though RHEL CoreOS is mandatory for the control plane, mixed clusters of RHEL 7 and RHEL CoreOS are supported for worker and infra nodes. Support for RHEL 8 will be coming in a future release.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5783de5e6a_3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5783de5e6a_3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583f92b6ce_1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583f92b6ce_1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how openshift-install can be used for full-stack automation or to install OpenShift on pre-existing infrastructure, Red Hat Enterprise Linux provides a single operating system with two deployment options.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earlier, RHEL can be used for worker nodes and provides parity for existing operational practices </a:t>
            </a:r>
            <a:r>
              <a:rPr lang="en"/>
              <a:t>throughout</a:t>
            </a:r>
            <a:r>
              <a:rPr lang="en"/>
              <a:t> the datacenter (and OCP v3). With RHEL CoreOS we’re providing an embedded RHEL container host that brings a new operational paradigm where the host &amp; infrastructure are fully managed and operationalized by the cluster. Regardless of which option customers choose, they’ll get the benefits of RHEL plus the integration and stability from the kernel to the highest-level operator in OpenShift.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83f92b6ce_1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83f92b6ce_1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5783de5e6a_17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5783de5e6a_17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583f92b6ce_19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583f92b6ce_19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518b86870c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18b86870c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the </a:t>
            </a:r>
            <a:r>
              <a:rPr b="1" lang="en">
                <a:solidFill>
                  <a:schemeClr val="dk1"/>
                </a:solidFill>
              </a:rPr>
              <a:t>best kubernetes </a:t>
            </a:r>
            <a:r>
              <a:rPr b="1" lang="en">
                <a:solidFill>
                  <a:schemeClr val="dk1"/>
                </a:solidFill>
              </a:rPr>
              <a:t>specific</a:t>
            </a:r>
            <a:r>
              <a:rPr b="1" lang="en">
                <a:solidFill>
                  <a:schemeClr val="dk1"/>
                </a:solidFill>
              </a:rPr>
              <a:t> container engine</a:t>
            </a:r>
            <a:r>
              <a:rPr lang="en">
                <a:solidFill>
                  <a:schemeClr val="dk1"/>
                </a:solidFill>
              </a:rPr>
              <a:t>. Adoption is trivial since all existing Docker and OCI containers are supported and run great with CRI-O.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a light weight, kubernetes-native, OCI compatible container runtime that is life-cycled and managed by OpenShift. </a:t>
            </a:r>
            <a:r>
              <a:rPr b="1" lang="en">
                <a:solidFill>
                  <a:schemeClr val="dk1"/>
                </a:solidFill>
              </a:rPr>
              <a:t>Customers no longer need to worry about which container runtime is in use</a:t>
            </a:r>
            <a:r>
              <a:rPr lang="en">
                <a:solidFill>
                  <a:schemeClr val="dk1"/>
                </a:solidFill>
              </a:rPr>
              <a:t> - with OCP v4, </a:t>
            </a:r>
            <a:r>
              <a:rPr lang="en">
                <a:solidFill>
                  <a:schemeClr val="dk1"/>
                </a:solidFill>
              </a:rPr>
              <a:t>it’s</a:t>
            </a:r>
            <a:r>
              <a:rPr lang="en">
                <a:solidFill>
                  <a:schemeClr val="dk1"/>
                </a:solidFill>
              </a:rPr>
              <a:t> always the right one and it provide a complete implementation of the Kubernetes Container Runtime Interface, or CRI. </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Also, gone are the days of </a:t>
            </a:r>
            <a:r>
              <a:rPr b="1" lang="en">
                <a:solidFill>
                  <a:schemeClr val="dk1"/>
                </a:solidFill>
              </a:rPr>
              <a:t>separately managing the container engine</a:t>
            </a:r>
            <a:r>
              <a:rPr lang="en">
                <a:solidFill>
                  <a:schemeClr val="dk1"/>
                </a:solidFill>
              </a:rPr>
              <a:t>. CRI-O is </a:t>
            </a:r>
            <a:r>
              <a:rPr lang="en">
                <a:solidFill>
                  <a:schemeClr val="dk1"/>
                </a:solidFill>
              </a:rPr>
              <a:t>completely hands-free to run in production.</a:t>
            </a:r>
            <a:r>
              <a:rPr lang="en">
                <a:solidFill>
                  <a:schemeClr val="dk1"/>
                </a:solidFill>
              </a:rPr>
              <a:t> The handful of tuneables that provide control and security for CRI-O are easy to configure via a CRD, and the settings will be </a:t>
            </a:r>
            <a:r>
              <a:rPr lang="en">
                <a:solidFill>
                  <a:schemeClr val="dk1"/>
                </a:solidFill>
              </a:rPr>
              <a:t>propagated</a:t>
            </a:r>
            <a:r>
              <a:rPr lang="en">
                <a:solidFill>
                  <a:schemeClr val="dk1"/>
                </a:solidFill>
              </a:rPr>
              <a:t> across the cluster.</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518b86870c_2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518b86870c_2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317500" lvl="0" marL="457200" rtl="0" algn="l">
              <a:lnSpc>
                <a:spcPct val="115000"/>
              </a:lnSpc>
              <a:spcBef>
                <a:spcPts val="0"/>
              </a:spcBef>
              <a:spcAft>
                <a:spcPts val="0"/>
              </a:spcAft>
              <a:buSzPts val="1400"/>
              <a:buChar char="●"/>
            </a:pPr>
            <a:r>
              <a:rPr lang="en" u="sng">
                <a:solidFill>
                  <a:srgbClr val="1155CC"/>
                </a:solidFill>
                <a:latin typeface="Overpass"/>
                <a:ea typeface="Overpass"/>
                <a:cs typeface="Overpass"/>
                <a:sym typeface="Overpass"/>
                <a:hlinkClick r:id="rId2"/>
              </a:rPr>
              <a:t>Red Hat OpenShift Container Platform 4 </a:t>
            </a:r>
            <a:r>
              <a:rPr lang="en">
                <a:solidFill>
                  <a:schemeClr val="dk1"/>
                </a:solidFill>
                <a:latin typeface="Overpass"/>
                <a:ea typeface="Overpass"/>
                <a:cs typeface="Overpass"/>
                <a:sym typeface="Overpass"/>
              </a:rPr>
              <a:t>enables the mass production of </a:t>
            </a:r>
            <a:r>
              <a:rPr lang="en" u="sng">
                <a:solidFill>
                  <a:srgbClr val="1155CC"/>
                </a:solidFill>
                <a:latin typeface="Overpass"/>
                <a:ea typeface="Overpass"/>
                <a:cs typeface="Overpass"/>
                <a:sym typeface="Overpass"/>
                <a:hlinkClick r:id="rId3"/>
              </a:rPr>
              <a:t>container hosts</a:t>
            </a:r>
            <a:r>
              <a:rPr lang="en">
                <a:solidFill>
                  <a:schemeClr val="dk1"/>
                </a:solidFill>
                <a:latin typeface="Overpass"/>
                <a:ea typeface="Overpass"/>
                <a:cs typeface="Overpass"/>
                <a:sym typeface="Overpass"/>
              </a:rPr>
              <a:t> at scale across cloud providers, virtualization platforms and bare metal. To create a true cloud platform, we had to tightly control the supply chain to increase the reliability of the sophisticated automation. Standardizing on Red Hat Enterprise Linux CoreOS (a variant of Red Hat Enterprise Linux) and CRI-O, Machine Configs, and the Machine Configuration Operator were obvious choices for enabling automation at this level. </a:t>
            </a:r>
            <a:endParaRPr>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SzPts val="1400"/>
              <a:buChar char="●"/>
            </a:pPr>
            <a:r>
              <a:rPr lang="en"/>
              <a:t>Deep dive in this </a:t>
            </a:r>
            <a:r>
              <a:rPr lang="en" u="sng">
                <a:solidFill>
                  <a:schemeClr val="hlink"/>
                </a:solidFill>
                <a:hlinkClick r:id="rId4"/>
              </a:rPr>
              <a:t>blog draft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59b913fb56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59b913fb56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59b913fb56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59b913fb56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Better visualization of these will be coming soon and an improved Yaml editor with built in schema support and autocomplete will be coming soon.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g583f92b6ce_9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583f92b6ce_9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In 3.11, configuring sharding was a multi-step process.  Generally:</a:t>
            </a:r>
            <a:endParaRPr>
              <a:latin typeface="Overpass"/>
              <a:ea typeface="Overpass"/>
              <a:cs typeface="Overpass"/>
              <a:sym typeface="Overpass"/>
            </a:endParaRPr>
          </a:p>
          <a:p>
            <a:pPr indent="-317500" lvl="0" marL="457200" rtl="0" algn="l">
              <a:spcBef>
                <a:spcPts val="0"/>
              </a:spcBef>
              <a:spcAft>
                <a:spcPts val="0"/>
              </a:spcAft>
              <a:buSzPts val="1400"/>
              <a:buFont typeface="Overpass"/>
              <a:buAutoNum type="arabicPeriod"/>
            </a:pPr>
            <a:r>
              <a:rPr lang="en">
                <a:latin typeface="Overpass"/>
                <a:ea typeface="Overpass"/>
                <a:cs typeface="Overpass"/>
                <a:sym typeface="Overpass"/>
              </a:rPr>
              <a:t>create router (if it doesn’t exist)</a:t>
            </a:r>
            <a:endParaRPr>
              <a:latin typeface="Overpass"/>
              <a:ea typeface="Overpass"/>
              <a:cs typeface="Overpass"/>
              <a:sym typeface="Overpass"/>
            </a:endParaRPr>
          </a:p>
          <a:p>
            <a:pPr indent="-317500" lvl="0" marL="457200" rtl="0" algn="l">
              <a:spcBef>
                <a:spcPts val="0"/>
              </a:spcBef>
              <a:spcAft>
                <a:spcPts val="0"/>
              </a:spcAft>
              <a:buSzPts val="1400"/>
              <a:buFont typeface="Overpass"/>
              <a:buAutoNum type="arabicPeriod"/>
            </a:pPr>
            <a:r>
              <a:rPr lang="en">
                <a:latin typeface="Overpass"/>
                <a:ea typeface="Overpass"/>
                <a:cs typeface="Overpass"/>
                <a:sym typeface="Overpass"/>
              </a:rPr>
              <a:t>configure router with a namespace label selector</a:t>
            </a:r>
            <a:endParaRPr>
              <a:latin typeface="Overpass"/>
              <a:ea typeface="Overpass"/>
              <a:cs typeface="Overpass"/>
              <a:sym typeface="Overpass"/>
            </a:endParaRPr>
          </a:p>
          <a:p>
            <a:pPr indent="-317500" lvl="0" marL="457200" rtl="0" algn="l">
              <a:spcBef>
                <a:spcPts val="0"/>
              </a:spcBef>
              <a:spcAft>
                <a:spcPts val="0"/>
              </a:spcAft>
              <a:buSzPts val="1400"/>
              <a:buFont typeface="Overpass"/>
              <a:buAutoNum type="arabicPeriod"/>
            </a:pPr>
            <a:r>
              <a:rPr lang="en">
                <a:latin typeface="Overpass"/>
                <a:ea typeface="Overpass"/>
                <a:cs typeface="Overpass"/>
                <a:sym typeface="Overpass"/>
              </a:rPr>
              <a:t>label the namespace accordingly for router</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In 4.1, a simple YAML configuration is used by the Ingress Operator to automatically implement the “shard”, with the side benefit of integration with Operator implemented and platform specific external DNS and external LB.</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To create a second router, add a new ingress object, as in the following example: </a:t>
            </a:r>
            <a:endParaRPr>
              <a:latin typeface="Overpass"/>
              <a:ea typeface="Overpass"/>
              <a:cs typeface="Overpass"/>
              <a:sym typeface="Overpas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b="1" lang="en">
                <a:latin typeface="Consolas"/>
                <a:ea typeface="Consolas"/>
                <a:cs typeface="Consolas"/>
                <a:sym typeface="Consolas"/>
              </a:rPr>
              <a:t>cat &lt;&lt;EOF | ./oc create -f -</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apiVersion: operator.openshift.io/v1</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kind: IngressController</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metadata:</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namespace: openshift-ingress-operator</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name: internal-apps</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spec:</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domain: internal-apps.mcurrydemos.com</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&gt;</a:t>
            </a:r>
            <a:r>
              <a:rPr b="1" lang="en">
                <a:latin typeface="Consolas"/>
                <a:ea typeface="Consolas"/>
                <a:cs typeface="Consolas"/>
                <a:sym typeface="Consolas"/>
              </a:rPr>
              <a:t> EOF</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ingresscontroller.operator.openshift.io/internal-apps created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b="1" lang="en">
                <a:latin typeface="Consolas"/>
                <a:ea typeface="Consolas"/>
                <a:cs typeface="Consolas"/>
                <a:sym typeface="Consolas"/>
              </a:rPr>
              <a:t>oc get -n openshift-ingress-operator ingresscontrollers</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NAME            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default         19h</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internal-apps   5m34s</a:t>
            </a:r>
            <a:endParaRPr>
              <a:latin typeface="Consolas"/>
              <a:ea typeface="Consolas"/>
              <a:cs typeface="Consolas"/>
              <a:sym typeface="Consola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583f92b6ce_9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583f92b6ce_9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583f92b6ce_9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583f92b6ce_9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583f92b6ce_9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583f92b6ce_9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583f92b6ce_9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83f92b6ce_9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default Mode is NetworkPolicy in 4.x.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operator will use its host MTU to auto-calculate a reasonable default value for the cluster MTU.  For example, on AWS (MTU 9001), the MTU will be set to 9001 - 50 = 8951, automatically (VXLAN consumes 50 bytes/packet, so the number is adjusted to accommodate).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783de5e6a_1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783de5e6a_1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g583f92b6ce_9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583f92b6ce_9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settings are configured with reasonable defaults for most cluster implementations.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583f92b6ce_9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83f92b6ce_9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network operator installs Multus by default.  Users can define additional networks.</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b="1" lang="en">
                <a:latin typeface="Overpass"/>
                <a:ea typeface="Overpass"/>
                <a:cs typeface="Overpass"/>
                <a:sym typeface="Overpass"/>
              </a:rPr>
              <a:t>Example Pod Annotation with “macvlan-conf” as Intended Network Attachment to Secondary Interface:</a:t>
            </a:r>
            <a:endParaRPr b="1">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apiVersion: v1</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kind: Pod</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metadata: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name: pod_c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annotations: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kubernetes.cni.cncf.io/networks: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"name": "openshiftsdn-conf"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"name": "macvlan-conf"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spec: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containers: [...]</a:t>
            </a:r>
            <a:endParaRPr>
              <a:latin typeface="Courier New"/>
              <a:ea typeface="Courier New"/>
              <a:cs typeface="Courier New"/>
              <a:sym typeface="Courier New"/>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b="1" lang="en">
                <a:latin typeface="Overpass"/>
                <a:ea typeface="Overpass"/>
                <a:cs typeface="Overpass"/>
                <a:sym typeface="Overpass"/>
              </a:rPr>
              <a:t>Example CRD Object for “macvlan-conf”:</a:t>
            </a:r>
            <a:endParaRPr b="1">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Name:         macvlan-conf</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Namespace:    default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Labels:       &lt;none&gt;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Annotations:  &lt;none&gt;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API Version:  cni.cncf.io/v1</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Args:         [ { "master": "eth0", "mode": "bridge",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Kind:         Network</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Plugin:       macvlan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Metadata: [...]</a:t>
            </a:r>
            <a:endParaRPr>
              <a:latin typeface="Courier New"/>
              <a:ea typeface="Courier New"/>
              <a:cs typeface="Courier New"/>
              <a:sym typeface="Courier New"/>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2" name="Shape 1892"/>
        <p:cNvGrpSpPr/>
        <p:nvPr/>
      </p:nvGrpSpPr>
      <p:grpSpPr>
        <a:xfrm>
          <a:off x="0" y="0"/>
          <a:ext cx="0" cy="0"/>
          <a:chOff x="0" y="0"/>
          <a:chExt cx="0" cy="0"/>
        </a:xfrm>
      </p:grpSpPr>
      <p:sp>
        <p:nvSpPr>
          <p:cNvPr id="1893" name="Google Shape;1893;g583f92b6ce_9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583f92b6ce_9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OCP 4.1 includes the capability to use SR-IOV hardware on nodes, which enables you to attach SR-IOV virtual function (VF) interfaces to Pods in addition to other network interfaces.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components are required to provide this capability: the SR-IOV network device plug-in and the SR-IOV CNI plug-in:</a:t>
            </a:r>
            <a:endParaRPr/>
          </a:p>
          <a:p>
            <a:pPr indent="-317500" lvl="0" marL="457200" rtl="0" algn="l">
              <a:spcBef>
                <a:spcPts val="0"/>
              </a:spcBef>
              <a:spcAft>
                <a:spcPts val="0"/>
              </a:spcAft>
              <a:buSzPts val="1400"/>
              <a:buChar char="●"/>
            </a:pPr>
            <a:r>
              <a:rPr lang="en"/>
              <a:t>The SR-IOV network device plug-in is a Kubernetes device plug-in for discovering, advertising, and allocating SR-IOV network virtual function (VF) resources. Device plug-ins are used in Kubernetes to enable the use of limited resources, typically in physical devices. Device plug-ins give the Kubernetes scheduler awareness of which resources are exhausted, allowing Pods to be scheduled to worker nodes that have sufficient resources available.</a:t>
            </a:r>
            <a:endParaRPr/>
          </a:p>
          <a:p>
            <a:pPr indent="-317500" lvl="0" marL="457200" rtl="0" algn="l">
              <a:spcBef>
                <a:spcPts val="0"/>
              </a:spcBef>
              <a:spcAft>
                <a:spcPts val="0"/>
              </a:spcAft>
              <a:buSzPts val="1400"/>
              <a:buChar char="●"/>
            </a:pPr>
            <a:r>
              <a:rPr lang="en"/>
              <a:t>The SR-IOV CNI plug-in plumbs VF interfaces allocated from the SR-IOV device plug-in directly into a Pod.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detailed information on the very specific NIC models that we are initially targeting for SR-IOV implementation: </a:t>
            </a:r>
            <a:endParaRPr/>
          </a:p>
          <a:p>
            <a:pPr indent="0" lvl="0" marL="0" rtl="0" algn="l">
              <a:spcBef>
                <a:spcPts val="0"/>
              </a:spcBef>
              <a:spcAft>
                <a:spcPts val="0"/>
              </a:spcAft>
              <a:buNone/>
            </a:pPr>
            <a:r>
              <a:rPr lang="en"/>
              <a:t>* Intel XXV710-DA2 25G card with vendor ID 0x8086 and device ID 0x158b</a:t>
            </a:r>
            <a:endParaRPr/>
          </a:p>
          <a:p>
            <a:pPr indent="0" lvl="0" marL="0" rtl="0" algn="l">
              <a:spcBef>
                <a:spcPts val="0"/>
              </a:spcBef>
              <a:spcAft>
                <a:spcPts val="0"/>
              </a:spcAft>
              <a:buNone/>
            </a:pPr>
            <a:r>
              <a:rPr lang="en"/>
              <a:t>* Mellanox MT27710 Family [ConnectX-4 Lx] 25G card with vendor ID 0x15b3 and device ID 0x1015</a:t>
            </a:r>
            <a:endParaRPr/>
          </a:p>
          <a:p>
            <a:pPr indent="0" lvl="0" marL="0" rtl="0" algn="l">
              <a:spcBef>
                <a:spcPts val="0"/>
              </a:spcBef>
              <a:spcAft>
                <a:spcPts val="0"/>
              </a:spcAft>
              <a:buNone/>
            </a:pPr>
            <a:r>
              <a:rPr lang="en"/>
              <a:t>* Mellanox MT27800 Family [ConnectX-5] 100G card with vendor ID 0x15b3 and device ID 0x1017</a:t>
            </a:r>
            <a:endParaRPr/>
          </a:p>
          <a:p>
            <a:pPr indent="0" lvl="0" marL="0" rtl="0" algn="l">
              <a:spcBef>
                <a:spcPts val="0"/>
              </a:spcBef>
              <a:spcAft>
                <a:spcPts val="0"/>
              </a:spcAft>
              <a:buNone/>
            </a:pPr>
            <a:r>
              <a:rPr lang="en"/>
              <a:t>(See also: </a:t>
            </a:r>
            <a:r>
              <a:rPr lang="en" u="sng">
                <a:solidFill>
                  <a:schemeClr val="hlink"/>
                </a:solidFill>
                <a:hlinkClick r:id="rId2"/>
              </a:rPr>
              <a:t>https://github.com/openshift/openshift-docs/pull/14563/files#diff-56052e748d888ef434f910606f960260R32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add more NICs in future releases.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Google Shape;1932;g583f92b6ce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583f92b6ce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storage focus for the 4.0 and 4.1 OCP releases has been on maintaining the experience and levels of support present in the 3.11 release. This meant that we continued with the use of in-tree drivers already present in OCP. In a future releases we plan to move fully to the use of Container Storage Interface (CSI) drivers and provision via operators.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Cluster Storage Operator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is essentially a long if statement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basically sets up the default storage class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If cloud type == vSphere create vSphere storage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Gluster/Ceph will technically work, should be ok, though pieces for Ceph aren’t included, but should move to OCS when it is available (4.2 timeframe)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4.2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Full Stack Automation: AWS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Pre-existing Infrastructure: AWS, VMware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4.3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Full Stack Automation: Azure, GCP, Bare metal, IBM Cloud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Pre-existing Infrastructure: Azure, GCP, Bare metal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 preview pieces inherited from 3.11 so very tech preview, waiting for move to GA is probably advisable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External provisioner - a controller running in a container, watches for events (like a PV creation) then go makes the PV - was an operator in all but name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we don’t list GCP and Azure here as while the drivers are there we don’t have an installer for it and hence we can’t install/validate - support for those environments will come in a later version of OCP.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“missing” drivers i.e. no installer so we can’t test/validate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OpenStack Cinder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Manilla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Fibre Channel (not possible with cloud providers)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5783de5e6a_87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5783de5e6a_87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OCP 4.1 what’s new deck the main thing to mention here is no OCS support for the 4.1 release.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4 roadmap of where provider support will be coming for both IPI and UPI.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Focusing on the next two releases, 4.0 will includes IPI for AWS and 4.1 will provide UPI for AWS, Baremetal, and VMware vSphere.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 info: </a:t>
            </a:r>
            <a:r>
              <a:rPr lang="en" sz="1050" u="sng">
                <a:solidFill>
                  <a:srgbClr val="1A73E8"/>
                </a:solidFill>
                <a:highlight>
                  <a:schemeClr val="lt1"/>
                </a:highlight>
                <a:latin typeface="Roboto"/>
                <a:ea typeface="Roboto"/>
                <a:cs typeface="Roboto"/>
                <a:sym typeface="Roboto"/>
                <a:hlinkClick r:id="rId2"/>
              </a:rPr>
              <a:t>https://docs.google.com/presentation/d/145-_ZxpAAKhfa30Q_BrA9_Rm57SCZbT8R7M253lXRG4/edit?usp=sharing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5783de5e6a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5783de5e6a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OAuth and IdP Breaking Changes</a:t>
            </a:r>
            <a:r>
              <a:rPr lang="en"/>
              <a:t> -- captures 4.1 changes that are not backward compatible with 3.x</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https://github.com/openshift/api/blob/master/config/v1/types_authentication.go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https://github.com/openshift/api/blob/master/config/v1/types_oauth.go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Logs for oauth server and authentication operator</a:t>
            </a:r>
            <a:endParaRPr/>
          </a:p>
          <a:p>
            <a:pPr indent="0" lvl="0" marL="0" rtl="0" algn="l">
              <a:spcBef>
                <a:spcPts val="0"/>
              </a:spcBef>
              <a:spcAft>
                <a:spcPts val="0"/>
              </a:spcAft>
              <a:buClr>
                <a:schemeClr val="dk1"/>
              </a:buClr>
              <a:buSzPts val="1100"/>
              <a:buFont typeface="Arial"/>
              <a:buNone/>
            </a:pPr>
            <a:r>
              <a:rPr lang="en">
                <a:solidFill>
                  <a:srgbClr val="674EA7"/>
                </a:solidFill>
                <a:latin typeface="Roboto Mono"/>
                <a:ea typeface="Roboto Mono"/>
                <a:cs typeface="Roboto Mono"/>
                <a:sym typeface="Roboto Mono"/>
              </a:rPr>
              <a:t>$ oc logs -n openshift-authentication deployment/oauth-openshift</a:t>
            </a:r>
            <a:endParaRPr>
              <a:solidFill>
                <a:srgbClr val="674EA7"/>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a:solidFill>
                <a:srgbClr val="674EA7"/>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3D85C6"/>
                </a:solidFill>
                <a:latin typeface="Roboto Mono"/>
                <a:ea typeface="Roboto Mono"/>
                <a:cs typeface="Roboto Mono"/>
                <a:sym typeface="Roboto Mono"/>
              </a:rPr>
              <a:t>$ </a:t>
            </a:r>
            <a:r>
              <a:rPr lang="en">
                <a:solidFill>
                  <a:srgbClr val="674EA7"/>
                </a:solidFill>
                <a:latin typeface="Roboto Mono"/>
                <a:ea typeface="Roboto Mono"/>
                <a:cs typeface="Roboto Mono"/>
                <a:sym typeface="Roboto Mono"/>
              </a:rPr>
              <a:t>oc logs -n openshift-authentication-operator deployment/authentication-operator</a:t>
            </a:r>
            <a:endParaRPr>
              <a:solidFill>
                <a:srgbClr val="674EA7"/>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5783de5e6a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5783de5e6a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1"/>
                </a:solidFill>
              </a:rPr>
              <a:t>No update-certificates playbooks - the operator handles generating a signing key and updating controllers who keep the cabundles and serving certs up-to-date across the cluster. Manual steps to refresh the service-ca can be found in the docs</a:t>
            </a:r>
            <a:endParaRPr>
              <a:solidFill>
                <a:schemeClr val="dk1"/>
              </a:solidFill>
            </a:endParaRPr>
          </a:p>
          <a:p>
            <a:pPr indent="-6350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rgbClr val="24292E"/>
                </a:solidFill>
                <a:highlight>
                  <a:srgbClr val="FFFFFF"/>
                </a:highlight>
              </a:rPr>
              <a:t>The service-ca controller Issues a signed serving certificate/key pair to services annotated with 'service.beta.openshift.io/serving-cert-secret-name' via a secret</a:t>
            </a:r>
            <a:endParaRPr sz="1200">
              <a:solidFill>
                <a:srgbClr val="24292E"/>
              </a:solidFill>
              <a:highlight>
                <a:srgbClr val="FFFFFF"/>
              </a:highlight>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rgbClr val="24292E"/>
                </a:solidFill>
                <a:highlight>
                  <a:srgbClr val="FFFFFF"/>
                </a:highlight>
              </a:rPr>
              <a:t>configmap-cabundle-injector controller Watches for configmaps annotated with 'service.beta.openshift.io/inject-cabundle=true' and adds or updates a data item (key "service-ca.crt") containing the PEM-encoded CA signing bundle</a:t>
            </a:r>
            <a:endParaRPr sz="1200">
              <a:solidFill>
                <a:schemeClr val="dk1"/>
              </a:solidFill>
              <a:latin typeface="Overpass"/>
              <a:ea typeface="Overpass"/>
              <a:cs typeface="Overpass"/>
              <a:sym typeface="Overpass"/>
            </a:endParaRPr>
          </a:p>
          <a:p>
            <a:pPr indent="-298450" lvl="0" marL="457200" rtl="0" algn="l">
              <a:lnSpc>
                <a:spcPct val="115000"/>
              </a:lnSpc>
              <a:spcBef>
                <a:spcPts val="1200"/>
              </a:spcBef>
              <a:spcAft>
                <a:spcPts val="0"/>
              </a:spcAft>
              <a:buClr>
                <a:schemeClr val="dk1"/>
              </a:buClr>
              <a:buSzPts val="1100"/>
              <a:buFont typeface="Arial"/>
              <a:buChar char="●"/>
            </a:pPr>
            <a:r>
              <a:rPr b="1" lang="en">
                <a:solidFill>
                  <a:schemeClr val="dk1"/>
                </a:solidFill>
              </a:rPr>
              <a:t>service-serving-cert-signer </a:t>
            </a:r>
            <a:r>
              <a:rPr lang="en">
                <a:solidFill>
                  <a:schemeClr val="dk1"/>
                </a:solidFill>
              </a:rPr>
              <a:t>controller</a:t>
            </a:r>
            <a:endParaRPr>
              <a:solidFill>
                <a:schemeClr val="dk1"/>
              </a:solidFill>
            </a:endParaRPr>
          </a:p>
          <a:p>
            <a:pPr indent="0" lvl="0" marL="914400" rtl="0" algn="l">
              <a:lnSpc>
                <a:spcPct val="115000"/>
              </a:lnSpc>
              <a:spcBef>
                <a:spcPts val="0"/>
              </a:spcBef>
              <a:spcAft>
                <a:spcPts val="0"/>
              </a:spcAft>
              <a:buNone/>
            </a:pPr>
            <a:r>
              <a:rPr lang="en">
                <a:solidFill>
                  <a:schemeClr val="dk1"/>
                </a:solidFill>
              </a:rPr>
              <a:t>Issues a signed serving certificate/key pair to </a:t>
            </a:r>
            <a:r>
              <a:rPr lang="en">
                <a:solidFill>
                  <a:srgbClr val="0B5394"/>
                </a:solidFill>
                <a:latin typeface="Inconsolata"/>
                <a:ea typeface="Inconsolata"/>
                <a:cs typeface="Inconsolata"/>
                <a:sym typeface="Inconsolata"/>
              </a:rPr>
              <a:t>Services</a:t>
            </a:r>
            <a:r>
              <a:rPr lang="en">
                <a:solidFill>
                  <a:schemeClr val="dk1"/>
                </a:solidFill>
              </a:rPr>
              <a:t> annotated with '</a:t>
            </a:r>
            <a:r>
              <a:rPr lang="en" sz="1200">
                <a:solidFill>
                  <a:srgbClr val="674EA7"/>
                </a:solidFill>
                <a:latin typeface="Inconsolata"/>
                <a:ea typeface="Inconsolata"/>
                <a:cs typeface="Inconsolata"/>
                <a:sym typeface="Inconsolata"/>
              </a:rPr>
              <a:t>service.beta.openshift.io/serving-cert-secret-name</a:t>
            </a:r>
            <a:r>
              <a:rPr lang="en">
                <a:solidFill>
                  <a:schemeClr val="dk1"/>
                </a:solidFill>
              </a:rPr>
              <a:t>' via a secret. Rotates the serving cert/key pair when nearing expiry.</a:t>
            </a:r>
            <a:endParaRPr>
              <a:solidFill>
                <a:schemeClr val="dk1"/>
              </a:solidFill>
            </a:endParaRPr>
          </a:p>
          <a:p>
            <a:pPr indent="-298450" lvl="0" marL="457200" rtl="0" algn="l">
              <a:lnSpc>
                <a:spcPct val="115000"/>
              </a:lnSpc>
              <a:spcBef>
                <a:spcPts val="1200"/>
              </a:spcBef>
              <a:spcAft>
                <a:spcPts val="0"/>
              </a:spcAft>
              <a:buClr>
                <a:schemeClr val="dk1"/>
              </a:buClr>
              <a:buSzPts val="1100"/>
              <a:buFont typeface="Arial"/>
              <a:buChar char="●"/>
            </a:pPr>
            <a:r>
              <a:rPr b="1" lang="en">
                <a:solidFill>
                  <a:schemeClr val="dk1"/>
                </a:solidFill>
              </a:rPr>
              <a:t>configmap-cabundle-injector </a:t>
            </a:r>
            <a:r>
              <a:rPr lang="en">
                <a:solidFill>
                  <a:schemeClr val="dk1"/>
                </a:solidFill>
              </a:rPr>
              <a:t>controller</a:t>
            </a:r>
            <a:endParaRPr>
              <a:solidFill>
                <a:schemeClr val="dk1"/>
              </a:solidFill>
            </a:endParaRPr>
          </a:p>
          <a:p>
            <a:pPr indent="0" lvl="0" marL="914400" rtl="0" algn="l">
              <a:lnSpc>
                <a:spcPct val="115000"/>
              </a:lnSpc>
              <a:spcBef>
                <a:spcPts val="0"/>
              </a:spcBef>
              <a:spcAft>
                <a:spcPts val="0"/>
              </a:spcAft>
              <a:buNone/>
            </a:pPr>
            <a:r>
              <a:rPr lang="en">
                <a:solidFill>
                  <a:schemeClr val="dk1"/>
                </a:solidFill>
              </a:rPr>
              <a:t>Watches for </a:t>
            </a:r>
            <a:r>
              <a:rPr lang="en">
                <a:solidFill>
                  <a:srgbClr val="0B5394"/>
                </a:solidFill>
                <a:latin typeface="Inconsolata"/>
                <a:ea typeface="Inconsolata"/>
                <a:cs typeface="Inconsolata"/>
                <a:sym typeface="Inconsolata"/>
              </a:rPr>
              <a:t>ConfigMaps</a:t>
            </a:r>
            <a:r>
              <a:rPr lang="en">
                <a:solidFill>
                  <a:schemeClr val="dk1"/>
                </a:solidFill>
              </a:rPr>
              <a:t> annotated with '</a:t>
            </a:r>
            <a:r>
              <a:rPr lang="en" sz="1200">
                <a:solidFill>
                  <a:srgbClr val="674EA7"/>
                </a:solidFill>
                <a:latin typeface="Inconsolata"/>
                <a:ea typeface="Inconsolata"/>
                <a:cs typeface="Inconsolata"/>
                <a:sym typeface="Inconsolata"/>
              </a:rPr>
              <a:t>service.beta.openshift.io/inject-cabundle=true</a:t>
            </a:r>
            <a:r>
              <a:rPr lang="en">
                <a:solidFill>
                  <a:schemeClr val="dk1"/>
                </a:solidFill>
              </a:rPr>
              <a:t>' and adds or updates a data item (key "</a:t>
            </a:r>
            <a:r>
              <a:rPr lang="en">
                <a:solidFill>
                  <a:srgbClr val="666666"/>
                </a:solidFill>
                <a:latin typeface="Inconsolata"/>
                <a:ea typeface="Inconsolata"/>
                <a:cs typeface="Inconsolata"/>
                <a:sym typeface="Inconsolata"/>
              </a:rPr>
              <a:t>service-ca.crt</a:t>
            </a:r>
            <a:r>
              <a:rPr lang="en">
                <a:solidFill>
                  <a:schemeClr val="dk1"/>
                </a:solidFill>
              </a:rPr>
              <a:t>") containing the PEM-encoded CA signing bundle. </a:t>
            </a:r>
            <a:endParaRPr>
              <a:solidFill>
                <a:schemeClr val="dk1"/>
              </a:solidFill>
            </a:endParaRPr>
          </a:p>
          <a:p>
            <a:pPr indent="-298450" lvl="0" marL="457200" rtl="0" algn="l">
              <a:lnSpc>
                <a:spcPct val="115000"/>
              </a:lnSpc>
              <a:spcBef>
                <a:spcPts val="1200"/>
              </a:spcBef>
              <a:spcAft>
                <a:spcPts val="0"/>
              </a:spcAft>
              <a:buClr>
                <a:schemeClr val="dk1"/>
              </a:buClr>
              <a:buSzPts val="1100"/>
              <a:buFont typeface="Arial"/>
              <a:buChar char="●"/>
            </a:pPr>
            <a:r>
              <a:rPr b="1" lang="en">
                <a:solidFill>
                  <a:schemeClr val="dk1"/>
                </a:solidFill>
              </a:rPr>
              <a:t>apiservice-cabundle-injector </a:t>
            </a:r>
            <a:r>
              <a:rPr lang="en">
                <a:solidFill>
                  <a:schemeClr val="dk1"/>
                </a:solidFill>
              </a:rPr>
              <a:t>controller</a:t>
            </a:r>
            <a:endParaRPr>
              <a:solidFill>
                <a:schemeClr val="dk1"/>
              </a:solidFill>
            </a:endParaRPr>
          </a:p>
          <a:p>
            <a:pPr indent="0" lvl="0" marL="914400" rtl="0" algn="l">
              <a:lnSpc>
                <a:spcPct val="115000"/>
              </a:lnSpc>
              <a:spcBef>
                <a:spcPts val="0"/>
              </a:spcBef>
              <a:spcAft>
                <a:spcPts val="0"/>
              </a:spcAft>
              <a:buNone/>
            </a:pPr>
            <a:r>
              <a:rPr lang="en">
                <a:solidFill>
                  <a:schemeClr val="dk1"/>
                </a:solidFill>
              </a:rPr>
              <a:t>Watches for </a:t>
            </a:r>
            <a:r>
              <a:rPr lang="en">
                <a:solidFill>
                  <a:srgbClr val="0B5394"/>
                </a:solidFill>
                <a:latin typeface="Inconsolata"/>
                <a:ea typeface="Inconsolata"/>
                <a:cs typeface="Inconsolata"/>
                <a:sym typeface="Inconsolata"/>
              </a:rPr>
              <a:t>ApiServices</a:t>
            </a:r>
            <a:r>
              <a:rPr lang="en">
                <a:solidFill>
                  <a:schemeClr val="dk1"/>
                </a:solidFill>
              </a:rPr>
              <a:t> annotated with '</a:t>
            </a:r>
            <a:r>
              <a:rPr lang="en" sz="1200">
                <a:solidFill>
                  <a:srgbClr val="674EA7"/>
                </a:solidFill>
                <a:latin typeface="Inconsolata"/>
                <a:ea typeface="Inconsolata"/>
                <a:cs typeface="Inconsolata"/>
                <a:sym typeface="Inconsolata"/>
              </a:rPr>
              <a:t>service.beta.openshift.io/inject-cabundle=true</a:t>
            </a:r>
            <a:r>
              <a:rPr lang="en">
                <a:solidFill>
                  <a:schemeClr val="dk1"/>
                </a:solidFill>
              </a:rPr>
              <a:t>' and updates the apiservice </a:t>
            </a:r>
            <a:r>
              <a:rPr lang="en">
                <a:solidFill>
                  <a:srgbClr val="434343"/>
                </a:solidFill>
                <a:latin typeface="Inconsolata"/>
                <a:ea typeface="Inconsolata"/>
                <a:cs typeface="Inconsolata"/>
                <a:sym typeface="Inconsolata"/>
              </a:rPr>
              <a:t>spec.caBundle</a:t>
            </a:r>
            <a:r>
              <a:rPr lang="en">
                <a:solidFill>
                  <a:schemeClr val="dk1"/>
                </a:solidFill>
              </a:rPr>
              <a:t> with the base64url-encoded CA signing bundle.</a:t>
            </a:r>
            <a:endParaRPr sz="1400">
              <a:solidFill>
                <a:schemeClr val="dk1"/>
              </a:solidFill>
              <a:latin typeface="Overpass"/>
              <a:ea typeface="Overpass"/>
              <a:cs typeface="Overpass"/>
              <a:sym typeface="Overpass"/>
            </a:endParaRPr>
          </a:p>
          <a:p>
            <a:pPr indent="-298450" lvl="0" marL="457200" rtl="0" algn="l">
              <a:lnSpc>
                <a:spcPct val="115000"/>
              </a:lnSpc>
              <a:spcBef>
                <a:spcPts val="1200"/>
              </a:spcBef>
              <a:spcAft>
                <a:spcPts val="0"/>
              </a:spcAft>
              <a:buClr>
                <a:schemeClr val="dk1"/>
              </a:buClr>
              <a:buSzPts val="1100"/>
              <a:buFont typeface="Arial"/>
              <a:buAutoNum type="arabicPeriod"/>
            </a:pPr>
            <a:r>
              <a:rPr lang="en">
                <a:solidFill>
                  <a:schemeClr val="dk1"/>
                </a:solidFill>
              </a:rPr>
              <a:t>Service-CA annotations are now beta!</a:t>
            </a:r>
            <a:r>
              <a:rPr lang="en" sz="1200">
                <a:solidFill>
                  <a:srgbClr val="674EA7"/>
                </a:solidFill>
                <a:latin typeface="Inconsolata"/>
                <a:ea typeface="Inconsolata"/>
                <a:cs typeface="Inconsolata"/>
                <a:sym typeface="Inconsolata"/>
              </a:rPr>
              <a:t> </a:t>
            </a:r>
            <a:endParaRPr sz="1200">
              <a:solidFill>
                <a:srgbClr val="674EA7"/>
              </a:solidFill>
              <a:latin typeface="Inconsolata"/>
              <a:ea typeface="Inconsolata"/>
              <a:cs typeface="Inconsolata"/>
              <a:sym typeface="Inconsolata"/>
            </a:endParaRPr>
          </a:p>
          <a:p>
            <a:pPr indent="457200" lvl="0" marL="457200" rtl="0" algn="l">
              <a:lnSpc>
                <a:spcPct val="115000"/>
              </a:lnSpc>
              <a:spcBef>
                <a:spcPts val="0"/>
              </a:spcBef>
              <a:spcAft>
                <a:spcPts val="0"/>
              </a:spcAft>
              <a:buClr>
                <a:schemeClr val="dk1"/>
              </a:buClr>
              <a:buSzPts val="1100"/>
              <a:buFont typeface="Arial"/>
              <a:buNone/>
            </a:pPr>
            <a:r>
              <a:rPr lang="en" sz="1200">
                <a:solidFill>
                  <a:srgbClr val="BF9000"/>
                </a:solidFill>
                <a:latin typeface="Inconsolata"/>
                <a:ea typeface="Inconsolata"/>
                <a:cs typeface="Inconsolata"/>
                <a:sym typeface="Inconsolata"/>
              </a:rPr>
              <a:t>service.alpha.openshift.io</a:t>
            </a:r>
            <a:r>
              <a:rPr lang="en" sz="1200">
                <a:solidFill>
                  <a:srgbClr val="674EA7"/>
                </a:solidFill>
                <a:latin typeface="Inconsolata"/>
                <a:ea typeface="Inconsolata"/>
                <a:cs typeface="Inconsolata"/>
                <a:sym typeface="Inconsolata"/>
              </a:rPr>
              <a:t> -&gt; service.</a:t>
            </a:r>
            <a:r>
              <a:rPr b="1" lang="en" sz="1200">
                <a:solidFill>
                  <a:srgbClr val="674EA7"/>
                </a:solidFill>
                <a:latin typeface="Inconsolata"/>
                <a:ea typeface="Inconsolata"/>
                <a:cs typeface="Inconsolata"/>
                <a:sym typeface="Inconsolata"/>
              </a:rPr>
              <a:t>beta</a:t>
            </a:r>
            <a:r>
              <a:rPr lang="en" sz="1200">
                <a:solidFill>
                  <a:srgbClr val="674EA7"/>
                </a:solidFill>
                <a:latin typeface="Inconsolata"/>
                <a:ea typeface="Inconsolata"/>
                <a:cs typeface="Inconsolata"/>
                <a:sym typeface="Inconsolata"/>
              </a:rPr>
              <a:t>.openshift.io </a:t>
            </a:r>
            <a:endParaRPr sz="1200">
              <a:solidFill>
                <a:srgbClr val="674EA7"/>
              </a:solidFill>
              <a:latin typeface="Inconsolata"/>
              <a:ea typeface="Inconsolata"/>
              <a:cs typeface="Inconsolata"/>
              <a:sym typeface="Inconsolata"/>
            </a:endParaRPr>
          </a:p>
          <a:p>
            <a:pPr indent="-298450" lvl="0" marL="457200" rtl="0" algn="l">
              <a:lnSpc>
                <a:spcPct val="115000"/>
              </a:lnSpc>
              <a:spcBef>
                <a:spcPts val="1200"/>
              </a:spcBef>
              <a:spcAft>
                <a:spcPts val="0"/>
              </a:spcAft>
              <a:buClr>
                <a:schemeClr val="dk1"/>
              </a:buClr>
              <a:buSzPts val="1100"/>
              <a:buFont typeface="Arial"/>
              <a:buAutoNum type="arabicPeriod"/>
            </a:pPr>
            <a:r>
              <a:rPr lang="en">
                <a:solidFill>
                  <a:schemeClr val="dk1"/>
                </a:solidFill>
              </a:rPr>
              <a:t>Pods should use the </a:t>
            </a:r>
            <a:r>
              <a:rPr b="1" lang="en">
                <a:solidFill>
                  <a:schemeClr val="dk1"/>
                </a:solidFill>
              </a:rPr>
              <a:t>configmap-cabundle-injector</a:t>
            </a:r>
            <a:r>
              <a:rPr lang="en">
                <a:solidFill>
                  <a:schemeClr val="dk1"/>
                </a:solidFill>
              </a:rPr>
              <a:t> feature rather than rely on the CA bundle in the serviceaccount secret volume </a:t>
            </a:r>
            <a:r>
              <a:rPr i="1" lang="en">
                <a:solidFill>
                  <a:schemeClr val="dk1"/>
                </a:solidFill>
              </a:rPr>
              <a:t>/var/run/secrets/kubernetes.io/serviceaccount/service-ca.crt</a:t>
            </a:r>
            <a:r>
              <a:rPr b="1" i="1" lang="en">
                <a:solidFill>
                  <a:schemeClr val="dk1"/>
                </a:solidFill>
              </a:rPr>
              <a:t>. </a:t>
            </a:r>
            <a:endParaRPr b="1" i="1">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Pods can mount in an annotated configMap and access the CA bundle injected automatically at  `service-ca.crt`.</a:t>
            </a:r>
            <a:endParaRPr>
              <a:solidFill>
                <a:schemeClr val="dk1"/>
              </a:solidFill>
            </a:endParaRPr>
          </a:p>
          <a:p>
            <a:pPr indent="-298450" lvl="0" marL="457200" rtl="0" algn="l">
              <a:lnSpc>
                <a:spcPct val="115000"/>
              </a:lnSpc>
              <a:spcBef>
                <a:spcPts val="1200"/>
              </a:spcBef>
              <a:spcAft>
                <a:spcPts val="0"/>
              </a:spcAft>
              <a:buClr>
                <a:schemeClr val="dk1"/>
              </a:buClr>
              <a:buSzPts val="1100"/>
              <a:buFont typeface="Arial"/>
              <a:buAutoNum type="arabicPeriod"/>
            </a:pPr>
            <a:r>
              <a:rPr lang="en">
                <a:solidFill>
                  <a:schemeClr val="dk1"/>
                </a:solidFill>
              </a:rPr>
              <a:t>No update-certificates playbooks - the operator handles generating a signing key and updating controllers who keep the cabundles and serving certs up-to-date across the cluster. Manual steps to refresh the service-ca can be found in the docs: </a:t>
            </a:r>
            <a:r>
              <a:rPr lang="en" u="sng">
                <a:solidFill>
                  <a:srgbClr val="1155CC"/>
                </a:solidFill>
                <a:hlinkClick r:id="rId2"/>
              </a:rPr>
              <a:t>openshift-docs/pull/14382</a:t>
            </a:r>
            <a:r>
              <a:rPr lang="en">
                <a:solidFill>
                  <a:schemeClr val="dk1"/>
                </a:solidFill>
              </a:rPr>
              <a:t> </a:t>
            </a:r>
            <a:endParaRPr>
              <a:solidFill>
                <a:schemeClr val="dk1"/>
              </a:solidFill>
            </a:endParaRPr>
          </a:p>
          <a:p>
            <a:pPr indent="-63500" lvl="0" marL="0" rtl="0" algn="l">
              <a:lnSpc>
                <a:spcPct val="142857"/>
              </a:lnSpc>
              <a:spcBef>
                <a:spcPts val="0"/>
              </a:spcBef>
              <a:spcAft>
                <a:spcPts val="0"/>
              </a:spcAft>
              <a:buNone/>
            </a:pPr>
            <a:r>
              <a:t/>
            </a:r>
            <a:endParaRPr sz="900">
              <a:solidFill>
                <a:srgbClr val="24292E"/>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View the expiration date of the current service CA certificate by</a:t>
            </a:r>
            <a:endParaRPr sz="900">
              <a:solidFill>
                <a:srgbClr val="24292E"/>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using the following command.</a:t>
            </a:r>
            <a:endParaRPr sz="900">
              <a:solidFill>
                <a:srgbClr val="24292E"/>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a:t>
            </a:r>
            <a:endParaRPr sz="900">
              <a:solidFill>
                <a:srgbClr val="6A737D"/>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oc get secrets/signing-key -n openshift-service-ca \</a:t>
            </a:r>
            <a:endParaRPr sz="900">
              <a:solidFill>
                <a:srgbClr val="6A737D"/>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-o template='{{index .data "tls.crt"}}' \</a:t>
            </a:r>
            <a:endParaRPr sz="900">
              <a:solidFill>
                <a:srgbClr val="6A737D"/>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 base64 -d \</a:t>
            </a:r>
            <a:endParaRPr sz="900">
              <a:solidFill>
                <a:srgbClr val="6A737D"/>
              </a:solidFill>
              <a:highlight>
                <a:srgbClr val="FFFFFF"/>
              </a:highlight>
              <a:latin typeface="Consolas"/>
              <a:ea typeface="Consolas"/>
              <a:cs typeface="Consolas"/>
              <a:sym typeface="Consolas"/>
            </a:endParaRPr>
          </a:p>
          <a:p>
            <a:pPr indent="-63500" lvl="0" marL="0" rtl="0" algn="l">
              <a:lnSpc>
                <a:spcPct val="142857"/>
              </a:lnSpc>
              <a:spcBef>
                <a:spcPts val="0"/>
              </a:spcBef>
              <a:spcAft>
                <a:spcPts val="0"/>
              </a:spcAft>
              <a:buNone/>
            </a:pPr>
            <a:r>
              <a:rPr lang="en" sz="900">
                <a:solidFill>
                  <a:srgbClr val="6A737D"/>
                </a:solidFill>
                <a:highlight>
                  <a:srgbClr val="FFFFFF"/>
                </a:highlight>
                <a:latin typeface="Consolas"/>
                <a:ea typeface="Consolas"/>
                <a:cs typeface="Consolas"/>
                <a:sym typeface="Consolas"/>
              </a:rPr>
              <a:t>    | openssl x509 -noout -enddate</a:t>
            </a:r>
            <a:endParaRPr sz="900">
              <a:solidFill>
                <a:srgbClr val="6A737D"/>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sz="1200">
              <a:solidFill>
                <a:schemeClr val="dk1"/>
              </a:solidFill>
              <a:latin typeface="Overpass"/>
              <a:ea typeface="Overpass"/>
              <a:cs typeface="Overpass"/>
              <a:sym typeface="Overpass"/>
            </a:endParaRPr>
          </a:p>
          <a:p>
            <a:pPr indent="0" lvl="0" marL="0" rtl="0" algn="l">
              <a:lnSpc>
                <a:spcPct val="115000"/>
              </a:lnSpc>
              <a:spcBef>
                <a:spcPts val="100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583f92b6c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583f92b6c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000"/>
              </a:spcBef>
              <a:spcAft>
                <a:spcPts val="0"/>
              </a:spcAft>
              <a:buClr>
                <a:schemeClr val="dk1"/>
              </a:buClr>
              <a:buSzPts val="1200"/>
              <a:buFont typeface="Overpass"/>
              <a:buChar char="●"/>
            </a:pPr>
            <a:r>
              <a:rPr lang="en" sz="1350">
                <a:solidFill>
                  <a:srgbClr val="545454"/>
                </a:solidFill>
                <a:highlight>
                  <a:schemeClr val="lt1"/>
                </a:highlight>
                <a:latin typeface="Overpass"/>
                <a:ea typeface="Overpass"/>
                <a:cs typeface="Overpass"/>
                <a:sym typeface="Overpass"/>
              </a:rPr>
              <a:t>I</a:t>
            </a:r>
            <a:r>
              <a:rPr lang="en" sz="1200">
                <a:solidFill>
                  <a:schemeClr val="dk1"/>
                </a:solidFill>
                <a:highlight>
                  <a:schemeClr val="lt1"/>
                </a:highlight>
                <a:latin typeface="Overpass"/>
                <a:ea typeface="Overpass"/>
                <a:cs typeface="Overpass"/>
                <a:sym typeface="Overpass"/>
              </a:rPr>
              <a:t>n OpenShift 3, custom certificates are added during the installation process by modifying the /etc/ansible/hosts file. In OpenShift 4 adding custom certificates is a post-installation task.</a:t>
            </a:r>
            <a:endParaRPr sz="1200">
              <a:solidFill>
                <a:schemeClr val="dk1"/>
              </a:solidFill>
              <a:highlight>
                <a:schemeClr val="lt1"/>
              </a:highlight>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Many OpenShift components rely on the </a:t>
            </a:r>
            <a:r>
              <a:rPr b="1" lang="en" sz="1200">
                <a:solidFill>
                  <a:schemeClr val="dk1"/>
                </a:solidFill>
                <a:latin typeface="Overpass"/>
                <a:ea typeface="Overpass"/>
                <a:cs typeface="Overpass"/>
                <a:sym typeface="Overpass"/>
              </a:rPr>
              <a:t>service-ca-controller</a:t>
            </a:r>
            <a:r>
              <a:rPr lang="en" sz="1200">
                <a:solidFill>
                  <a:schemeClr val="dk1"/>
                </a:solidFill>
                <a:latin typeface="Overpass"/>
                <a:ea typeface="Overpass"/>
                <a:cs typeface="Overpass"/>
                <a:sym typeface="Overpass"/>
              </a:rPr>
              <a:t> for certificates, including the internal image-registry, monitoring and metrics endpoints, and console.</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rgbClr val="000000"/>
              </a:buClr>
              <a:buSzPts val="1200"/>
              <a:buFont typeface="Overpass"/>
              <a:buChar char="●"/>
            </a:pPr>
            <a:r>
              <a:rPr lang="en" sz="1200">
                <a:highlight>
                  <a:srgbClr val="FFFFFF"/>
                </a:highlight>
                <a:latin typeface="Overpass"/>
                <a:ea typeface="Overpass"/>
                <a:cs typeface="Overpass"/>
                <a:sym typeface="Overpass"/>
              </a:rPr>
              <a:t>Thanks to  WOLFGANG KULHANEK for the blog on how to use Let’s Encrypt certs for external endpoints in OCP 4</a:t>
            </a:r>
            <a:endParaRPr sz="1200">
              <a:highlight>
                <a:schemeClr val="lt1"/>
              </a:highlight>
              <a:latin typeface="Overpass"/>
              <a:ea typeface="Overpass"/>
              <a:cs typeface="Overpass"/>
              <a:sym typeface="Overpas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g5783de5e6a_1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5783de5e6a_1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Registry Operator installs a single instance of the OpenShift Container Platform registry, and it manages all configuration of the registry, including setting up registry storage.</a:t>
            </a:r>
            <a:endParaRPr/>
          </a:p>
          <a:p>
            <a:pPr indent="0" lvl="0" marL="0" rtl="0" algn="l">
              <a:spcBef>
                <a:spcPts val="0"/>
              </a:spcBef>
              <a:spcAft>
                <a:spcPts val="0"/>
              </a:spcAft>
              <a:buNone/>
            </a:pPr>
            <a:r>
              <a:rPr lang="en"/>
              <a:t>The Image Registry Operator runs in the openshift-image-registry namespace, and manages the registry instance in that location as well. All configuration and workload resources for the registry reside in that namespace.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g5783de5e6a_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5783de5e6a_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83f92b6ce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83f92b6ce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5783de5e6a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5783de5e6a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Google Shape;2051;g583f92b6ce_5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583f92b6ce_5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0" name="Shape 2060"/>
        <p:cNvGrpSpPr/>
        <p:nvPr/>
      </p:nvGrpSpPr>
      <p:grpSpPr>
        <a:xfrm>
          <a:off x="0" y="0"/>
          <a:ext cx="0" cy="0"/>
          <a:chOff x="0" y="0"/>
          <a:chExt cx="0" cy="0"/>
        </a:xfrm>
      </p:grpSpPr>
      <p:sp>
        <p:nvSpPr>
          <p:cNvPr id="2061" name="Google Shape;2061;g59b913fb56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59b913fb56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59b913fb56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9b913fb56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583f92b6ce_5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583f92b6ce_5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59b913fb56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59b913fb56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59b913fb56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9b913fb56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the new installation mechanism being introduced in OpenShift 4, how cluster updates are performed has significantly changed as well. Updates have become smarter and are now performed “over-the-air” with the cluster pulling content directly from Red Hat. Updates run completely on the cluster itself (you no need to use an external system for orchestrating the update.)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update process starts off with notifying the platform administrators that an update is available based on the channel it’s subscribed to. The admin can then take action by instructing the update to be applied using either the OpenShift cluster console or from the CLI. Next the Top-Level Operator, Cluster Version Operator, downloads the update image from Red Hat and starts updating the manifests for all the Second-Level Operators to kick off the update process. The process for updating RHEL CoreOS host OS and cluster components are managed for you by operators without the need to provide a separate maintenance window for upgrading specific components and operating systems virtually eliminating application downtime.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Operators even provide constant health checking for OpenShift components and constantly looking for any configuration issues that may occur.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9b913fb56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9b913fb56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Google Shape;2166;g59b913fb56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59b913fb56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583f92b6ce_6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583f92b6ce_6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The Message</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Cloud API is a continually evolving project aimed at allowing single view and control across multiple cluster types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some key parts: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Cluster API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Cluster API is a project to bring declarative, Kubernetes-style APIs to cluster creation, configuration, and management. It provides optional, additive functionality on top of core Kubernetes.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Machine API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Extends the Kubernetes API,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allows us to set up definitions via CRDs for Machines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Machines a essentially nodes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MachineSets (think ReplicaSet), allow us to create multiples of machines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controllers then check these definitions and roll them out across the clusters via actuators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provider actuators (think libvirt, aws, openstack) do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Cool things: we make sure to drain the nodes before deleting them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the actuator: EBS API support on AWS, VMware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Cluster Autoscaler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Essentially bring upstream cluster autoscaler (provides/removes additional nodes on demand to use given definitions) in to work with our MachineAPI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Of course needs support of the underlying cloud provider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parts coming later: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MachineHealthChecks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Still in tech preview</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Allows you to check the health of a machine, being used in future projects like fencing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MachineDeployment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Deferred to a future release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Abstraction on top of machineSet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Similar to what deployments are to replicaSets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Allow rolling updates of machines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maxUnavailable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maxSurge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this is important: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Simple, single interface into all your clusters regardless of the cloud you are dealing with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things it will be able to do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Ensure a desired number of machines are always running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Scale machines up/down immediately with cli command.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Cloud agnostic autoscaling of machines.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Cloud agnostic rolling upgrades of machines (which have been safely evacuated first)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Cloud agnostic Node recovery/health checking solutions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Aims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Cloud API Red Hat is looking to achieve: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Consistent view of the world for kubernetes and upper level tooling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Cloud agnostic foundation for automated operations on top of machines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Consistent cloud agnostic Autoscaling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Keeping infrastructure resilient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General Notes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choice and flexibility, they want to use the correct hybrid strategy whilst taking advantage of the appropriate cloud provider. However when choosing a public cloud provider the concerns around lock in are well founded. Currently moving to a hybrid or full public cloud environment still inherently implies the choice of a single end point public cloud provider. While it is possible to move between cloud providers this ‘move’ tends to be a monolithic operation and one that happens infrequently.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to be more flexible, they want to be able to switch their workloads between cloud providers seamlessly and quickly. This could be as simple as wanted to get the best value they can, adding resilience to their solutions or even as complex as legal requirements on where their data can or can’t live. They want this switch to be invisible to the applications and devs running their apps, they want it to be “instant” and they may want to have multiple endpoints draining their workloads from one to the other on demand. Finally and maybe most importantly they want it to happen through a common management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step in this direction was federation (the ability to do endpoint or application service delivery across multiple clusters), however to fully achieve this you also need to implement an abstraction to the available cloud vendors. This effort has been concentrated in the Cloud API initiative within Kubernetes.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5783de5e6a_17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5783de5e6a_17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9b913fb56_0_2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9b913fb56_0_2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Cluster monitoring is now installed by default on any OpenShift 4 cluster and customer cannot “opt-out” from it anymore like in 3.11.</a:t>
            </a:r>
            <a:endParaRPr/>
          </a:p>
          <a:p>
            <a:pPr indent="-317500" lvl="0" marL="457200" rtl="0" algn="l">
              <a:spcBef>
                <a:spcPts val="0"/>
              </a:spcBef>
              <a:spcAft>
                <a:spcPts val="0"/>
              </a:spcAft>
              <a:buSzPts val="1400"/>
              <a:buChar char="-"/>
            </a:pPr>
            <a:r>
              <a:rPr lang="en"/>
              <a:t>No manual configuration for etcd monitoring anymore. It’s there, right away.</a:t>
            </a:r>
            <a:endParaRPr/>
          </a:p>
          <a:p>
            <a:pPr indent="-317500" lvl="0" marL="457200" rtl="0" algn="l">
              <a:spcBef>
                <a:spcPts val="0"/>
              </a:spcBef>
              <a:spcAft>
                <a:spcPts val="0"/>
              </a:spcAft>
              <a:buSzPts val="1400"/>
              <a:buChar char="-"/>
            </a:pPr>
            <a:r>
              <a:rPr lang="en"/>
              <a:t>Manual installation of metrics server is no more, the cluster monitoring stack deploys everything necessary to expose resource metrics for HPA ootb.</a:t>
            </a:r>
            <a:endParaRPr/>
          </a:p>
          <a:p>
            <a:pPr indent="-317500" lvl="0" marL="457200" rtl="0" algn="l">
              <a:spcBef>
                <a:spcPts val="0"/>
              </a:spcBef>
              <a:spcAft>
                <a:spcPts val="0"/>
              </a:spcAft>
              <a:buSzPts val="1400"/>
              <a:buChar char="-"/>
            </a:pPr>
            <a:r>
              <a:rPr lang="en">
                <a:solidFill>
                  <a:schemeClr val="dk1"/>
                </a:solidFill>
              </a:rPr>
              <a:t>More components integrate metrics into the cluster monitoring stack making troubleshooting easier</a:t>
            </a:r>
            <a:r>
              <a:rPr lang="en"/>
              <a:t> </a:t>
            </a:r>
            <a:endParaRPr/>
          </a:p>
          <a:p>
            <a:pPr indent="-317500" lvl="0" marL="457200" rtl="0" algn="l">
              <a:spcBef>
                <a:spcPts val="0"/>
              </a:spcBef>
              <a:spcAft>
                <a:spcPts val="0"/>
              </a:spcAft>
              <a:buSzPts val="1400"/>
              <a:buChar char="-"/>
            </a:pPr>
            <a:r>
              <a:rPr lang="en"/>
              <a:t>Custom metrics is in tech preview as we collect feedback for our new Prometheus Adapter that implements the metrics API. </a:t>
            </a:r>
            <a:endParaRPr/>
          </a:p>
          <a:p>
            <a:pPr indent="-317500" lvl="0" marL="457200" rtl="0" algn="l">
              <a:spcBef>
                <a:spcPts val="0"/>
              </a:spcBef>
              <a:spcAft>
                <a:spcPts val="0"/>
              </a:spcAft>
              <a:buSzPts val="1400"/>
              <a:buChar char="-"/>
            </a:pPr>
            <a:r>
              <a:rPr lang="en"/>
              <a:t>A few more configuration possibilities available compared to 3.11 such as retention time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5783de5e6a_1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5783de5e6a_1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Sending telemetry data will significantly improve how customers experience working with Red Hat and Red Hat products </a:t>
            </a:r>
            <a:r>
              <a:rPr lang="en">
                <a:solidFill>
                  <a:schemeClr val="dk1"/>
                </a:solidFill>
              </a:rPr>
              <a:t>(from subscription management to support)</a:t>
            </a:r>
            <a:r>
              <a:rPr lang="en"/>
              <a:t>.</a:t>
            </a:r>
            <a:endParaRPr/>
          </a:p>
          <a:p>
            <a:pPr indent="-317500" lvl="0" marL="457200" rtl="0" algn="l">
              <a:spcBef>
                <a:spcPts val="0"/>
              </a:spcBef>
              <a:spcAft>
                <a:spcPts val="0"/>
              </a:spcAft>
              <a:buSzPts val="1400"/>
              <a:buChar char="-"/>
            </a:pPr>
            <a:r>
              <a:rPr lang="en"/>
              <a:t>On OpenShift Dedicated, you can’t opt-out. Only on self-managed OpenShift clusters.</a:t>
            </a:r>
            <a:endParaRPr/>
          </a:p>
          <a:p>
            <a:pPr indent="-317500" lvl="0" marL="457200" rtl="0" algn="l">
              <a:spcBef>
                <a:spcPts val="0"/>
              </a:spcBef>
              <a:spcAft>
                <a:spcPts val="0"/>
              </a:spcAft>
              <a:buSzPts val="1400"/>
              <a:buChar char="-"/>
            </a:pPr>
            <a:r>
              <a:rPr lang="en"/>
              <a:t>BUT our current subscription management as is relies on telemeter opt-in and has a serious impact if decided to turn off. There are plans to provide a disconnected version for the subscription management capabilities.</a:t>
            </a:r>
            <a:endParaRPr/>
          </a:p>
          <a:p>
            <a:pPr indent="-317500" lvl="0" marL="457200" rtl="0" algn="l">
              <a:spcBef>
                <a:spcPts val="0"/>
              </a:spcBef>
              <a:spcAft>
                <a:spcPts val="0"/>
              </a:spcAft>
              <a:buSzPts val="1400"/>
              <a:buChar char="-"/>
            </a:pPr>
            <a:r>
              <a:rPr lang="en"/>
              <a:t>We are required by law to provide an opt-out mechanism.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783de5e6a_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783de5e6a_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1" name="Shape 2231"/>
        <p:cNvGrpSpPr/>
        <p:nvPr/>
      </p:nvGrpSpPr>
      <p:grpSpPr>
        <a:xfrm>
          <a:off x="0" y="0"/>
          <a:ext cx="0" cy="0"/>
          <a:chOff x="0" y="0"/>
          <a:chExt cx="0" cy="0"/>
        </a:xfrm>
      </p:grpSpPr>
      <p:sp>
        <p:nvSpPr>
          <p:cNvPr id="2232" name="Google Shape;2232;g5783de5e6a_6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5783de5e6a_6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59b913fb56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59b913fb56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Google Shape;2275;g5a1b76fd3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5a1b76fd3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g5a1b76fd3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5a1b76fd3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2" name="Shape 2322"/>
        <p:cNvGrpSpPr/>
        <p:nvPr/>
      </p:nvGrpSpPr>
      <p:grpSpPr>
        <a:xfrm>
          <a:off x="0" y="0"/>
          <a:ext cx="0" cy="0"/>
          <a:chOff x="0" y="0"/>
          <a:chExt cx="0" cy="0"/>
        </a:xfrm>
      </p:grpSpPr>
      <p:sp>
        <p:nvSpPr>
          <p:cNvPr id="2323" name="Google Shape;2323;g59b913fb56_0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59b913fb56_0_2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5783de5e6a_95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5783de5e6a_95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6" name="Shape 2366"/>
        <p:cNvGrpSpPr/>
        <p:nvPr/>
      </p:nvGrpSpPr>
      <p:grpSpPr>
        <a:xfrm>
          <a:off x="0" y="0"/>
          <a:ext cx="0" cy="0"/>
          <a:chOff x="0" y="0"/>
          <a:chExt cx="0" cy="0"/>
        </a:xfrm>
      </p:grpSpPr>
      <p:sp>
        <p:nvSpPr>
          <p:cNvPr id="2367" name="Google Shape;2367;g5783de5e6a_95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5783de5e6a_95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583f92b6ce_12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583f92b6ce_12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OpenShift 4 roadmap of when provider support will be coming for both full stack automated deployments and deploying to pre-existing infrastructure.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g5783de5e6a_95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5783de5e6a_95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4" name="Shape 2484"/>
        <p:cNvGrpSpPr/>
        <p:nvPr/>
      </p:nvGrpSpPr>
      <p:grpSpPr>
        <a:xfrm>
          <a:off x="0" y="0"/>
          <a:ext cx="0" cy="0"/>
          <a:chOff x="0" y="0"/>
          <a:chExt cx="0" cy="0"/>
        </a:xfrm>
      </p:grpSpPr>
      <p:sp>
        <p:nvSpPr>
          <p:cNvPr id="2485" name="Google Shape;2485;g5783de5e6a_3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5783de5e6a_3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5a1b76fd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5a1b76fd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Google Shape;2523;g5a1b76fd3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5a1b76fd3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5a1b76fd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5a1b76fd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518b86870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518b86870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a:solidFill>
                  <a:schemeClr val="dk1"/>
                </a:solidFill>
              </a:rPr>
              <a:t>Base Images - Derived from RHEL, the Red Hat Universal Base image provides three main </a:t>
            </a:r>
            <a:r>
              <a:rPr lang="en" u="sng">
                <a:solidFill>
                  <a:srgbClr val="1155CC"/>
                </a:solidFill>
                <a:hlinkClick r:id="rId2"/>
              </a:rPr>
              <a:t>base images</a:t>
            </a:r>
            <a:r>
              <a:rPr lang="en">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 - a standard base image built on enterprise grade packages from RHEL. Good for 80% of user’s needs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ubi-minimal - when users are sensitive to size, this is the image to use. Built on microdnf, it provides the smallest on disk size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ubi-init - this image allows users to easily run multiple services (ex. mysql, httpd) in a single container. It allows a user to leverage the knowledge built into systemd unit files without having to figure out how to start the service</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 Language Runtime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These are ready to run container images, a user only needs to add their application code. A set of language runtime images is provided for UBI7 and UBI8</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UBI7 - php-72, nodejs-8, ruby-25, python-27, python-36 - </a:t>
            </a:r>
            <a:r>
              <a:rPr b="1" lang="en">
                <a:solidFill>
                  <a:schemeClr val="dk1"/>
                </a:solidFill>
              </a:rPr>
              <a:t>update to public list on Red Hat portal TBD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UBI8 - dotnet-21-runtime, perl-526, php-72, nodejs-10, ruby-25, python-27, python-36 - </a:t>
            </a:r>
            <a:r>
              <a:rPr b="1" lang="en">
                <a:solidFill>
                  <a:schemeClr val="dk1"/>
                </a:solidFill>
              </a:rPr>
              <a:t>update to public list on Red Hat portal TBD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YUM updates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dedicated YUM repository with access to the latest RPMs is provided so that users can rebuild container images anytime they want, picking up all of the latest changes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By default, only the latest RPM for each package will be provided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users need access to historic RPMs, they will need to synchronize them themselves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See also: Blog: </a:t>
            </a:r>
            <a:r>
              <a:rPr lang="en" u="sng">
                <a:solidFill>
                  <a:schemeClr val="hlink"/>
                </a:solidFill>
                <a:hlinkClick r:id="rId3"/>
              </a:rPr>
              <a:t>Introducing the Red Hat Universal Base Image</a:t>
            </a:r>
            <a:endParaRPr>
              <a:solidFill>
                <a:schemeClr val="dk1"/>
              </a:solidFill>
            </a:endParaRPr>
          </a:p>
          <a:p>
            <a:pPr indent="0" lvl="0" marL="0" rtl="0" algn="l">
              <a:spcBef>
                <a:spcPts val="0"/>
              </a:spcBef>
              <a:spcAft>
                <a:spcPts val="0"/>
              </a:spcAft>
              <a:buNone/>
            </a:pPr>
            <a:r>
              <a:rPr lang="en">
                <a:solidFill>
                  <a:schemeClr val="dk1"/>
                </a:solidFill>
              </a:rPr>
              <a:t>See also: Presentation: </a:t>
            </a:r>
            <a:r>
              <a:rPr lang="en" u="sng">
                <a:solidFill>
                  <a:schemeClr val="hlink"/>
                </a:solidFill>
                <a:hlinkClick r:id="rId4"/>
              </a:rPr>
              <a:t>Technical Introduction to Red Hat Universal Base Image</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518b86870c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518b86870c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See also: </a:t>
            </a:r>
            <a:r>
              <a:rPr lang="en" u="sng">
                <a:solidFill>
                  <a:srgbClr val="1155CC"/>
                </a:solidFill>
                <a:hlinkClick r:id="rId2"/>
              </a:rPr>
              <a:t>Red Hat Container Compatibility Matrix</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Tier 1 - Complete support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Tier 2 - Standard, unprivileged user workloads supported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Tier 3 - Commercially reasonable support (limited)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Tier 4 - No Red Hat support, updates only. No different than any other community distribution of Linux</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5" name="Shape 2645"/>
        <p:cNvGrpSpPr/>
        <p:nvPr/>
      </p:nvGrpSpPr>
      <p:grpSpPr>
        <a:xfrm>
          <a:off x="0" y="0"/>
          <a:ext cx="0" cy="0"/>
          <a:chOff x="0" y="0"/>
          <a:chExt cx="0" cy="0"/>
        </a:xfrm>
      </p:grpSpPr>
      <p:sp>
        <p:nvSpPr>
          <p:cNvPr id="2646" name="Google Shape;2646;g5a1b76fd3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5a1b76fd3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583f92b6ce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583f92b6ce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g583f92b6ce_5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583f92b6ce_5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g5783de5e6a_17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783de5e6a_17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a:t>
            </a:r>
            <a:r>
              <a:rPr b="1" lang="en">
                <a:solidFill>
                  <a:schemeClr val="dk1"/>
                </a:solidFill>
              </a:rPr>
              <a:t>OpenShift 4, </a:t>
            </a:r>
            <a:r>
              <a:rPr lang="en">
                <a:solidFill>
                  <a:schemeClr val="dk1"/>
                </a:solidFill>
              </a:rPr>
              <a:t>there’s two primary </a:t>
            </a:r>
            <a:r>
              <a:rPr b="1" lang="en">
                <a:solidFill>
                  <a:schemeClr val="dk1"/>
                </a:solidFill>
              </a:rPr>
              <a:t>installation experiences: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Full Stack Automation</a:t>
            </a:r>
            <a:r>
              <a:rPr lang="en">
                <a:solidFill>
                  <a:schemeClr val="dk1"/>
                </a:solidFill>
              </a:rPr>
              <a:t>, where the installer controls all areas of the installation including infrastructure provisioning with an opinionated “best practices” deployment of OpenShift.</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Pre-existing infrastructure deployments</a:t>
            </a:r>
            <a:r>
              <a:rPr lang="en">
                <a:solidFill>
                  <a:schemeClr val="dk1"/>
                </a:solidFill>
              </a:rPr>
              <a:t>, where administrators are responsible for creating and managing their own infrastructure allowing greater customization and operational flexibility.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finally, two </a:t>
            </a:r>
            <a:r>
              <a:rPr b="1" lang="en">
                <a:solidFill>
                  <a:schemeClr val="dk1"/>
                </a:solidFill>
              </a:rPr>
              <a:t>hosted OpenShift</a:t>
            </a:r>
            <a:r>
              <a:rPr lang="en">
                <a:solidFill>
                  <a:schemeClr val="dk1"/>
                </a:solidFill>
              </a:rPr>
              <a:t> offerings, OpenShift Dedicated and Azure Red Hat OpenShift, freeing up customers from having to provide operational management of their cluster and choice of cloud providers.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take a look at each of these different installation experiences in detail.</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3" name="Shape 2683"/>
        <p:cNvGrpSpPr/>
        <p:nvPr/>
      </p:nvGrpSpPr>
      <p:grpSpPr>
        <a:xfrm>
          <a:off x="0" y="0"/>
          <a:ext cx="0" cy="0"/>
          <a:chOff x="0" y="0"/>
          <a:chExt cx="0" cy="0"/>
        </a:xfrm>
      </p:grpSpPr>
      <p:sp>
        <p:nvSpPr>
          <p:cNvPr id="2684" name="Google Shape;2684;g583f92b6ce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583f92b6ce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continue with our serverless strategy that goes beyond just Functions, but also supports Microservices or any container workload.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4" name="Shape 2714"/>
        <p:cNvGrpSpPr/>
        <p:nvPr/>
      </p:nvGrpSpPr>
      <p:grpSpPr>
        <a:xfrm>
          <a:off x="0" y="0"/>
          <a:ext cx="0" cy="0"/>
          <a:chOff x="0" y="0"/>
          <a:chExt cx="0" cy="0"/>
        </a:xfrm>
      </p:grpSpPr>
      <p:sp>
        <p:nvSpPr>
          <p:cNvPr id="2715" name="Google Shape;2715;g583f92b6ce_28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583f92b6ce_28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Serverless building blocks for any container workload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9" name="Shape 2729"/>
        <p:cNvGrpSpPr/>
        <p:nvPr/>
      </p:nvGrpSpPr>
      <p:grpSpPr>
        <a:xfrm>
          <a:off x="0" y="0"/>
          <a:ext cx="0" cy="0"/>
          <a:chOff x="0" y="0"/>
          <a:chExt cx="0" cy="0"/>
        </a:xfrm>
      </p:grpSpPr>
      <p:sp>
        <p:nvSpPr>
          <p:cNvPr id="2730" name="Google Shape;2730;g583f92b6ce_28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583f92b6ce_28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for demo: </a:t>
            </a:r>
            <a:r>
              <a:rPr lang="en" u="sng">
                <a:solidFill>
                  <a:schemeClr val="hlink"/>
                </a:solidFill>
                <a:hlinkClick r:id="rId2"/>
              </a:rPr>
              <a:t>https://www.youtube.com/watch?v=YFI36EteDOs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6" name="Shape 2746"/>
        <p:cNvGrpSpPr/>
        <p:nvPr/>
      </p:nvGrpSpPr>
      <p:grpSpPr>
        <a:xfrm>
          <a:off x="0" y="0"/>
          <a:ext cx="0" cy="0"/>
          <a:chOff x="0" y="0"/>
          <a:chExt cx="0" cy="0"/>
        </a:xfrm>
      </p:grpSpPr>
      <p:sp>
        <p:nvSpPr>
          <p:cNvPr id="2747" name="Google Shape;2747;g583f92b6ce_28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583f92b6ce_28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Serverless building blocks for any container workload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Google Shape;2762;g5783de5e6a_8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5783de5e6a_8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583f92b6ce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583f92b6ce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5a1b76fd3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5a1b76fd3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5a1b76fd3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5a1b76fd3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3" name="Shape 2903"/>
        <p:cNvGrpSpPr/>
        <p:nvPr/>
      </p:nvGrpSpPr>
      <p:grpSpPr>
        <a:xfrm>
          <a:off x="0" y="0"/>
          <a:ext cx="0" cy="0"/>
          <a:chOff x="0" y="0"/>
          <a:chExt cx="0" cy="0"/>
        </a:xfrm>
      </p:grpSpPr>
      <p:sp>
        <p:nvSpPr>
          <p:cNvPr id="2904" name="Google Shape;2904;g5a1b76fd3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5a1b76fd3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CodeReady Workspaces 1.2 updated around 4.1 timeline</a:t>
            </a:r>
            <a:endParaRPr/>
          </a:p>
          <a:p>
            <a:pPr indent="0" lvl="0" marL="0" rtl="0" algn="l">
              <a:spcBef>
                <a:spcPts val="0"/>
              </a:spcBef>
              <a:spcAft>
                <a:spcPts val="0"/>
              </a:spcAft>
              <a:buNone/>
            </a:pPr>
            <a:r>
              <a:rPr lang="en"/>
              <a:t>Includes Eclipse Che </a:t>
            </a:r>
            <a:endParaRPr/>
          </a:p>
          <a:p>
            <a:pPr indent="0" lvl="0" marL="0" rtl="0" algn="l">
              <a:spcBef>
                <a:spcPts val="0"/>
              </a:spcBef>
              <a:spcAft>
                <a:spcPts val="0"/>
              </a:spcAft>
              <a:buNone/>
            </a:pPr>
            <a:r>
              <a:rPr lang="en"/>
              <a:t>Operator available via OperatorHub</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2" name="Shape 2922"/>
        <p:cNvGrpSpPr/>
        <p:nvPr/>
      </p:nvGrpSpPr>
      <p:grpSpPr>
        <a:xfrm>
          <a:off x="0" y="0"/>
          <a:ext cx="0" cy="0"/>
          <a:chOff x="0" y="0"/>
          <a:chExt cx="0" cy="0"/>
        </a:xfrm>
      </p:grpSpPr>
      <p:sp>
        <p:nvSpPr>
          <p:cNvPr id="2923" name="Google Shape;2923;g5783de5e6a_10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4" name="Google Shape;2924;g5783de5e6a_10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5783de5e6a_17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5783de5e6a_17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OpenShift 4.1, we support full stack automated deployments for AWS as well as deploying to pre-existing infrastructure on AWS, Bare Metal, and VMware vSphere for connected environments only. However, starting with 4.2, we’re planning to </a:t>
            </a:r>
            <a:r>
              <a:rPr lang="en">
                <a:solidFill>
                  <a:schemeClr val="dk1"/>
                </a:solidFill>
              </a:rPr>
              <a:t>expand</a:t>
            </a:r>
            <a:r>
              <a:rPr lang="en">
                <a:solidFill>
                  <a:schemeClr val="dk1"/>
                </a:solidFill>
              </a:rPr>
              <a:t> support for additional providers along with disconnected installations &amp; updating as well as cluster-wide proxy enablement.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9" name="Shape 2929"/>
        <p:cNvGrpSpPr/>
        <p:nvPr/>
      </p:nvGrpSpPr>
      <p:grpSpPr>
        <a:xfrm>
          <a:off x="0" y="0"/>
          <a:ext cx="0" cy="0"/>
          <a:chOff x="0" y="0"/>
          <a:chExt cx="0" cy="0"/>
        </a:xfrm>
      </p:grpSpPr>
      <p:sp>
        <p:nvSpPr>
          <p:cNvPr id="2930" name="Google Shape;2930;g5a1b76fd37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5a1b76fd37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1" name="Shape 2941"/>
        <p:cNvGrpSpPr/>
        <p:nvPr/>
      </p:nvGrpSpPr>
      <p:grpSpPr>
        <a:xfrm>
          <a:off x="0" y="0"/>
          <a:ext cx="0" cy="0"/>
          <a:chOff x="0" y="0"/>
          <a:chExt cx="0" cy="0"/>
        </a:xfrm>
      </p:grpSpPr>
      <p:sp>
        <p:nvSpPr>
          <p:cNvPr id="2942" name="Google Shape;2942;g583f92b6c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583f92b6c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1" name="Shape 2951"/>
        <p:cNvGrpSpPr/>
        <p:nvPr/>
      </p:nvGrpSpPr>
      <p:grpSpPr>
        <a:xfrm>
          <a:off x="0" y="0"/>
          <a:ext cx="0" cy="0"/>
          <a:chOff x="0" y="0"/>
          <a:chExt cx="0" cy="0"/>
        </a:xfrm>
      </p:grpSpPr>
      <p:sp>
        <p:nvSpPr>
          <p:cNvPr id="2952" name="Google Shape;2952;g5783de5e6a_1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5783de5e6a_1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3" name="Shape 2963"/>
        <p:cNvGrpSpPr/>
        <p:nvPr/>
      </p:nvGrpSpPr>
      <p:grpSpPr>
        <a:xfrm>
          <a:off x="0" y="0"/>
          <a:ext cx="0" cy="0"/>
          <a:chOff x="0" y="0"/>
          <a:chExt cx="0" cy="0"/>
        </a:xfrm>
      </p:grpSpPr>
      <p:sp>
        <p:nvSpPr>
          <p:cNvPr id="2964" name="Google Shape;2964;g5783de5e6a_10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5783de5e6a_10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0" name="Shape 2970"/>
        <p:cNvGrpSpPr/>
        <p:nvPr/>
      </p:nvGrpSpPr>
      <p:grpSpPr>
        <a:xfrm>
          <a:off x="0" y="0"/>
          <a:ext cx="0" cy="0"/>
          <a:chOff x="0" y="0"/>
          <a:chExt cx="0" cy="0"/>
        </a:xfrm>
      </p:grpSpPr>
      <p:sp>
        <p:nvSpPr>
          <p:cNvPr id="2971" name="Google Shape;2971;g5783de5e6a_9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5783de5e6a_9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2" name="Shape 2982"/>
        <p:cNvGrpSpPr/>
        <p:nvPr/>
      </p:nvGrpSpPr>
      <p:grpSpPr>
        <a:xfrm>
          <a:off x="0" y="0"/>
          <a:ext cx="0" cy="0"/>
          <a:chOff x="0" y="0"/>
          <a:chExt cx="0" cy="0"/>
        </a:xfrm>
      </p:grpSpPr>
      <p:sp>
        <p:nvSpPr>
          <p:cNvPr id="2983" name="Google Shape;2983;g5783de5e6a_9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5783de5e6a_9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5a1b76fd37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5a1b76fd37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heard about the great new things coming in OpenShift 4. Now I am going to talk briefly about our hosted offerings.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3" name="Shape 3003"/>
        <p:cNvGrpSpPr/>
        <p:nvPr/>
      </p:nvGrpSpPr>
      <p:grpSpPr>
        <a:xfrm>
          <a:off x="0" y="0"/>
          <a:ext cx="0" cy="0"/>
          <a:chOff x="0" y="0"/>
          <a:chExt cx="0" cy="0"/>
        </a:xfrm>
      </p:grpSpPr>
      <p:sp>
        <p:nvSpPr>
          <p:cNvPr id="3004" name="Google Shape;3004;g5a1b76fd37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5a1b76fd37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are not familiar with our hosted offerings, OpenShift Dedicated and Azure Red Hat OpenShift allow developers to gain the benefits of OpenShift without needing an operations team to manage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handle managing OpenShift as well as the underlying cloud infrastructure.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g5a1b76fd37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a1b76fd37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ARO is our new offering that you heard about at Summit. Microsoft and Red Hat jointly developed this as a native Azure service, and it is managed and supported jointly by teams at both companies.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native Azure service, OpenShift clusters are created, deleted, and scaled using the Azure CLI.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Going forward, there will be more and more integrations with other Azure features and services. One of the first is inheriting Azure’s regulatory compliance.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Pricing and general details are available on Microsoft’s web site and documentation is available both from Microsoft and on the openshift.com website.</a:t>
            </a:r>
            <a:endParaRPr/>
          </a:p>
          <a:p>
            <a:pPr indent="0" lvl="0" marL="0" rtl="0" algn="l">
              <a:spcBef>
                <a:spcPts val="0"/>
              </a:spcBef>
              <a:spcAft>
                <a:spcPts val="0"/>
              </a:spcAft>
              <a:buNone/>
            </a:pPr>
            <a:r>
              <a:rPr lang="en"/>
              <a:t>There is also a one stop page available at </a:t>
            </a:r>
            <a:r>
              <a:rPr lang="en" u="sng">
                <a:solidFill>
                  <a:schemeClr val="hlink"/>
                </a:solidFill>
                <a:hlinkClick r:id="rId2"/>
              </a:rPr>
              <a:t>https://docs.google.com/document/d/1kinJolYwG7ZkCm1O7QBeOh7eI2UlH6JHAayIMu5t23E/edit</a:t>
            </a:r>
            <a:endParaRPr/>
          </a:p>
          <a:p>
            <a:pPr indent="0" lvl="0" marL="0" rtl="0" algn="l">
              <a:spcBef>
                <a:spcPts val="0"/>
              </a:spcBef>
              <a:spcAft>
                <a:spcPts val="0"/>
              </a:spcAft>
              <a:buNone/>
            </a:pPr>
            <a:r>
              <a:rPr lang="en"/>
              <a:t>Email us with any questions at OpenShift-Azure@redhat.com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5a1b76fd37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5a1b76fd37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Dedicated is the hosted offering you are already familiar with and that we have been operating since OpenShift 3.1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long running offering, it is currently available on AWS and we recently rolled out consumption based billing for added nodes and storage above the contracted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have the Bring Your Own Cloud account option for customers who need or want to use their own AWS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Coming in the next few months OSD clusters will be available running OpenShift 4. With that comes the </a:t>
            </a:r>
            <a:r>
              <a:rPr lang="en"/>
              <a:t>benefits</a:t>
            </a:r>
            <a:r>
              <a:rPr lang="en"/>
              <a:t> of Operators and OperatorHub.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will have a curated catalog of Red Hat and certified Operators that have been tested to run within Dedicated’s security and operational model. Going forward we are working with operator developers and reviewing </a:t>
            </a:r>
            <a:r>
              <a:rPr lang="en"/>
              <a:t>adjustments</a:t>
            </a:r>
            <a:r>
              <a:rPr lang="en"/>
              <a:t> to the OSD </a:t>
            </a:r>
            <a:r>
              <a:rPr lang="en"/>
              <a:t>permissions</a:t>
            </a:r>
            <a:r>
              <a:rPr lang="en"/>
              <a:t> scheme to allow even more Operators.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OSD running 4 is connected to cloud.redhat.com just like other OpenShift 4 clusters and is deployed right from that interface.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59b913fb56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9b913fb56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Full Stack Automated Deployments?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portions of the underlying infrastructure including networking (subnets, DNS entries, &amp; load balancers), machines, and operating systems are programmatically created during installation rather than by the administrator. The installer handles creating and destroying all the infrastructure objects it needs to in order to be successful. This installation method allows for full stack automation with automated updates of both OpenShift and RHEL CoreOS delivered together. While this installation method is highly reliable and provides a best practices deployment of OpenShift, it’s not designed to provide a high degree of infrastructure customization for environments that have may have complex operational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it’s worth mentioning that for OpenShift 4 upgrades are no longer the responsibility of the installer and instead handled entirely through the new operator framework, which will be explained later.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1" name="Shape 3051"/>
        <p:cNvGrpSpPr/>
        <p:nvPr/>
      </p:nvGrpSpPr>
      <p:grpSpPr>
        <a:xfrm>
          <a:off x="0" y="0"/>
          <a:ext cx="0" cy="0"/>
          <a:chOff x="0" y="0"/>
          <a:chExt cx="0" cy="0"/>
        </a:xfrm>
      </p:grpSpPr>
      <p:sp>
        <p:nvSpPr>
          <p:cNvPr id="3052" name="Google Shape;3052;g5a1b76fd37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5a1b76fd37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6" name="Shape 3066"/>
        <p:cNvGrpSpPr/>
        <p:nvPr/>
      </p:nvGrpSpPr>
      <p:grpSpPr>
        <a:xfrm>
          <a:off x="0" y="0"/>
          <a:ext cx="0" cy="0"/>
          <a:chOff x="0" y="0"/>
          <a:chExt cx="0" cy="0"/>
        </a:xfrm>
      </p:grpSpPr>
      <p:sp>
        <p:nvSpPr>
          <p:cNvPr id="3067" name="Google Shape;3067;g5a1b76fd3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5a1b76fd3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7" name="Shape 3077"/>
        <p:cNvGrpSpPr/>
        <p:nvPr/>
      </p:nvGrpSpPr>
      <p:grpSpPr>
        <a:xfrm>
          <a:off x="0" y="0"/>
          <a:ext cx="0" cy="0"/>
          <a:chOff x="0" y="0"/>
          <a:chExt cx="0" cy="0"/>
        </a:xfrm>
      </p:grpSpPr>
      <p:sp>
        <p:nvSpPr>
          <p:cNvPr id="3078" name="Google Shape;3078;g5a1b76fd37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5a1b76fd37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2" name="Shape 3092"/>
        <p:cNvGrpSpPr/>
        <p:nvPr/>
      </p:nvGrpSpPr>
      <p:grpSpPr>
        <a:xfrm>
          <a:off x="0" y="0"/>
          <a:ext cx="0" cy="0"/>
          <a:chOff x="0" y="0"/>
          <a:chExt cx="0" cy="0"/>
        </a:xfrm>
      </p:grpSpPr>
      <p:sp>
        <p:nvSpPr>
          <p:cNvPr id="3093" name="Google Shape;3093;g5a1b76fd37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5a1b76fd37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4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4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1.png"/><Relationship Id="rId3" Type="http://schemas.openxmlformats.org/officeDocument/2006/relationships/image" Target="../media/image5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1.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5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51.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6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6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6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6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6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6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 Id="rId3" Type="http://schemas.openxmlformats.org/officeDocument/2006/relationships/image" Target="../media/image7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 Id="rId3" Type="http://schemas.openxmlformats.org/officeDocument/2006/relationships/image" Target="../media/image7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7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76.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9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7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76.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5.png"/><Relationship Id="rId7" Type="http://schemas.openxmlformats.org/officeDocument/2006/relationships/image" Target="../media/image9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9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0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98.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 Id="rId3" Type="http://schemas.openxmlformats.org/officeDocument/2006/relationships/image" Target="../media/image9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9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0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0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4.png"/><Relationship Id="rId7" Type="http://schemas.openxmlformats.org/officeDocument/2006/relationships/image" Target="../media/image10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2.png"/><Relationship Id="rId3" Type="http://schemas.openxmlformats.org/officeDocument/2006/relationships/image" Target="../media/image10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3.png"/><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10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103.png"/><Relationship Id="rId4"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21.png"/><Relationship Id="rId7" Type="http://schemas.openxmlformats.org/officeDocument/2006/relationships/image" Target="../media/image12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5.png"/><Relationship Id="rId3" Type="http://schemas.openxmlformats.org/officeDocument/2006/relationships/image" Target="../media/image12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6.png"/><Relationship Id="rId3" Type="http://schemas.openxmlformats.org/officeDocument/2006/relationships/image" Target="../media/image12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 Id="rId3" Type="http://schemas.openxmlformats.org/officeDocument/2006/relationships/image" Target="../media/image12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2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 Id="rId3" Type="http://schemas.openxmlformats.org/officeDocument/2006/relationships/image" Target="../media/image12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9.png"/><Relationship Id="rId3" Type="http://schemas.openxmlformats.org/officeDocument/2006/relationships/image" Target="../media/image12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9.png"/><Relationship Id="rId3" Type="http://schemas.openxmlformats.org/officeDocument/2006/relationships/image" Target="../media/image126.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4.png"/><Relationship Id="rId3" Type="http://schemas.openxmlformats.org/officeDocument/2006/relationships/image" Target="../media/image1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8.png"/><Relationship Id="rId3" Type="http://schemas.openxmlformats.org/officeDocument/2006/relationships/image" Target="../media/image126.png"/><Relationship Id="rId4" Type="http://schemas.openxmlformats.org/officeDocument/2006/relationships/image" Target="../media/image138.png"/><Relationship Id="rId5" Type="http://schemas.openxmlformats.org/officeDocument/2006/relationships/image" Target="../media/image141.png"/><Relationship Id="rId6" Type="http://schemas.openxmlformats.org/officeDocument/2006/relationships/image" Target="../media/image139.png"/><Relationship Id="rId7" Type="http://schemas.openxmlformats.org/officeDocument/2006/relationships/image" Target="../media/image14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8.png"/><Relationship Id="rId3" Type="http://schemas.openxmlformats.org/officeDocument/2006/relationships/image" Target="../media/image12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8.png"/><Relationship Id="rId3" Type="http://schemas.openxmlformats.org/officeDocument/2006/relationships/image" Target="../media/image126.png"/><Relationship Id="rId4" Type="http://schemas.openxmlformats.org/officeDocument/2006/relationships/image" Target="../media/image143.png"/><Relationship Id="rId5" Type="http://schemas.openxmlformats.org/officeDocument/2006/relationships/image" Target="../media/image142.png"/><Relationship Id="rId6" Type="http://schemas.openxmlformats.org/officeDocument/2006/relationships/image" Target="../media/image145.png"/><Relationship Id="rId7" Type="http://schemas.openxmlformats.org/officeDocument/2006/relationships/image" Target="../media/image14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6.png"/><Relationship Id="rId3" Type="http://schemas.openxmlformats.org/officeDocument/2006/relationships/image" Target="../media/image14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4.png"/><Relationship Id="rId3" Type="http://schemas.openxmlformats.org/officeDocument/2006/relationships/image" Target="../media/image14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1.png"/><Relationship Id="rId3" Type="http://schemas.openxmlformats.org/officeDocument/2006/relationships/image" Target="../media/image14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6.png"/><Relationship Id="rId3" Type="http://schemas.openxmlformats.org/officeDocument/2006/relationships/image" Target="../media/image14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7.png"/><Relationship Id="rId3" Type="http://schemas.openxmlformats.org/officeDocument/2006/relationships/image" Target="../media/image146.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6.png"/><Relationship Id="rId3" Type="http://schemas.openxmlformats.org/officeDocument/2006/relationships/image" Target="../media/image148.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7">
  <p:cSld name="TITLE_7">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594"/>
            <a:ext cx="9144000" cy="5142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7">
  <p:cSld name="TITLE_17">
    <p:spTree>
      <p:nvGrpSpPr>
        <p:cNvPr id="470" name="Shape 470"/>
        <p:cNvGrpSpPr/>
        <p:nvPr/>
      </p:nvGrpSpPr>
      <p:grpSpPr>
        <a:xfrm>
          <a:off x="0" y="0"/>
          <a:ext cx="0" cy="0"/>
          <a:chOff x="0" y="0"/>
          <a:chExt cx="0" cy="0"/>
        </a:xfrm>
      </p:grpSpPr>
      <p:sp>
        <p:nvSpPr>
          <p:cNvPr id="471" name="Google Shape;471;p1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2" name="Google Shape;472;p1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73" name="Google Shape;473;p10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4" name="Shape 474"/>
        <p:cNvGrpSpPr/>
        <p:nvPr/>
      </p:nvGrpSpPr>
      <p:grpSpPr>
        <a:xfrm>
          <a:off x="0" y="0"/>
          <a:ext cx="0" cy="0"/>
          <a:chOff x="0" y="0"/>
          <a:chExt cx="0" cy="0"/>
        </a:xfrm>
      </p:grpSpPr>
      <p:sp>
        <p:nvSpPr>
          <p:cNvPr id="475" name="Google Shape;475;p10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6" name="Google Shape;476;p10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477" name="Google Shape;477;p10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nature">
  <p:cSld name="CUSTOM_1_1_1_1">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103"/>
          <p:cNvSpPr txBox="1"/>
          <p:nvPr>
            <p:ph type="title"/>
          </p:nvPr>
        </p:nvSpPr>
        <p:spPr>
          <a:xfrm>
            <a:off x="826650" y="1660725"/>
            <a:ext cx="7490700" cy="1822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1">
  <p:cSld name="text left, graphic right_1">
    <p:spTree>
      <p:nvGrpSpPr>
        <p:cNvPr id="480" name="Shape 480"/>
        <p:cNvGrpSpPr/>
        <p:nvPr/>
      </p:nvGrpSpPr>
      <p:grpSpPr>
        <a:xfrm>
          <a:off x="0" y="0"/>
          <a:ext cx="0" cy="0"/>
          <a:chOff x="0" y="0"/>
          <a:chExt cx="0" cy="0"/>
        </a:xfrm>
      </p:grpSpPr>
      <p:sp>
        <p:nvSpPr>
          <p:cNvPr id="481" name="Google Shape;481;p1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2" name="Google Shape;482;p10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483" name="Google Shape;483;p104"/>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4" name="Google Shape;484;p104"/>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1">
  <p:cSld name="CUSTOM_2_1">
    <p:spTree>
      <p:nvGrpSpPr>
        <p:cNvPr id="485" name="Shape 485"/>
        <p:cNvGrpSpPr/>
        <p:nvPr/>
      </p:nvGrpSpPr>
      <p:grpSpPr>
        <a:xfrm>
          <a:off x="0" y="0"/>
          <a:ext cx="0" cy="0"/>
          <a:chOff x="0" y="0"/>
          <a:chExt cx="0" cy="0"/>
        </a:xfrm>
      </p:grpSpPr>
      <p:sp>
        <p:nvSpPr>
          <p:cNvPr id="486" name="Google Shape;486;p105"/>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105"/>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488" name="Google Shape;488;p105"/>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489" name="Google Shape;489;p105"/>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490" name="Google Shape;490;p105"/>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491" name="Google Shape;491;p10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92" name="Google Shape;492;p10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8">
  <p:cSld name="TITLE_18">
    <p:spTree>
      <p:nvGrpSpPr>
        <p:cNvPr id="493" name="Shape 493"/>
        <p:cNvGrpSpPr/>
        <p:nvPr/>
      </p:nvGrpSpPr>
      <p:grpSpPr>
        <a:xfrm>
          <a:off x="0" y="0"/>
          <a:ext cx="0" cy="0"/>
          <a:chOff x="0" y="0"/>
          <a:chExt cx="0" cy="0"/>
        </a:xfrm>
      </p:grpSpPr>
      <p:sp>
        <p:nvSpPr>
          <p:cNvPr id="494" name="Google Shape;494;p10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5" name="Google Shape;495;p10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96" name="Google Shape;496;p10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3">
  <p:cSld name="TITLE_AND_BODY_13">
    <p:spTree>
      <p:nvGrpSpPr>
        <p:cNvPr id="497" name="Shape 497"/>
        <p:cNvGrpSpPr/>
        <p:nvPr/>
      </p:nvGrpSpPr>
      <p:grpSpPr>
        <a:xfrm>
          <a:off x="0" y="0"/>
          <a:ext cx="0" cy="0"/>
          <a:chOff x="0" y="0"/>
          <a:chExt cx="0" cy="0"/>
        </a:xfrm>
      </p:grpSpPr>
      <p:sp>
        <p:nvSpPr>
          <p:cNvPr id="498" name="Google Shape;498;p10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9">
  <p:cSld name="TITLE_19">
    <p:spTree>
      <p:nvGrpSpPr>
        <p:cNvPr id="499" name="Shape 499"/>
        <p:cNvGrpSpPr/>
        <p:nvPr/>
      </p:nvGrpSpPr>
      <p:grpSpPr>
        <a:xfrm>
          <a:off x="0" y="0"/>
          <a:ext cx="0" cy="0"/>
          <a:chOff x="0" y="0"/>
          <a:chExt cx="0" cy="0"/>
        </a:xfrm>
      </p:grpSpPr>
      <p:sp>
        <p:nvSpPr>
          <p:cNvPr id="500" name="Google Shape;500;p1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0"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1" name="Google Shape;501;p1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2" name="Google Shape;502;p10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4">
  <p:cSld name="TITLE_AND_BODY_14">
    <p:spTree>
      <p:nvGrpSpPr>
        <p:cNvPr id="503" name="Shape 503"/>
        <p:cNvGrpSpPr/>
        <p:nvPr/>
      </p:nvGrpSpPr>
      <p:grpSpPr>
        <a:xfrm>
          <a:off x="0" y="0"/>
          <a:ext cx="0" cy="0"/>
          <a:chOff x="0" y="0"/>
          <a:chExt cx="0" cy="0"/>
        </a:xfrm>
      </p:grpSpPr>
      <p:sp>
        <p:nvSpPr>
          <p:cNvPr id="504" name="Google Shape;504;p10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5" name="Google Shape;505;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06" name="Google Shape;506;p10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2">
  <p:cSld name="TITLE_AND_TWO_COLUMNS_2">
    <p:spTree>
      <p:nvGrpSpPr>
        <p:cNvPr id="507" name="Shape 507"/>
        <p:cNvGrpSpPr/>
        <p:nvPr/>
      </p:nvGrpSpPr>
      <p:grpSpPr>
        <a:xfrm>
          <a:off x="0" y="0"/>
          <a:ext cx="0" cy="0"/>
          <a:chOff x="0" y="0"/>
          <a:chExt cx="0" cy="0"/>
        </a:xfrm>
      </p:grpSpPr>
      <p:sp>
        <p:nvSpPr>
          <p:cNvPr id="508" name="Google Shape;508;p1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9" name="Google Shape;509;p1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10" name="Google Shape;510;p1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11" name="Google Shape;511;p11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_3">
  <p:cSld name="TITLE_ONLY_3">
    <p:spTree>
      <p:nvGrpSpPr>
        <p:cNvPr id="52" name="Shape 52"/>
        <p:cNvGrpSpPr/>
        <p:nvPr/>
      </p:nvGrpSpPr>
      <p:grpSpPr>
        <a:xfrm>
          <a:off x="0" y="0"/>
          <a:ext cx="0" cy="0"/>
          <a:chOff x="0" y="0"/>
          <a:chExt cx="0" cy="0"/>
        </a:xfrm>
      </p:grpSpPr>
      <p:sp>
        <p:nvSpPr>
          <p:cNvPr id="53" name="Google Shape;53;p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12"/>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spTree>
      <p:nvGrpSpPr>
        <p:cNvPr id="512" name="Shape 512"/>
        <p:cNvGrpSpPr/>
        <p:nvPr/>
      </p:nvGrpSpPr>
      <p:grpSpPr>
        <a:xfrm>
          <a:off x="0" y="0"/>
          <a:ext cx="0" cy="0"/>
          <a:chOff x="0" y="0"/>
          <a:chExt cx="0" cy="0"/>
        </a:xfrm>
      </p:grpSpPr>
      <p:sp>
        <p:nvSpPr>
          <p:cNvPr id="513" name="Google Shape;513;p111"/>
          <p:cNvSpPr txBox="1"/>
          <p:nvPr>
            <p:ph type="title"/>
          </p:nvPr>
        </p:nvSpPr>
        <p:spPr>
          <a:xfrm>
            <a:off x="685800" y="200025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6pPr>
            <a:lvl7pPr indent="0" lvl="6" marL="9144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7pPr>
            <a:lvl8pPr indent="0" lvl="7" marL="13716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8pPr>
            <a:lvl9pPr indent="0" lvl="8" marL="18288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4" name="Shape 514"/>
        <p:cNvGrpSpPr/>
        <p:nvPr/>
      </p:nvGrpSpPr>
      <p:grpSpPr>
        <a:xfrm>
          <a:off x="0" y="0"/>
          <a:ext cx="0" cy="0"/>
          <a:chOff x="0" y="0"/>
          <a:chExt cx="0" cy="0"/>
        </a:xfrm>
      </p:grpSpPr>
      <p:sp>
        <p:nvSpPr>
          <p:cNvPr id="515" name="Google Shape;515;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6" name="Google Shape;516;p11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5">
  <p:cSld name="TITLE_AND_BODY_15">
    <p:spTree>
      <p:nvGrpSpPr>
        <p:cNvPr id="517" name="Shape 517"/>
        <p:cNvGrpSpPr/>
        <p:nvPr/>
      </p:nvGrpSpPr>
      <p:grpSpPr>
        <a:xfrm>
          <a:off x="0" y="0"/>
          <a:ext cx="0" cy="0"/>
          <a:chOff x="0" y="0"/>
          <a:chExt cx="0" cy="0"/>
        </a:xfrm>
      </p:grpSpPr>
      <p:sp>
        <p:nvSpPr>
          <p:cNvPr id="518" name="Google Shape;518;p113"/>
          <p:cNvSpPr txBox="1"/>
          <p:nvPr>
            <p:ph type="title"/>
          </p:nvPr>
        </p:nvSpPr>
        <p:spPr>
          <a:xfrm>
            <a:off x="778225" y="445025"/>
            <a:ext cx="7587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Font typeface="Overpass"/>
              <a:buNone/>
              <a:defRPr sz="3200">
                <a:latin typeface="Overpass"/>
                <a:ea typeface="Overpass"/>
                <a:cs typeface="Overpass"/>
                <a:sym typeface="Overpass"/>
              </a:defRPr>
            </a:lvl1pPr>
            <a:lvl2pPr lvl="1" rtl="0">
              <a:spcBef>
                <a:spcPts val="0"/>
              </a:spcBef>
              <a:spcAft>
                <a:spcPts val="0"/>
              </a:spcAft>
              <a:buSzPts val="3200"/>
              <a:buFont typeface="Overpass"/>
              <a:buNone/>
              <a:defRPr sz="3200">
                <a:latin typeface="Overpass"/>
                <a:ea typeface="Overpass"/>
                <a:cs typeface="Overpass"/>
                <a:sym typeface="Overpass"/>
              </a:defRPr>
            </a:lvl2pPr>
            <a:lvl3pPr lvl="2" rtl="0">
              <a:spcBef>
                <a:spcPts val="0"/>
              </a:spcBef>
              <a:spcAft>
                <a:spcPts val="0"/>
              </a:spcAft>
              <a:buSzPts val="3200"/>
              <a:buFont typeface="Overpass"/>
              <a:buNone/>
              <a:defRPr sz="3200">
                <a:latin typeface="Overpass"/>
                <a:ea typeface="Overpass"/>
                <a:cs typeface="Overpass"/>
                <a:sym typeface="Overpass"/>
              </a:defRPr>
            </a:lvl3pPr>
            <a:lvl4pPr lvl="3" rtl="0">
              <a:spcBef>
                <a:spcPts val="0"/>
              </a:spcBef>
              <a:spcAft>
                <a:spcPts val="0"/>
              </a:spcAft>
              <a:buSzPts val="3200"/>
              <a:buFont typeface="Overpass"/>
              <a:buNone/>
              <a:defRPr sz="3200">
                <a:latin typeface="Overpass"/>
                <a:ea typeface="Overpass"/>
                <a:cs typeface="Overpass"/>
                <a:sym typeface="Overpass"/>
              </a:defRPr>
            </a:lvl4pPr>
            <a:lvl5pPr lvl="4" rtl="0">
              <a:spcBef>
                <a:spcPts val="0"/>
              </a:spcBef>
              <a:spcAft>
                <a:spcPts val="0"/>
              </a:spcAft>
              <a:buSzPts val="3200"/>
              <a:buFont typeface="Overpass"/>
              <a:buNone/>
              <a:defRPr sz="3200">
                <a:latin typeface="Overpass"/>
                <a:ea typeface="Overpass"/>
                <a:cs typeface="Overpass"/>
                <a:sym typeface="Overpass"/>
              </a:defRPr>
            </a:lvl5pPr>
            <a:lvl6pPr lvl="5" rtl="0">
              <a:spcBef>
                <a:spcPts val="0"/>
              </a:spcBef>
              <a:spcAft>
                <a:spcPts val="0"/>
              </a:spcAft>
              <a:buSzPts val="3200"/>
              <a:buFont typeface="Overpass"/>
              <a:buNone/>
              <a:defRPr sz="3200">
                <a:latin typeface="Overpass"/>
                <a:ea typeface="Overpass"/>
                <a:cs typeface="Overpass"/>
                <a:sym typeface="Overpass"/>
              </a:defRPr>
            </a:lvl6pPr>
            <a:lvl7pPr lvl="6" rtl="0">
              <a:spcBef>
                <a:spcPts val="0"/>
              </a:spcBef>
              <a:spcAft>
                <a:spcPts val="0"/>
              </a:spcAft>
              <a:buSzPts val="3200"/>
              <a:buFont typeface="Overpass"/>
              <a:buNone/>
              <a:defRPr sz="3200">
                <a:latin typeface="Overpass"/>
                <a:ea typeface="Overpass"/>
                <a:cs typeface="Overpass"/>
                <a:sym typeface="Overpass"/>
              </a:defRPr>
            </a:lvl7pPr>
            <a:lvl8pPr lvl="7" rtl="0">
              <a:spcBef>
                <a:spcPts val="0"/>
              </a:spcBef>
              <a:spcAft>
                <a:spcPts val="0"/>
              </a:spcAft>
              <a:buSzPts val="3200"/>
              <a:buFont typeface="Overpass"/>
              <a:buNone/>
              <a:defRPr sz="3200">
                <a:latin typeface="Overpass"/>
                <a:ea typeface="Overpass"/>
                <a:cs typeface="Overpass"/>
                <a:sym typeface="Overpass"/>
              </a:defRPr>
            </a:lvl8pPr>
            <a:lvl9pPr lvl="8" rtl="0">
              <a:spcBef>
                <a:spcPts val="0"/>
              </a:spcBef>
              <a:spcAft>
                <a:spcPts val="0"/>
              </a:spcAft>
              <a:buSzPts val="3200"/>
              <a:buFont typeface="Overpass"/>
              <a:buNone/>
              <a:defRPr sz="3200">
                <a:latin typeface="Overpass"/>
                <a:ea typeface="Overpass"/>
                <a:cs typeface="Overpass"/>
                <a:sym typeface="Overpass"/>
              </a:defRPr>
            </a:lvl9pPr>
          </a:lstStyle>
          <a:p/>
        </p:txBody>
      </p:sp>
      <p:sp>
        <p:nvSpPr>
          <p:cNvPr id="519" name="Google Shape;519;p113"/>
          <p:cNvSpPr txBox="1"/>
          <p:nvPr>
            <p:ph idx="1" type="body"/>
          </p:nvPr>
        </p:nvSpPr>
        <p:spPr>
          <a:xfrm>
            <a:off x="778225" y="1304875"/>
            <a:ext cx="7548600" cy="3021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rgbClr val="434343"/>
              </a:buClr>
              <a:buSzPts val="1400"/>
              <a:buFont typeface="Overpass"/>
              <a:buChar char="●"/>
              <a:defRPr>
                <a:solidFill>
                  <a:srgbClr val="434343"/>
                </a:solidFill>
                <a:latin typeface="Overpass"/>
                <a:ea typeface="Overpass"/>
                <a:cs typeface="Overpass"/>
                <a:sym typeface="Overpass"/>
              </a:defRPr>
            </a:lvl1pPr>
            <a:lvl2pPr indent="-330200" lvl="1" marL="914400" rtl="0">
              <a:spcBef>
                <a:spcPts val="500"/>
              </a:spcBef>
              <a:spcAft>
                <a:spcPts val="0"/>
              </a:spcAft>
              <a:buClr>
                <a:srgbClr val="434343"/>
              </a:buClr>
              <a:buSzPts val="1600"/>
              <a:buFont typeface="Overpass"/>
              <a:buChar char="○"/>
              <a:defRPr sz="1600">
                <a:solidFill>
                  <a:srgbClr val="434343"/>
                </a:solidFill>
                <a:latin typeface="Overpass"/>
                <a:ea typeface="Overpass"/>
                <a:cs typeface="Overpass"/>
                <a:sym typeface="Overpass"/>
              </a:defRPr>
            </a:lvl2pPr>
            <a:lvl3pPr indent="-317500" lvl="2" marL="1371600" rtl="0">
              <a:spcBef>
                <a:spcPts val="500"/>
              </a:spcBef>
              <a:spcAft>
                <a:spcPts val="0"/>
              </a:spcAft>
              <a:buClr>
                <a:srgbClr val="434343"/>
              </a:buClr>
              <a:buSzPts val="1400"/>
              <a:buFont typeface="Overpass"/>
              <a:buChar char="■"/>
              <a:defRPr>
                <a:solidFill>
                  <a:srgbClr val="434343"/>
                </a:solidFill>
                <a:latin typeface="Overpass"/>
                <a:ea typeface="Overpass"/>
                <a:cs typeface="Overpass"/>
                <a:sym typeface="Overpass"/>
              </a:defRPr>
            </a:lvl3pPr>
            <a:lvl4pPr indent="-317500" lvl="3" marL="1828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4pPr>
            <a:lvl5pPr indent="-317500" lvl="4" marL="22860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5pPr>
            <a:lvl6pPr indent="-317500" lvl="5" marL="27432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6pPr>
            <a:lvl7pPr indent="-317500" lvl="6" marL="32004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7pPr>
            <a:lvl8pPr indent="-317500" lvl="7" marL="36576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8pPr>
            <a:lvl9pPr indent="-317500" lvl="8" marL="4114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9pPr>
          </a:lstStyle>
          <a:p/>
        </p:txBody>
      </p:sp>
      <p:sp>
        <p:nvSpPr>
          <p:cNvPr id="520" name="Google Shape;520;p11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tech-exchange-logo.png" id="521" name="Google Shape;521;p113"/>
          <p:cNvPicPr preferRelativeResize="0"/>
          <p:nvPr/>
        </p:nvPicPr>
        <p:blipFill>
          <a:blip r:embed="rId2">
            <a:alphaModFix/>
          </a:blip>
          <a:stretch>
            <a:fillRect/>
          </a:stretch>
        </p:blipFill>
        <p:spPr>
          <a:xfrm>
            <a:off x="7201573" y="4464125"/>
            <a:ext cx="1630724" cy="504400"/>
          </a:xfrm>
          <a:prstGeom prst="rect">
            <a:avLst/>
          </a:prstGeom>
          <a:noFill/>
          <a:ln>
            <a:noFill/>
          </a:ln>
        </p:spPr>
      </p:pic>
      <p:pic>
        <p:nvPicPr>
          <p:cNvPr id="522" name="Google Shape;522;p113"/>
          <p:cNvPicPr preferRelativeResize="0"/>
          <p:nvPr/>
        </p:nvPicPr>
        <p:blipFill>
          <a:blip r:embed="rId3">
            <a:alphaModFix/>
          </a:blip>
          <a:stretch>
            <a:fillRect/>
          </a:stretch>
        </p:blipFill>
        <p:spPr>
          <a:xfrm>
            <a:off x="230925" y="4461258"/>
            <a:ext cx="1545975" cy="495742"/>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CUSTOM_2_2">
    <p:bg>
      <p:bgPr>
        <a:blipFill>
          <a:blip r:embed="rId2">
            <a:alphaModFix/>
          </a:blip>
          <a:stretch>
            <a:fillRect/>
          </a:stretch>
        </a:blipFill>
      </p:bgPr>
    </p:bg>
    <p:spTree>
      <p:nvGrpSpPr>
        <p:cNvPr id="523" name="Shape 523"/>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0">
  <p:cSld name="TITLE_20">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Red_Hat_RGB.png" id="525" name="Google Shape;525;p115"/>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526" name="Google Shape;526;p11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2">
  <p:cSld name="CUSTOM_1_2">
    <p:spTree>
      <p:nvGrpSpPr>
        <p:cNvPr id="527" name="Shape 527"/>
        <p:cNvGrpSpPr/>
        <p:nvPr/>
      </p:nvGrpSpPr>
      <p:grpSpPr>
        <a:xfrm>
          <a:off x="0" y="0"/>
          <a:ext cx="0" cy="0"/>
          <a:chOff x="0" y="0"/>
          <a:chExt cx="0" cy="0"/>
        </a:xfrm>
      </p:grpSpPr>
      <p:sp>
        <p:nvSpPr>
          <p:cNvPr id="528" name="Google Shape;528;p11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29" name="Google Shape;529;p1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30" name="Google Shape;530;p11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31" name="Google Shape;531;p116"/>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Overpass"/>
                <a:ea typeface="Overpass"/>
                <a:cs typeface="Overpass"/>
                <a:sym typeface="Overpass"/>
              </a:defRPr>
            </a:lvl1pPr>
            <a:lvl2pPr lvl="1" rtl="0" algn="ctr">
              <a:buNone/>
              <a:defRPr>
                <a:latin typeface="Overpass"/>
                <a:ea typeface="Overpass"/>
                <a:cs typeface="Overpass"/>
                <a:sym typeface="Overpass"/>
              </a:defRPr>
            </a:lvl2pPr>
            <a:lvl3pPr lvl="2" rtl="0" algn="ctr">
              <a:buNone/>
              <a:defRPr>
                <a:latin typeface="Overpass"/>
                <a:ea typeface="Overpass"/>
                <a:cs typeface="Overpass"/>
                <a:sym typeface="Overpass"/>
              </a:defRPr>
            </a:lvl3pPr>
            <a:lvl4pPr lvl="3" rtl="0" algn="ctr">
              <a:buNone/>
              <a:defRPr>
                <a:latin typeface="Overpass"/>
                <a:ea typeface="Overpass"/>
                <a:cs typeface="Overpass"/>
                <a:sym typeface="Overpass"/>
              </a:defRPr>
            </a:lvl4pPr>
            <a:lvl5pPr lvl="4" rtl="0" algn="ctr">
              <a:buNone/>
              <a:defRPr>
                <a:latin typeface="Overpass"/>
                <a:ea typeface="Overpass"/>
                <a:cs typeface="Overpass"/>
                <a:sym typeface="Overpass"/>
              </a:defRPr>
            </a:lvl5pPr>
            <a:lvl6pPr lvl="5" rtl="0" algn="ctr">
              <a:buNone/>
              <a:defRPr>
                <a:latin typeface="Overpass"/>
                <a:ea typeface="Overpass"/>
                <a:cs typeface="Overpass"/>
                <a:sym typeface="Overpass"/>
              </a:defRPr>
            </a:lvl6pPr>
            <a:lvl7pPr lvl="6" rtl="0" algn="ctr">
              <a:buNone/>
              <a:defRPr>
                <a:latin typeface="Overpass"/>
                <a:ea typeface="Overpass"/>
                <a:cs typeface="Overpass"/>
                <a:sym typeface="Overpass"/>
              </a:defRPr>
            </a:lvl7pPr>
            <a:lvl8pPr lvl="7" rtl="0" algn="ctr">
              <a:buNone/>
              <a:defRPr>
                <a:latin typeface="Overpass"/>
                <a:ea typeface="Overpass"/>
                <a:cs typeface="Overpass"/>
                <a:sym typeface="Overpass"/>
              </a:defRPr>
            </a:lvl8pPr>
            <a:lvl9pPr lvl="8" rtl="0" algn="ctr">
              <a:buNone/>
              <a:defRPr>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32" name="Google Shape;532;p116"/>
          <p:cNvSpPr txBox="1"/>
          <p:nvPr>
            <p:ph idx="3"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latin typeface="Overpass"/>
              <a:ea typeface="Overpass"/>
              <a:cs typeface="Overpass"/>
              <a:sym typeface="Overpas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6">
  <p:cSld name="TITLE_AND_BODY_16">
    <p:spTree>
      <p:nvGrpSpPr>
        <p:cNvPr id="533" name="Shape 533"/>
        <p:cNvGrpSpPr/>
        <p:nvPr/>
      </p:nvGrpSpPr>
      <p:grpSpPr>
        <a:xfrm>
          <a:off x="0" y="0"/>
          <a:ext cx="0" cy="0"/>
          <a:chOff x="0" y="0"/>
          <a:chExt cx="0" cy="0"/>
        </a:xfrm>
      </p:grpSpPr>
      <p:sp>
        <p:nvSpPr>
          <p:cNvPr id="534" name="Google Shape;534;p11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5" name="Google Shape;535;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36" name="Google Shape;536;p11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7">
  <p:cSld name="TITLE_AND_BODY_17">
    <p:spTree>
      <p:nvGrpSpPr>
        <p:cNvPr id="537" name="Shape 537"/>
        <p:cNvGrpSpPr/>
        <p:nvPr/>
      </p:nvGrpSpPr>
      <p:grpSpPr>
        <a:xfrm>
          <a:off x="0" y="0"/>
          <a:ext cx="0" cy="0"/>
          <a:chOff x="0" y="0"/>
          <a:chExt cx="0" cy="0"/>
        </a:xfrm>
      </p:grpSpPr>
      <p:sp>
        <p:nvSpPr>
          <p:cNvPr id="538" name="Google Shape;538;p11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9" name="Google Shape;539;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40" name="Google Shape;540;p11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2">
  <p:cSld name="CUSTOM_2_1_1">
    <p:spTree>
      <p:nvGrpSpPr>
        <p:cNvPr id="541" name="Shape 541"/>
        <p:cNvGrpSpPr/>
        <p:nvPr/>
      </p:nvGrpSpPr>
      <p:grpSpPr>
        <a:xfrm>
          <a:off x="0" y="0"/>
          <a:ext cx="0" cy="0"/>
          <a:chOff x="0" y="0"/>
          <a:chExt cx="0" cy="0"/>
        </a:xfrm>
      </p:grpSpPr>
      <p:sp>
        <p:nvSpPr>
          <p:cNvPr id="542" name="Google Shape;542;p1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43" name="Google Shape;543;p119"/>
          <p:cNvSpPr txBox="1"/>
          <p:nvPr>
            <p:ph idx="1"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44" name="Google Shape;544;p119"/>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Proxima Nova"/>
                <a:ea typeface="Proxima Nova"/>
                <a:cs typeface="Proxima Nova"/>
                <a:sym typeface="Proxima Nova"/>
              </a:defRPr>
            </a:lvl1pPr>
            <a:lvl2pPr lvl="1" rtl="0" algn="ctr">
              <a:buNone/>
              <a:defRPr>
                <a:latin typeface="Proxima Nova"/>
                <a:ea typeface="Proxima Nova"/>
                <a:cs typeface="Proxima Nova"/>
                <a:sym typeface="Proxima Nova"/>
              </a:defRPr>
            </a:lvl2pPr>
            <a:lvl3pPr lvl="2" rtl="0" algn="ctr">
              <a:buNone/>
              <a:defRPr>
                <a:latin typeface="Proxima Nova"/>
                <a:ea typeface="Proxima Nova"/>
                <a:cs typeface="Proxima Nova"/>
                <a:sym typeface="Proxima Nova"/>
              </a:defRPr>
            </a:lvl3pPr>
            <a:lvl4pPr lvl="3" rtl="0" algn="ctr">
              <a:buNone/>
              <a:defRPr>
                <a:latin typeface="Proxima Nova"/>
                <a:ea typeface="Proxima Nova"/>
                <a:cs typeface="Proxima Nova"/>
                <a:sym typeface="Proxima Nova"/>
              </a:defRPr>
            </a:lvl4pPr>
            <a:lvl5pPr lvl="4" rtl="0" algn="ctr">
              <a:buNone/>
              <a:defRPr>
                <a:latin typeface="Proxima Nova"/>
                <a:ea typeface="Proxima Nova"/>
                <a:cs typeface="Proxima Nova"/>
                <a:sym typeface="Proxima Nova"/>
              </a:defRPr>
            </a:lvl5pPr>
            <a:lvl6pPr lvl="5" rtl="0" algn="ctr">
              <a:buNone/>
              <a:defRPr>
                <a:latin typeface="Proxima Nova"/>
                <a:ea typeface="Proxima Nova"/>
                <a:cs typeface="Proxima Nova"/>
                <a:sym typeface="Proxima Nova"/>
              </a:defRPr>
            </a:lvl6pPr>
            <a:lvl7pPr lvl="6" rtl="0" algn="ctr">
              <a:buNone/>
              <a:defRPr>
                <a:latin typeface="Proxima Nova"/>
                <a:ea typeface="Proxima Nova"/>
                <a:cs typeface="Proxima Nova"/>
                <a:sym typeface="Proxima Nova"/>
              </a:defRPr>
            </a:lvl7pPr>
            <a:lvl8pPr lvl="7" rtl="0" algn="ctr">
              <a:buNone/>
              <a:defRPr>
                <a:latin typeface="Proxima Nova"/>
                <a:ea typeface="Proxima Nova"/>
                <a:cs typeface="Proxima Nova"/>
                <a:sym typeface="Proxima Nova"/>
              </a:defRPr>
            </a:lvl8pPr>
            <a:lvl9pPr lvl="8" rtl="0" algn="ctr">
              <a:buNone/>
              <a:defRPr>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545" name="Google Shape;545;p119"/>
          <p:cNvSpPr txBox="1"/>
          <p:nvPr>
            <p:ph idx="2"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8">
  <p:cSld name="TITLE_AND_BODY_18">
    <p:spTree>
      <p:nvGrpSpPr>
        <p:cNvPr id="546" name="Shape 546"/>
        <p:cNvGrpSpPr/>
        <p:nvPr/>
      </p:nvGrpSpPr>
      <p:grpSpPr>
        <a:xfrm>
          <a:off x="0" y="0"/>
          <a:ext cx="0" cy="0"/>
          <a:chOff x="0" y="0"/>
          <a:chExt cx="0" cy="0"/>
        </a:xfrm>
      </p:grpSpPr>
      <p:sp>
        <p:nvSpPr>
          <p:cNvPr id="547" name="Google Shape;547;p12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8" name="Google Shape;548;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49" name="Google Shape;549;p12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3"/>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3">
  <p:cSld name="TITLE_AND_TWO_COLUMNS_3">
    <p:spTree>
      <p:nvGrpSpPr>
        <p:cNvPr id="550" name="Shape 550"/>
        <p:cNvGrpSpPr/>
        <p:nvPr/>
      </p:nvGrpSpPr>
      <p:grpSpPr>
        <a:xfrm>
          <a:off x="0" y="0"/>
          <a:ext cx="0" cy="0"/>
          <a:chOff x="0" y="0"/>
          <a:chExt cx="0" cy="0"/>
        </a:xfrm>
      </p:grpSpPr>
      <p:sp>
        <p:nvSpPr>
          <p:cNvPr id="551" name="Google Shape;551;p12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2" name="Google Shape;552;p1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53" name="Google Shape;553;p1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54" name="Google Shape;554;p12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9">
  <p:cSld name="CUSTOM_1_1_11">
    <p:spTree>
      <p:nvGrpSpPr>
        <p:cNvPr id="555" name="Shape 555"/>
        <p:cNvGrpSpPr/>
        <p:nvPr/>
      </p:nvGrpSpPr>
      <p:grpSpPr>
        <a:xfrm>
          <a:off x="0" y="0"/>
          <a:ext cx="0" cy="0"/>
          <a:chOff x="0" y="0"/>
          <a:chExt cx="0" cy="0"/>
        </a:xfrm>
      </p:grpSpPr>
      <p:sp>
        <p:nvSpPr>
          <p:cNvPr id="556" name="Google Shape;556;p122"/>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57" name="Google Shape;557;p1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58" name="Google Shape;558;p12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p:cSld name="TITLE_AND_BODY_1_1">
    <p:spTree>
      <p:nvGrpSpPr>
        <p:cNvPr id="559" name="Shape 559"/>
        <p:cNvGrpSpPr/>
        <p:nvPr/>
      </p:nvGrpSpPr>
      <p:grpSpPr>
        <a:xfrm>
          <a:off x="0" y="0"/>
          <a:ext cx="0" cy="0"/>
          <a:chOff x="0" y="0"/>
          <a:chExt cx="0" cy="0"/>
        </a:xfrm>
      </p:grpSpPr>
      <p:sp>
        <p:nvSpPr>
          <p:cNvPr id="560" name="Google Shape;560;p12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1" name="Google Shape;561;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62" name="Google Shape;562;p12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AND_BODY_14_1">
    <p:spTree>
      <p:nvGrpSpPr>
        <p:cNvPr id="563" name="Shape 563"/>
        <p:cNvGrpSpPr/>
        <p:nvPr/>
      </p:nvGrpSpPr>
      <p:grpSpPr>
        <a:xfrm>
          <a:off x="0" y="0"/>
          <a:ext cx="0" cy="0"/>
          <a:chOff x="0" y="0"/>
          <a:chExt cx="0" cy="0"/>
        </a:xfrm>
      </p:grpSpPr>
      <p:sp>
        <p:nvSpPr>
          <p:cNvPr id="564" name="Google Shape;564;p124"/>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565" name="Google Shape;565;p124"/>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9">
  <p:cSld name="TITLE_AND_BODY_19">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12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69" name="Google Shape;569;p12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0">
  <p:cSld name="TITLE_AND_BODY_20">
    <p:bg>
      <p:bgPr>
        <a:blipFill>
          <a:blip r:embed="rId2">
            <a:alphaModFix/>
          </a:blip>
          <a:stretch>
            <a:fillRect/>
          </a:stretch>
        </a:blipFill>
      </p:bgPr>
    </p:bg>
    <p:spTree>
      <p:nvGrpSpPr>
        <p:cNvPr id="570" name="Shape 570"/>
        <p:cNvGrpSpPr/>
        <p:nvPr/>
      </p:nvGrpSpPr>
      <p:grpSpPr>
        <a:xfrm>
          <a:off x="0" y="0"/>
          <a:ext cx="0" cy="0"/>
          <a:chOff x="0" y="0"/>
          <a:chExt cx="0" cy="0"/>
        </a:xfrm>
      </p:grpSpPr>
      <p:sp>
        <p:nvSpPr>
          <p:cNvPr id="571" name="Google Shape;571;p12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73" name="Google Shape;573;p126"/>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_2_1">
    <p:spTree>
      <p:nvGrpSpPr>
        <p:cNvPr id="574" name="Shape 574"/>
        <p:cNvGrpSpPr/>
        <p:nvPr/>
      </p:nvGrpSpPr>
      <p:grpSpPr>
        <a:xfrm>
          <a:off x="0" y="0"/>
          <a:ext cx="0" cy="0"/>
          <a:chOff x="0" y="0"/>
          <a:chExt cx="0" cy="0"/>
        </a:xfrm>
      </p:grpSpPr>
      <p:sp>
        <p:nvSpPr>
          <p:cNvPr id="575" name="Google Shape;575;p12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6" name="Google Shape;576;p12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77" name="Google Shape;577;p12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78" name="Google Shape;578;p12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79" name="Google Shape;579;p12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80" name="Google Shape;580;p1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81" name="Google Shape;581;p12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_1">
    <p:spTree>
      <p:nvGrpSpPr>
        <p:cNvPr id="582" name="Shape 582"/>
        <p:cNvGrpSpPr/>
        <p:nvPr/>
      </p:nvGrpSpPr>
      <p:grpSpPr>
        <a:xfrm>
          <a:off x="0" y="0"/>
          <a:ext cx="0" cy="0"/>
          <a:chOff x="0" y="0"/>
          <a:chExt cx="0" cy="0"/>
        </a:xfrm>
      </p:grpSpPr>
      <p:sp>
        <p:nvSpPr>
          <p:cNvPr id="583" name="Google Shape;583;p128"/>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584" name="Google Shape;584;p12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2900" u="none" cap="none" strike="noStrike">
                <a:solidFill>
                  <a:schemeClr val="dk1"/>
                </a:solidFil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585" name="Google Shape;585;p12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p13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1" name="Google Shape;591;p1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solidFill>
                <a:schemeClr val="lt1"/>
              </a:solidFill>
              <a:latin typeface="Overpass Light"/>
              <a:ea typeface="Overpass Light"/>
              <a:cs typeface="Overpass Light"/>
              <a:sym typeface="Overpass Light"/>
            </a:endParaRPr>
          </a:p>
        </p:txBody>
      </p:sp>
      <p:sp>
        <p:nvSpPr>
          <p:cNvPr id="592" name="Google Shape;592;p13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93" name="Google Shape;593;p13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94" name="Google Shape;594;p13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95" name="Google Shape;595;p13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6" name="Google Shape;596;p1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7" name="Google Shape;597;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98" name="Shape 598"/>
        <p:cNvGrpSpPr/>
        <p:nvPr/>
      </p:nvGrpSpPr>
      <p:grpSpPr>
        <a:xfrm>
          <a:off x="0" y="0"/>
          <a:ext cx="0" cy="0"/>
          <a:chOff x="0" y="0"/>
          <a:chExt cx="0" cy="0"/>
        </a:xfrm>
      </p:grpSpPr>
      <p:sp>
        <p:nvSpPr>
          <p:cNvPr id="599" name="Google Shape;599;p13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600" name="Google Shape;600;p13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601" name="Google Shape;601;p13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602" name="Google Shape;602;p13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603" name="Google Shape;603;p13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604" name="Google Shape;604;p13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605" name="Google Shape;605;p13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606" name="Google Shape;606;p13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607" name="Google Shape;607;p13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608" name="Google Shape;608;p13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609" name="Google Shape;609;p13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610" name="Google Shape;610;p13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611" name="Google Shape;611;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2" name="Google Shape;612;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58" name="Shape 58"/>
        <p:cNvGrpSpPr/>
        <p:nvPr/>
      </p:nvGrpSpPr>
      <p:grpSpPr>
        <a:xfrm>
          <a:off x="0" y="0"/>
          <a:ext cx="0" cy="0"/>
          <a:chOff x="0" y="0"/>
          <a:chExt cx="0" cy="0"/>
        </a:xfrm>
      </p:grpSpPr>
      <p:sp>
        <p:nvSpPr>
          <p:cNvPr id="59" name="Google Shape;59;p1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60" name="Google Shape;60;p1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62" name="Google Shape;62;p14"/>
          <p:cNvSpPr txBox="1"/>
          <p:nvPr>
            <p:ph idx="2" type="subTitle"/>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63" name="Google Shape;63;p14"/>
          <p:cNvSpPr txBox="1"/>
          <p:nvPr>
            <p:ph idx="3" type="body"/>
          </p:nvPr>
        </p:nvSpPr>
        <p:spPr>
          <a:xfrm>
            <a:off x="4968350"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64" name="Google Shape;64;p14"/>
          <p:cNvSpPr txBox="1"/>
          <p:nvPr>
            <p:ph idx="4" type="subTitle"/>
          </p:nvPr>
        </p:nvSpPr>
        <p:spPr>
          <a:xfrm>
            <a:off x="826650"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65" name="Google Shape;65;p14"/>
          <p:cNvSpPr txBox="1"/>
          <p:nvPr>
            <p:ph idx="5"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613" name="Shape 613"/>
        <p:cNvGrpSpPr/>
        <p:nvPr/>
      </p:nvGrpSpPr>
      <p:grpSpPr>
        <a:xfrm>
          <a:off x="0" y="0"/>
          <a:ext cx="0" cy="0"/>
          <a:chOff x="0" y="0"/>
          <a:chExt cx="0" cy="0"/>
        </a:xfrm>
      </p:grpSpPr>
      <p:sp>
        <p:nvSpPr>
          <p:cNvPr id="614" name="Google Shape;614;p13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615" name="Google Shape;615;p13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616" name="Google Shape;616;p13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617" name="Google Shape;617;p13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618" name="Google Shape;618;p1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19" name="Google Shape;619;p1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0" name="Google Shape;620;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621" name="Shape 621"/>
        <p:cNvGrpSpPr/>
        <p:nvPr/>
      </p:nvGrpSpPr>
      <p:grpSpPr>
        <a:xfrm>
          <a:off x="0" y="0"/>
          <a:ext cx="0" cy="0"/>
          <a:chOff x="0" y="0"/>
          <a:chExt cx="0" cy="0"/>
        </a:xfrm>
      </p:grpSpPr>
      <p:sp>
        <p:nvSpPr>
          <p:cNvPr id="622" name="Google Shape;622;p1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623" name="Google Shape;623;p1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624" name="Google Shape;624;p13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625" name="Google Shape;625;p1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626" name="Google Shape;626;p13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627" name="Google Shape;627;p13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628" name="Google Shape;628;p13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629" name="Google Shape;629;p13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630" name="Google Shape;630;p13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631" name="Google Shape;631;p13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632" name="Google Shape;632;p13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633" name="Google Shape;633;p13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634" name="Google Shape;634;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5" name="Google Shape;635;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636" name="Shape 636"/>
        <p:cNvGrpSpPr/>
        <p:nvPr/>
      </p:nvGrpSpPr>
      <p:grpSpPr>
        <a:xfrm>
          <a:off x="0" y="0"/>
          <a:ext cx="0" cy="0"/>
          <a:chOff x="0" y="0"/>
          <a:chExt cx="0" cy="0"/>
        </a:xfrm>
      </p:grpSpPr>
      <p:pic>
        <p:nvPicPr>
          <p:cNvPr id="637" name="Google Shape;637;p1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38" name="Google Shape;638;p13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39" name="Google Shape;639;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0" name="Google Shape;640;p13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641" name="Google Shape;641;p13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642" name="Google Shape;642;p13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643" name="Google Shape;643;p13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644" name="Shape 644"/>
        <p:cNvGrpSpPr/>
        <p:nvPr/>
      </p:nvGrpSpPr>
      <p:grpSpPr>
        <a:xfrm>
          <a:off x="0" y="0"/>
          <a:ext cx="0" cy="0"/>
          <a:chOff x="0" y="0"/>
          <a:chExt cx="0" cy="0"/>
        </a:xfrm>
      </p:grpSpPr>
      <p:pic>
        <p:nvPicPr>
          <p:cNvPr id="645" name="Google Shape;645;p13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46" name="Google Shape;646;p13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47" name="Google Shape;647;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48" name="Google Shape;648;p13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649" name="Google Shape;649;p13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650" name="Google Shape;650;p13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651" name="Google Shape;651;p13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652" name="Google Shape;652;p13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653" name="Google Shape;653;p13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54" name="Google Shape;654;p13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55" name="Google Shape;655;p13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56" name="Google Shape;656;p13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57" name="Google Shape;657;p13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58" name="Google Shape;658;p13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3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661" name="Google Shape;661;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2" name="Google Shape;662;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63" name="Google Shape;663;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4" name="Google Shape;664;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665" name="Google Shape;665;p13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666" name="Google Shape;666;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667" name="Shape 667"/>
        <p:cNvGrpSpPr/>
        <p:nvPr/>
      </p:nvGrpSpPr>
      <p:grpSpPr>
        <a:xfrm>
          <a:off x="0" y="0"/>
          <a:ext cx="0" cy="0"/>
          <a:chOff x="0" y="0"/>
          <a:chExt cx="0" cy="0"/>
        </a:xfrm>
      </p:grpSpPr>
      <p:sp>
        <p:nvSpPr>
          <p:cNvPr id="668" name="Google Shape;668;p13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69" name="Google Shape;669;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0" name="Google Shape;670;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1" name="Google Shape;671;p1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72" name="Google Shape;672;p1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73" name="Google Shape;673;p13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74" name="Google Shape;674;p13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75" name="Shape 675"/>
        <p:cNvGrpSpPr/>
        <p:nvPr/>
      </p:nvGrpSpPr>
      <p:grpSpPr>
        <a:xfrm>
          <a:off x="0" y="0"/>
          <a:ext cx="0" cy="0"/>
          <a:chOff x="0" y="0"/>
          <a:chExt cx="0" cy="0"/>
        </a:xfrm>
      </p:grpSpPr>
      <p:sp>
        <p:nvSpPr>
          <p:cNvPr id="676" name="Google Shape;676;p13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77" name="Google Shape;677;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8" name="Google Shape;678;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9" name="Google Shape;679;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80" name="Google Shape;680;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81" name="Google Shape;681;p1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82" name="Google Shape;682;p1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83" name="Google Shape;683;p13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84" name="Shape 684"/>
        <p:cNvGrpSpPr/>
        <p:nvPr/>
      </p:nvGrpSpPr>
      <p:grpSpPr>
        <a:xfrm>
          <a:off x="0" y="0"/>
          <a:ext cx="0" cy="0"/>
          <a:chOff x="0" y="0"/>
          <a:chExt cx="0" cy="0"/>
        </a:xfrm>
      </p:grpSpPr>
      <p:sp>
        <p:nvSpPr>
          <p:cNvPr id="685" name="Google Shape;685;p13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686" name="Google Shape;686;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87" name="Google Shape;687;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88" name="Google Shape;688;p1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89" name="Google Shape;689;p13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90" name="Google Shape;690;p13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91" name="Shape 691"/>
        <p:cNvGrpSpPr/>
        <p:nvPr/>
      </p:nvGrpSpPr>
      <p:grpSpPr>
        <a:xfrm>
          <a:off x="0" y="0"/>
          <a:ext cx="0" cy="0"/>
          <a:chOff x="0" y="0"/>
          <a:chExt cx="0" cy="0"/>
        </a:xfrm>
      </p:grpSpPr>
      <p:sp>
        <p:nvSpPr>
          <p:cNvPr id="692" name="Google Shape;692;p14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93" name="Google Shape;693;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4" name="Google Shape;694;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5" name="Google Shape;695;p14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96" name="Google Shape;696;p14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97" name="Google Shape;697;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98" name="Google Shape;698;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99" name="Shape 699"/>
        <p:cNvGrpSpPr/>
        <p:nvPr/>
      </p:nvGrpSpPr>
      <p:grpSpPr>
        <a:xfrm>
          <a:off x="0" y="0"/>
          <a:ext cx="0" cy="0"/>
          <a:chOff x="0" y="0"/>
          <a:chExt cx="0" cy="0"/>
        </a:xfrm>
      </p:grpSpPr>
      <p:sp>
        <p:nvSpPr>
          <p:cNvPr id="700" name="Google Shape;700;p14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01" name="Google Shape;701;p1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02" name="Google Shape;70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3" name="Google Shape;703;p14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04" name="Google Shape;704;p14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66" name="Shape 66"/>
        <p:cNvGrpSpPr/>
        <p:nvPr/>
      </p:nvGrpSpPr>
      <p:grpSpPr>
        <a:xfrm>
          <a:off x="0" y="0"/>
          <a:ext cx="0" cy="0"/>
          <a:chOff x="0" y="0"/>
          <a:chExt cx="0" cy="0"/>
        </a:xfrm>
      </p:grpSpPr>
      <p:sp>
        <p:nvSpPr>
          <p:cNvPr id="67" name="Google Shape;67;p1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8" name="Google Shape;68;p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400"/>
              <a:buFont typeface="Arial"/>
              <a:buNone/>
              <a:defRPr sz="2900">
                <a:solidFill>
                  <a:schemeClr val="dk1"/>
                </a:solidFill>
              </a:defRPr>
            </a:lvl1pPr>
            <a:lvl2pPr lvl="1" rtl="0">
              <a:spcBef>
                <a:spcPts val="0"/>
              </a:spcBef>
              <a:spcAft>
                <a:spcPts val="0"/>
              </a:spcAft>
              <a:buClr>
                <a:schemeClr val="dk1"/>
              </a:buClr>
              <a:buSzPts val="1400"/>
              <a:buFont typeface="Proxima Nova"/>
              <a:buNone/>
              <a:defRPr sz="3300">
                <a:solidFill>
                  <a:schemeClr val="dk1"/>
                </a:solidFill>
              </a:defRPr>
            </a:lvl2pPr>
            <a:lvl3pPr lvl="2" rtl="0">
              <a:spcBef>
                <a:spcPts val="0"/>
              </a:spcBef>
              <a:spcAft>
                <a:spcPts val="0"/>
              </a:spcAft>
              <a:buClr>
                <a:schemeClr val="dk1"/>
              </a:buClr>
              <a:buSzPts val="1400"/>
              <a:buFont typeface="Proxima Nova"/>
              <a:buNone/>
              <a:defRPr sz="3300">
                <a:solidFill>
                  <a:schemeClr val="dk1"/>
                </a:solidFill>
              </a:defRPr>
            </a:lvl3pPr>
            <a:lvl4pPr lvl="3" rtl="0">
              <a:spcBef>
                <a:spcPts val="0"/>
              </a:spcBef>
              <a:spcAft>
                <a:spcPts val="0"/>
              </a:spcAft>
              <a:buClr>
                <a:schemeClr val="dk1"/>
              </a:buClr>
              <a:buSzPts val="1400"/>
              <a:buFont typeface="Proxima Nova"/>
              <a:buNone/>
              <a:defRPr sz="3300">
                <a:solidFill>
                  <a:schemeClr val="dk1"/>
                </a:solidFill>
              </a:defRPr>
            </a:lvl4pPr>
            <a:lvl5pPr lvl="4" rtl="0">
              <a:spcBef>
                <a:spcPts val="0"/>
              </a:spcBef>
              <a:spcAft>
                <a:spcPts val="0"/>
              </a:spcAft>
              <a:buClr>
                <a:schemeClr val="dk1"/>
              </a:buClr>
              <a:buSzPts val="1400"/>
              <a:buFont typeface="Proxima Nova"/>
              <a:buNone/>
              <a:defRPr sz="3300">
                <a:solidFill>
                  <a:schemeClr val="dk1"/>
                </a:solidFill>
              </a:defRPr>
            </a:lvl5pPr>
            <a:lvl6pPr lvl="5" rtl="0">
              <a:spcBef>
                <a:spcPts val="0"/>
              </a:spcBef>
              <a:spcAft>
                <a:spcPts val="0"/>
              </a:spcAft>
              <a:buClr>
                <a:schemeClr val="dk1"/>
              </a:buClr>
              <a:buSzPts val="1400"/>
              <a:buFont typeface="Proxima Nova"/>
              <a:buNone/>
              <a:defRPr sz="3300">
                <a:solidFill>
                  <a:schemeClr val="dk1"/>
                </a:solidFill>
              </a:defRPr>
            </a:lvl6pPr>
            <a:lvl7pPr lvl="6" rtl="0">
              <a:spcBef>
                <a:spcPts val="0"/>
              </a:spcBef>
              <a:spcAft>
                <a:spcPts val="0"/>
              </a:spcAft>
              <a:buClr>
                <a:schemeClr val="dk1"/>
              </a:buClr>
              <a:buSzPts val="1400"/>
              <a:buFont typeface="Proxima Nova"/>
              <a:buNone/>
              <a:defRPr sz="3300">
                <a:solidFill>
                  <a:schemeClr val="dk1"/>
                </a:solidFill>
              </a:defRPr>
            </a:lvl7pPr>
            <a:lvl8pPr lvl="7" rtl="0">
              <a:spcBef>
                <a:spcPts val="0"/>
              </a:spcBef>
              <a:spcAft>
                <a:spcPts val="0"/>
              </a:spcAft>
              <a:buClr>
                <a:schemeClr val="dk1"/>
              </a:buClr>
              <a:buSzPts val="1400"/>
              <a:buFont typeface="Proxima Nova"/>
              <a:buNone/>
              <a:defRPr sz="3300">
                <a:solidFill>
                  <a:schemeClr val="dk1"/>
                </a:solidFill>
              </a:defRPr>
            </a:lvl8pPr>
            <a:lvl9pPr lvl="8" rtl="0">
              <a:spcBef>
                <a:spcPts val="0"/>
              </a:spcBef>
              <a:spcAft>
                <a:spcPts val="0"/>
              </a:spcAft>
              <a:buClr>
                <a:schemeClr val="dk1"/>
              </a:buClr>
              <a:buSzPts val="1400"/>
              <a:buFont typeface="Proxima Nova"/>
              <a:buNone/>
              <a:defRPr sz="3300">
                <a:solidFill>
                  <a:schemeClr val="dk1"/>
                </a:solidFill>
              </a:defRPr>
            </a:lvl9pPr>
          </a:lstStyle>
          <a:p/>
        </p:txBody>
      </p:sp>
      <p:sp>
        <p:nvSpPr>
          <p:cNvPr id="69" name="Google Shape;69;p15"/>
          <p:cNvSpPr txBox="1"/>
          <p:nvPr>
            <p:ph idx="1" type="subTitle"/>
          </p:nvPr>
        </p:nvSpPr>
        <p:spPr>
          <a:xfrm>
            <a:off x="826650" y="1005975"/>
            <a:ext cx="75582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0" name="Google Shape;70;p15"/>
          <p:cNvSpPr txBox="1"/>
          <p:nvPr>
            <p:ph idx="2" type="subTitle"/>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1" name="Google Shape;71;p15"/>
          <p:cNvSpPr txBox="1"/>
          <p:nvPr>
            <p:ph idx="3" type="subTitle"/>
          </p:nvPr>
        </p:nvSpPr>
        <p:spPr>
          <a:xfrm>
            <a:off x="8266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2" name="Google Shape;72;p15"/>
          <p:cNvSpPr txBox="1"/>
          <p:nvPr>
            <p:ph idx="4" type="subTitle"/>
          </p:nvPr>
        </p:nvSpPr>
        <p:spPr>
          <a:xfrm>
            <a:off x="46309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3" name="Google Shape;73;p15"/>
          <p:cNvSpPr txBox="1"/>
          <p:nvPr>
            <p:ph idx="5" type="subTitle"/>
          </p:nvPr>
        </p:nvSpPr>
        <p:spPr>
          <a:xfrm>
            <a:off x="46309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4" name="Google Shape;74;p15"/>
          <p:cNvSpPr txBox="1"/>
          <p:nvPr>
            <p:ph idx="6" type="subTitle"/>
          </p:nvPr>
        </p:nvSpPr>
        <p:spPr>
          <a:xfrm>
            <a:off x="8266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5" name="Google Shape;75;p15"/>
          <p:cNvSpPr txBox="1"/>
          <p:nvPr>
            <p:ph idx="7" type="subTitle"/>
          </p:nvPr>
        </p:nvSpPr>
        <p:spPr>
          <a:xfrm>
            <a:off x="8266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6" name="Google Shape;76;p15"/>
          <p:cNvSpPr txBox="1"/>
          <p:nvPr>
            <p:ph idx="8" type="subTitle"/>
          </p:nvPr>
        </p:nvSpPr>
        <p:spPr>
          <a:xfrm>
            <a:off x="46309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7" name="Google Shape;77;p15"/>
          <p:cNvSpPr txBox="1"/>
          <p:nvPr>
            <p:ph idx="9" type="subTitle"/>
          </p:nvPr>
        </p:nvSpPr>
        <p:spPr>
          <a:xfrm>
            <a:off x="46309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78" name="Google Shape;78;p15"/>
          <p:cNvSpPr txBox="1"/>
          <p:nvPr>
            <p:ph idx="13" type="subTitle"/>
          </p:nvPr>
        </p:nvSpPr>
        <p:spPr>
          <a:xfrm>
            <a:off x="8266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9" name="Google Shape;79;p15"/>
          <p:cNvSpPr txBox="1"/>
          <p:nvPr>
            <p:ph idx="14" type="subTitle"/>
          </p:nvPr>
        </p:nvSpPr>
        <p:spPr>
          <a:xfrm>
            <a:off x="8266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0" name="Google Shape;80;p15"/>
          <p:cNvSpPr txBox="1"/>
          <p:nvPr>
            <p:ph idx="15" type="subTitle"/>
          </p:nvPr>
        </p:nvSpPr>
        <p:spPr>
          <a:xfrm>
            <a:off x="46309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1" name="Google Shape;81;p15"/>
          <p:cNvSpPr txBox="1"/>
          <p:nvPr>
            <p:ph idx="16" type="subTitle"/>
          </p:nvPr>
        </p:nvSpPr>
        <p:spPr>
          <a:xfrm>
            <a:off x="46309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2" name="Google Shape;82;p15"/>
          <p:cNvSpPr txBox="1"/>
          <p:nvPr>
            <p:ph idx="17" type="subTitle"/>
          </p:nvPr>
        </p:nvSpPr>
        <p:spPr>
          <a:xfrm>
            <a:off x="8266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3" name="Google Shape;83;p15"/>
          <p:cNvSpPr txBox="1"/>
          <p:nvPr>
            <p:ph idx="18" type="subTitle"/>
          </p:nvPr>
        </p:nvSpPr>
        <p:spPr>
          <a:xfrm>
            <a:off x="8266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4" name="Google Shape;84;p15"/>
          <p:cNvSpPr txBox="1"/>
          <p:nvPr>
            <p:ph idx="19" type="subTitle"/>
          </p:nvPr>
        </p:nvSpPr>
        <p:spPr>
          <a:xfrm>
            <a:off x="46309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5" name="Google Shape;85;p15"/>
          <p:cNvSpPr txBox="1"/>
          <p:nvPr>
            <p:ph idx="20" type="subTitle"/>
          </p:nvPr>
        </p:nvSpPr>
        <p:spPr>
          <a:xfrm>
            <a:off x="46309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705" name="Shape 705"/>
        <p:cNvGrpSpPr/>
        <p:nvPr/>
      </p:nvGrpSpPr>
      <p:grpSpPr>
        <a:xfrm>
          <a:off x="0" y="0"/>
          <a:ext cx="0" cy="0"/>
          <a:chOff x="0" y="0"/>
          <a:chExt cx="0" cy="0"/>
        </a:xfrm>
      </p:grpSpPr>
      <p:sp>
        <p:nvSpPr>
          <p:cNvPr id="706" name="Google Shape;706;p14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07" name="Google Shape;707;p1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08" name="Google Shape;708;p1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09" name="Google Shape;709;p1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0" name="Google Shape;710;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1" name="Google Shape;711;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12" name="Google Shape;712;p14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713" name="Shape 713"/>
        <p:cNvGrpSpPr/>
        <p:nvPr/>
      </p:nvGrpSpPr>
      <p:grpSpPr>
        <a:xfrm>
          <a:off x="0" y="0"/>
          <a:ext cx="0" cy="0"/>
          <a:chOff x="0" y="0"/>
          <a:chExt cx="0" cy="0"/>
        </a:xfrm>
      </p:grpSpPr>
      <p:sp>
        <p:nvSpPr>
          <p:cNvPr id="714" name="Google Shape;714;p1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715" name="Google Shape;715;p1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16" name="Google Shape;716;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717" name="Google Shape;717;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8" name="Google Shape;718;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19" name="Google Shape;719;p1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720" name="Google Shape;720;p143"/>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24" name="Shape 724"/>
        <p:cNvGrpSpPr/>
        <p:nvPr/>
      </p:nvGrpSpPr>
      <p:grpSpPr>
        <a:xfrm>
          <a:off x="0" y="0"/>
          <a:ext cx="0" cy="0"/>
          <a:chOff x="0" y="0"/>
          <a:chExt cx="0" cy="0"/>
        </a:xfrm>
      </p:grpSpPr>
      <p:sp>
        <p:nvSpPr>
          <p:cNvPr id="725" name="Google Shape;725;p14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6" name="Google Shape;726;p1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27" name="Google Shape;727;p14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28" name="Google Shape;728;p14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29" name="Google Shape;729;p14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730" name="Google Shape;730;p1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31" name="Google Shape;731;p1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2" name="Google Shape;732;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33" name="Shape 733"/>
        <p:cNvGrpSpPr/>
        <p:nvPr/>
      </p:nvGrpSpPr>
      <p:grpSpPr>
        <a:xfrm>
          <a:off x="0" y="0"/>
          <a:ext cx="0" cy="0"/>
          <a:chOff x="0" y="0"/>
          <a:chExt cx="0" cy="0"/>
        </a:xfrm>
      </p:grpSpPr>
      <p:sp>
        <p:nvSpPr>
          <p:cNvPr id="734" name="Google Shape;734;p14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35" name="Google Shape;735;p14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36" name="Google Shape;736;p14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37" name="Google Shape;737;p14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38" name="Google Shape;738;p146"/>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39" name="Google Shape;739;p146"/>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40" name="Google Shape;740;p146"/>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41" name="Google Shape;741;p146"/>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42" name="Google Shape;742;p14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43" name="Google Shape;743;p14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44" name="Google Shape;744;p14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45" name="Google Shape;745;p14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46" name="Google Shape;746;p14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47" name="Google Shape;747;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8" name="Google Shape;748;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49" name="Shape 749"/>
        <p:cNvGrpSpPr/>
        <p:nvPr/>
      </p:nvGrpSpPr>
      <p:grpSpPr>
        <a:xfrm>
          <a:off x="0" y="0"/>
          <a:ext cx="0" cy="0"/>
          <a:chOff x="0" y="0"/>
          <a:chExt cx="0" cy="0"/>
        </a:xfrm>
      </p:grpSpPr>
      <p:sp>
        <p:nvSpPr>
          <p:cNvPr id="750" name="Google Shape;750;p14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51" name="Google Shape;751;p1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52" name="Google Shape;752;p14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53" name="Google Shape;753;p14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54" name="Google Shape;754;p14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55" name="Google Shape;755;p14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56" name="Google Shape;756;p1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57" name="Google Shape;757;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58" name="Shape 758"/>
        <p:cNvGrpSpPr/>
        <p:nvPr/>
      </p:nvGrpSpPr>
      <p:grpSpPr>
        <a:xfrm>
          <a:off x="0" y="0"/>
          <a:ext cx="0" cy="0"/>
          <a:chOff x="0" y="0"/>
          <a:chExt cx="0" cy="0"/>
        </a:xfrm>
      </p:grpSpPr>
      <p:sp>
        <p:nvSpPr>
          <p:cNvPr id="759" name="Google Shape;759;p14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60" name="Google Shape;760;p14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61" name="Google Shape;761;p14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62" name="Google Shape;762;p14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63" name="Google Shape;763;p14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64" name="Google Shape;764;p14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65" name="Google Shape;765;p14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66" name="Google Shape;766;p14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67" name="Google Shape;767;p14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68" name="Google Shape;768;p148"/>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69" name="Google Shape;769;p148"/>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70" name="Google Shape;770;p148"/>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71" name="Google Shape;771;p148"/>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72" name="Google Shape;772;p1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3" name="Google Shape;773;p1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74" name="Shape 774"/>
        <p:cNvGrpSpPr/>
        <p:nvPr/>
      </p:nvGrpSpPr>
      <p:grpSpPr>
        <a:xfrm>
          <a:off x="0" y="0"/>
          <a:ext cx="0" cy="0"/>
          <a:chOff x="0" y="0"/>
          <a:chExt cx="0" cy="0"/>
        </a:xfrm>
      </p:grpSpPr>
      <p:sp>
        <p:nvSpPr>
          <p:cNvPr id="775" name="Google Shape;775;p14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76" name="Google Shape;776;p14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77" name="Google Shape;777;p1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78" name="Google Shape;778;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79" name="Google Shape;779;p14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80" name="Google Shape;780;p14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81" name="Google Shape;781;p14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82" name="Google Shape;782;p14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83" name="Shape 783"/>
        <p:cNvGrpSpPr/>
        <p:nvPr/>
      </p:nvGrpSpPr>
      <p:grpSpPr>
        <a:xfrm>
          <a:off x="0" y="0"/>
          <a:ext cx="0" cy="0"/>
          <a:chOff x="0" y="0"/>
          <a:chExt cx="0" cy="0"/>
        </a:xfrm>
      </p:grpSpPr>
      <p:pic>
        <p:nvPicPr>
          <p:cNvPr id="784" name="Google Shape;784;p15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85" name="Google Shape;785;p15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86" name="Google Shape;786;p1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87" name="Google Shape;787;p15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88" name="Google Shape;788;p15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89" name="Google Shape;789;p15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90" name="Google Shape;790;p150"/>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91" name="Google Shape;791;p150"/>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92" name="Google Shape;792;p150"/>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93" name="Google Shape;793;p150"/>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94" name="Google Shape;794;p15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95" name="Google Shape;795;p15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96" name="Google Shape;796;p15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97" name="Google Shape;797;p15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98" name="Shape 798"/>
        <p:cNvGrpSpPr/>
        <p:nvPr/>
      </p:nvGrpSpPr>
      <p:grpSpPr>
        <a:xfrm>
          <a:off x="0" y="0"/>
          <a:ext cx="0" cy="0"/>
          <a:chOff x="0" y="0"/>
          <a:chExt cx="0" cy="0"/>
        </a:xfrm>
      </p:grpSpPr>
      <p:sp>
        <p:nvSpPr>
          <p:cNvPr id="799" name="Google Shape;799;p15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800" name="Google Shape;800;p1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1" name="Google Shape;801;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2" name="Google Shape;802;p1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3" name="Google Shape;803;p1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804" name="Google Shape;804;p15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05" name="Google Shape;805;p15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806" name="Google Shape;806;p15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807" name="Shape 807"/>
        <p:cNvGrpSpPr/>
        <p:nvPr/>
      </p:nvGrpSpPr>
      <p:grpSpPr>
        <a:xfrm>
          <a:off x="0" y="0"/>
          <a:ext cx="0" cy="0"/>
          <a:chOff x="0" y="0"/>
          <a:chExt cx="0" cy="0"/>
        </a:xfrm>
      </p:grpSpPr>
      <p:sp>
        <p:nvSpPr>
          <p:cNvPr id="808" name="Google Shape;808;p15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09" name="Google Shape;809;p1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0" name="Google Shape;810;p1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11" name="Google Shape;811;p1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1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13" name="Google Shape;813;p15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14" name="Google Shape;814;p15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15" name="Google Shape;815;p15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86" name="Shape 86"/>
        <p:cNvGrpSpPr/>
        <p:nvPr/>
      </p:nvGrpSpPr>
      <p:grpSpPr>
        <a:xfrm>
          <a:off x="0" y="0"/>
          <a:ext cx="0" cy="0"/>
          <a:chOff x="0" y="0"/>
          <a:chExt cx="0" cy="0"/>
        </a:xfrm>
      </p:grpSpPr>
      <p:sp>
        <p:nvSpPr>
          <p:cNvPr id="87" name="Google Shape;87;p1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88" name="Google Shape;88;p1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0" name="Google Shape;90;p16"/>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5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18" name="Google Shape;818;p1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9" name="Google Shape;819;p1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20" name="Google Shape;820;p1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1" name="Google Shape;821;p1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22" name="Google Shape;822;p15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23" name="Google Shape;823;p15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24" name="Google Shape;824;p15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25" name="Google Shape;825;p15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15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828" name="Google Shape;828;p1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9" name="Google Shape;829;p1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0" name="Google Shape;830;p15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31" name="Google Shape;831;p15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32" name="Google Shape;832;p15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833" name="Google Shape;833;p15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34" name="Shape 834"/>
        <p:cNvGrpSpPr/>
        <p:nvPr/>
      </p:nvGrpSpPr>
      <p:grpSpPr>
        <a:xfrm>
          <a:off x="0" y="0"/>
          <a:ext cx="0" cy="0"/>
          <a:chOff x="0" y="0"/>
          <a:chExt cx="0" cy="0"/>
        </a:xfrm>
      </p:grpSpPr>
      <p:sp>
        <p:nvSpPr>
          <p:cNvPr id="835" name="Google Shape;835;p15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36" name="Google Shape;836;p1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7" name="Google Shape;837;p1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38" name="Google Shape;838;p15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39" name="Google Shape;839;p15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840" name="Google Shape;840;p15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41" name="Google Shape;841;p1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2" name="Google Shape;842;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43" name="Shape 843"/>
        <p:cNvGrpSpPr/>
        <p:nvPr/>
      </p:nvGrpSpPr>
      <p:grpSpPr>
        <a:xfrm>
          <a:off x="0" y="0"/>
          <a:ext cx="0" cy="0"/>
          <a:chOff x="0" y="0"/>
          <a:chExt cx="0" cy="0"/>
        </a:xfrm>
      </p:grpSpPr>
      <p:sp>
        <p:nvSpPr>
          <p:cNvPr id="844" name="Google Shape;844;p15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45" name="Google Shape;845;p15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46" name="Google Shape;846;p1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7" name="Google Shape;847;p15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48" name="Google Shape;848;p1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49" name="Google Shape;849;p15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50" name="Shape 850"/>
        <p:cNvGrpSpPr/>
        <p:nvPr/>
      </p:nvGrpSpPr>
      <p:grpSpPr>
        <a:xfrm>
          <a:off x="0" y="0"/>
          <a:ext cx="0" cy="0"/>
          <a:chOff x="0" y="0"/>
          <a:chExt cx="0" cy="0"/>
        </a:xfrm>
      </p:grpSpPr>
      <p:sp>
        <p:nvSpPr>
          <p:cNvPr id="851" name="Google Shape;851;p1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52" name="Google Shape;852;p1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3" name="Google Shape;853;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54" name="Google Shape;854;p1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55" name="Google Shape;855;p1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6" name="Google Shape;856;p15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57" name="Google Shape;857;p1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8" name="Google Shape;858;p1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59" name="Shape 859"/>
        <p:cNvGrpSpPr/>
        <p:nvPr/>
      </p:nvGrpSpPr>
      <p:grpSpPr>
        <a:xfrm>
          <a:off x="0" y="0"/>
          <a:ext cx="0" cy="0"/>
          <a:chOff x="0" y="0"/>
          <a:chExt cx="0" cy="0"/>
        </a:xfrm>
      </p:grpSpPr>
      <p:sp>
        <p:nvSpPr>
          <p:cNvPr id="860" name="Google Shape;860;p1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61" name="Google Shape;861;p1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62" name="Google Shape;862;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63" name="Google Shape;863;p1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64" name="Google Shape;864;p1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65" name="Google Shape;865;p15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66" name="Google Shape;866;p1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67" name="Google Shape;867;p15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out Quote">
  <p:cSld name="CUSTOM_3_1_2">
    <p:bg>
      <p:bgPr>
        <a:blipFill>
          <a:blip r:embed="rId2">
            <a:alphaModFix/>
          </a:blip>
          <a:stretch>
            <a:fillRect/>
          </a:stretch>
        </a:blipFill>
      </p:bgPr>
    </p:bg>
    <p:spTree>
      <p:nvGrpSpPr>
        <p:cNvPr id="868" name="Shape 868"/>
        <p:cNvGrpSpPr/>
        <p:nvPr/>
      </p:nvGrpSpPr>
      <p:grpSpPr>
        <a:xfrm>
          <a:off x="0" y="0"/>
          <a:ext cx="0" cy="0"/>
          <a:chOff x="0" y="0"/>
          <a:chExt cx="0" cy="0"/>
        </a:xfrm>
      </p:grpSpPr>
      <p:cxnSp>
        <p:nvCxnSpPr>
          <p:cNvPr id="869" name="Google Shape;869;p1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0" name="Google Shape;870;p1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1" name="Google Shape;871;p15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872" name="Google Shape;872;p1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73" name="Google Shape;873;p1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877" name="Shape 877"/>
        <p:cNvGrpSpPr/>
        <p:nvPr/>
      </p:nvGrpSpPr>
      <p:grpSpPr>
        <a:xfrm>
          <a:off x="0" y="0"/>
          <a:ext cx="0" cy="0"/>
          <a:chOff x="0" y="0"/>
          <a:chExt cx="0" cy="0"/>
        </a:xfrm>
      </p:grpSpPr>
      <p:sp>
        <p:nvSpPr>
          <p:cNvPr id="878" name="Google Shape;878;p16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79" name="Google Shape;879;p16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880" name="Google Shape;880;p16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881" name="Google Shape;881;p16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882" name="Google Shape;882;p16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83" name="Google Shape;883;p1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84" name="Google Shape;884;p1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885" name="Shape 885"/>
        <p:cNvGrpSpPr/>
        <p:nvPr/>
      </p:nvGrpSpPr>
      <p:grpSpPr>
        <a:xfrm>
          <a:off x="0" y="0"/>
          <a:ext cx="0" cy="0"/>
          <a:chOff x="0" y="0"/>
          <a:chExt cx="0" cy="0"/>
        </a:xfrm>
      </p:grpSpPr>
      <p:sp>
        <p:nvSpPr>
          <p:cNvPr id="886" name="Google Shape;886;p16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887" name="Google Shape;887;p16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888" name="Google Shape;888;p162"/>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889" name="Google Shape;889;p162"/>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890" name="Google Shape;890;p162"/>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891" name="Google Shape;891;p162"/>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892" name="Google Shape;892;p162"/>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893" name="Google Shape;893;p16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894" name="Google Shape;894;p16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895" name="Google Shape;895;p16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896" name="Google Shape;896;p16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897" name="Google Shape;897;p16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898" name="Google Shape;898;p1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99" name="Google Shape;899;p1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900" name="Shape 900"/>
        <p:cNvGrpSpPr/>
        <p:nvPr/>
      </p:nvGrpSpPr>
      <p:grpSpPr>
        <a:xfrm>
          <a:off x="0" y="0"/>
          <a:ext cx="0" cy="0"/>
          <a:chOff x="0" y="0"/>
          <a:chExt cx="0" cy="0"/>
        </a:xfrm>
      </p:grpSpPr>
      <p:sp>
        <p:nvSpPr>
          <p:cNvPr id="901" name="Google Shape;901;p16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902" name="Google Shape;902;p16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903" name="Google Shape;903;p16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904" name="Google Shape;904;p16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905" name="Google Shape;905;p16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06" name="Google Shape;906;p1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07" name="Google Shape;907;p1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91" name="Shape 91"/>
        <p:cNvGrpSpPr/>
        <p:nvPr/>
      </p:nvGrpSpPr>
      <p:grpSpPr>
        <a:xfrm>
          <a:off x="0" y="0"/>
          <a:ext cx="0" cy="0"/>
          <a:chOff x="0" y="0"/>
          <a:chExt cx="0" cy="0"/>
        </a:xfrm>
      </p:grpSpPr>
      <p:sp>
        <p:nvSpPr>
          <p:cNvPr id="92" name="Google Shape;92;p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93" name="Google Shape;93;p17"/>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7"/>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5" name="Google Shape;95;p17"/>
          <p:cNvSpPr txBox="1"/>
          <p:nvPr>
            <p:ph idx="2"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908" name="Shape 908"/>
        <p:cNvGrpSpPr/>
        <p:nvPr/>
      </p:nvGrpSpPr>
      <p:grpSpPr>
        <a:xfrm>
          <a:off x="0" y="0"/>
          <a:ext cx="0" cy="0"/>
          <a:chOff x="0" y="0"/>
          <a:chExt cx="0" cy="0"/>
        </a:xfrm>
      </p:grpSpPr>
      <p:sp>
        <p:nvSpPr>
          <p:cNvPr id="909" name="Google Shape;909;p16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910" name="Google Shape;910;p16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911" name="Google Shape;911;p164"/>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912" name="Google Shape;912;p16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913" name="Google Shape;913;p16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914" name="Google Shape;914;p16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915" name="Google Shape;915;p16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916" name="Google Shape;916;p16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917" name="Google Shape;917;p164"/>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918" name="Google Shape;918;p164"/>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919" name="Google Shape;919;p164"/>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920" name="Google Shape;920;p164"/>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921" name="Google Shape;921;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22" name="Google Shape;922;p1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923" name="Shape 923"/>
        <p:cNvGrpSpPr/>
        <p:nvPr/>
      </p:nvGrpSpPr>
      <p:grpSpPr>
        <a:xfrm>
          <a:off x="0" y="0"/>
          <a:ext cx="0" cy="0"/>
          <a:chOff x="0" y="0"/>
          <a:chExt cx="0" cy="0"/>
        </a:xfrm>
      </p:grpSpPr>
      <p:pic>
        <p:nvPicPr>
          <p:cNvPr id="924" name="Google Shape;924;p16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25" name="Google Shape;925;p16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26" name="Google Shape;926;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27" name="Google Shape;927;p165"/>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928" name="Google Shape;928;p165"/>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929" name="Google Shape;929;p165"/>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930" name="Google Shape;930;p165"/>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931" name="Shape 931"/>
        <p:cNvGrpSpPr/>
        <p:nvPr/>
      </p:nvGrpSpPr>
      <p:grpSpPr>
        <a:xfrm>
          <a:off x="0" y="0"/>
          <a:ext cx="0" cy="0"/>
          <a:chOff x="0" y="0"/>
          <a:chExt cx="0" cy="0"/>
        </a:xfrm>
      </p:grpSpPr>
      <p:pic>
        <p:nvPicPr>
          <p:cNvPr id="932" name="Google Shape;932;p16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3" name="Google Shape;933;p16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34" name="Google Shape;934;p1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35" name="Google Shape;935;p166"/>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936" name="Google Shape;936;p16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937" name="Google Shape;937;p166"/>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938" name="Google Shape;938;p166"/>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939" name="Google Shape;939;p166"/>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940" name="Google Shape;940;p166"/>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941" name="Google Shape;941;p166"/>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942" name="Google Shape;942;p166"/>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943" name="Google Shape;943;p166"/>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944" name="Google Shape;944;p166"/>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945" name="Google Shape;945;p166"/>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946" name="Shape 946"/>
        <p:cNvGrpSpPr/>
        <p:nvPr/>
      </p:nvGrpSpPr>
      <p:grpSpPr>
        <a:xfrm>
          <a:off x="0" y="0"/>
          <a:ext cx="0" cy="0"/>
          <a:chOff x="0" y="0"/>
          <a:chExt cx="0" cy="0"/>
        </a:xfrm>
      </p:grpSpPr>
      <p:sp>
        <p:nvSpPr>
          <p:cNvPr id="947" name="Google Shape;947;p16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48" name="Google Shape;948;p1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9" name="Google Shape;949;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50" name="Google Shape;950;p1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51" name="Google Shape;951;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952" name="Google Shape;952;p16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953" name="Google Shape;953;p16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954" name="Shape 954"/>
        <p:cNvGrpSpPr/>
        <p:nvPr/>
      </p:nvGrpSpPr>
      <p:grpSpPr>
        <a:xfrm>
          <a:off x="0" y="0"/>
          <a:ext cx="0" cy="0"/>
          <a:chOff x="0" y="0"/>
          <a:chExt cx="0" cy="0"/>
        </a:xfrm>
      </p:grpSpPr>
      <p:sp>
        <p:nvSpPr>
          <p:cNvPr id="955" name="Google Shape;955;p16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956" name="Google Shape;956;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57" name="Google Shape;957;p1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58" name="Google Shape;958;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59" name="Google Shape;959;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60" name="Google Shape;960;p16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61" name="Google Shape;961;p168"/>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962" name="Shape 962"/>
        <p:cNvGrpSpPr/>
        <p:nvPr/>
      </p:nvGrpSpPr>
      <p:grpSpPr>
        <a:xfrm>
          <a:off x="0" y="0"/>
          <a:ext cx="0" cy="0"/>
          <a:chOff x="0" y="0"/>
          <a:chExt cx="0" cy="0"/>
        </a:xfrm>
      </p:grpSpPr>
      <p:sp>
        <p:nvSpPr>
          <p:cNvPr id="963" name="Google Shape;963;p16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964" name="Google Shape;964;p1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65" name="Google Shape;965;p1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66" name="Google Shape;966;p1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67" name="Google Shape;967;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68" name="Google Shape;968;p16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69" name="Google Shape;969;p1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70" name="Google Shape;970;p169"/>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971" name="Shape 971"/>
        <p:cNvGrpSpPr/>
        <p:nvPr/>
      </p:nvGrpSpPr>
      <p:grpSpPr>
        <a:xfrm>
          <a:off x="0" y="0"/>
          <a:ext cx="0" cy="0"/>
          <a:chOff x="0" y="0"/>
          <a:chExt cx="0" cy="0"/>
        </a:xfrm>
      </p:grpSpPr>
      <p:sp>
        <p:nvSpPr>
          <p:cNvPr id="972" name="Google Shape;972;p17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973" name="Google Shape;973;p1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4" name="Google Shape;974;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75" name="Google Shape;975;p17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976" name="Google Shape;976;p17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977" name="Google Shape;977;p17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978" name="Shape 978"/>
        <p:cNvGrpSpPr/>
        <p:nvPr/>
      </p:nvGrpSpPr>
      <p:grpSpPr>
        <a:xfrm>
          <a:off x="0" y="0"/>
          <a:ext cx="0" cy="0"/>
          <a:chOff x="0" y="0"/>
          <a:chExt cx="0" cy="0"/>
        </a:xfrm>
      </p:grpSpPr>
      <p:sp>
        <p:nvSpPr>
          <p:cNvPr id="979" name="Google Shape;979;p17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980" name="Google Shape;980;p1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1" name="Google Shape;981;p1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82" name="Google Shape;982;p17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983" name="Google Shape;983;p17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984" name="Google Shape;984;p1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85" name="Google Shape;985;p1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172"/>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988" name="Google Shape;988;p17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89" name="Google Shape;989;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90" name="Google Shape;990;p17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991" name="Google Shape;991;p17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992" name="Shape 992"/>
        <p:cNvGrpSpPr/>
        <p:nvPr/>
      </p:nvGrpSpPr>
      <p:grpSpPr>
        <a:xfrm>
          <a:off x="0" y="0"/>
          <a:ext cx="0" cy="0"/>
          <a:chOff x="0" y="0"/>
          <a:chExt cx="0" cy="0"/>
        </a:xfrm>
      </p:grpSpPr>
      <p:sp>
        <p:nvSpPr>
          <p:cNvPr id="993" name="Google Shape;993;p1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94" name="Google Shape;994;p1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95" name="Google Shape;995;p1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96" name="Google Shape;996;p1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97" name="Google Shape;997;p1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98" name="Google Shape;998;p17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96" name="Shape 96"/>
        <p:cNvGrpSpPr/>
        <p:nvPr/>
      </p:nvGrpSpPr>
      <p:grpSpPr>
        <a:xfrm>
          <a:off x="0" y="0"/>
          <a:ext cx="0" cy="0"/>
          <a:chOff x="0" y="0"/>
          <a:chExt cx="0" cy="0"/>
        </a:xfrm>
      </p:grpSpPr>
      <p:sp>
        <p:nvSpPr>
          <p:cNvPr id="97" name="Google Shape;97;p1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98" name="Google Shape;98;p1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8"/>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0" name="Google Shape;100;p18"/>
          <p:cNvSpPr txBox="1"/>
          <p:nvPr>
            <p:ph idx="2" type="subTitle"/>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1" name="Google Shape;101;p18"/>
          <p:cNvSpPr txBox="1"/>
          <p:nvPr>
            <p:ph idx="3" type="body"/>
          </p:nvPr>
        </p:nvSpPr>
        <p:spPr>
          <a:xfrm>
            <a:off x="4968350"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02" name="Google Shape;102;p18"/>
          <p:cNvSpPr txBox="1"/>
          <p:nvPr>
            <p:ph idx="4" type="subTitle"/>
          </p:nvPr>
        </p:nvSpPr>
        <p:spPr>
          <a:xfrm>
            <a:off x="826650"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3" name="Google Shape;103;p18"/>
          <p:cNvSpPr txBox="1"/>
          <p:nvPr>
            <p:ph idx="5" type="body"/>
          </p:nvPr>
        </p:nvSpPr>
        <p:spPr>
          <a:xfrm>
            <a:off x="826525"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999" name="Shape 999"/>
        <p:cNvGrpSpPr/>
        <p:nvPr/>
      </p:nvGrpSpPr>
      <p:grpSpPr>
        <a:xfrm>
          <a:off x="0" y="0"/>
          <a:ext cx="0" cy="0"/>
          <a:chOff x="0" y="0"/>
          <a:chExt cx="0" cy="0"/>
        </a:xfrm>
      </p:grpSpPr>
      <p:sp>
        <p:nvSpPr>
          <p:cNvPr id="1000" name="Google Shape;1000;p17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001" name="Google Shape;1001;p1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02" name="Google Shape;1002;p1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03" name="Google Shape;1003;p1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04" name="Google Shape;1004;p17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005" name="Google Shape;1005;p174"/>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009" name="Shape 1009"/>
        <p:cNvGrpSpPr/>
        <p:nvPr/>
      </p:nvGrpSpPr>
      <p:grpSpPr>
        <a:xfrm>
          <a:off x="0" y="0"/>
          <a:ext cx="0" cy="0"/>
          <a:chOff x="0" y="0"/>
          <a:chExt cx="0" cy="0"/>
        </a:xfrm>
      </p:grpSpPr>
      <p:sp>
        <p:nvSpPr>
          <p:cNvPr id="1010" name="Google Shape;1010;p17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11" name="Google Shape;1011;p17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012" name="Google Shape;1012;p17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013" name="Google Shape;1013;p17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014" name="Google Shape;1014;p17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15" name="Google Shape;1015;p1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16" name="Google Shape;1016;p1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017" name="Shape 1017"/>
        <p:cNvGrpSpPr/>
        <p:nvPr/>
      </p:nvGrpSpPr>
      <p:grpSpPr>
        <a:xfrm>
          <a:off x="0" y="0"/>
          <a:ext cx="0" cy="0"/>
          <a:chOff x="0" y="0"/>
          <a:chExt cx="0" cy="0"/>
        </a:xfrm>
      </p:grpSpPr>
      <p:sp>
        <p:nvSpPr>
          <p:cNvPr id="1018" name="Google Shape;1018;p17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019" name="Google Shape;1019;p17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20" name="Google Shape;1020;p17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021" name="Google Shape;1021;p177"/>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022" name="Google Shape;1022;p177"/>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023" name="Google Shape;1023;p177"/>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024" name="Google Shape;1024;p177"/>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025" name="Google Shape;1025;p177"/>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026" name="Google Shape;1026;p17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027" name="Google Shape;1027;p17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028" name="Google Shape;1028;p17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029" name="Google Shape;1029;p17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030" name="Google Shape;1030;p17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031" name="Google Shape;1031;p1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32" name="Google Shape;1032;p1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033" name="Shape 1033"/>
        <p:cNvGrpSpPr/>
        <p:nvPr/>
      </p:nvGrpSpPr>
      <p:grpSpPr>
        <a:xfrm>
          <a:off x="0" y="0"/>
          <a:ext cx="0" cy="0"/>
          <a:chOff x="0" y="0"/>
          <a:chExt cx="0" cy="0"/>
        </a:xfrm>
      </p:grpSpPr>
      <p:sp>
        <p:nvSpPr>
          <p:cNvPr id="1034" name="Google Shape;1034;p17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035" name="Google Shape;1035;p1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36" name="Google Shape;1036;p17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037" name="Google Shape;1037;p17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038" name="Google Shape;1038;p17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039" name="Google Shape;1039;p1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40" name="Google Shape;1040;p1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41" name="Google Shape;1041;p1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042" name="Shape 1042"/>
        <p:cNvGrpSpPr/>
        <p:nvPr/>
      </p:nvGrpSpPr>
      <p:grpSpPr>
        <a:xfrm>
          <a:off x="0" y="0"/>
          <a:ext cx="0" cy="0"/>
          <a:chOff x="0" y="0"/>
          <a:chExt cx="0" cy="0"/>
        </a:xfrm>
      </p:grpSpPr>
      <p:sp>
        <p:nvSpPr>
          <p:cNvPr id="1043" name="Google Shape;1043;p17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044" name="Google Shape;1044;p1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45" name="Google Shape;1045;p17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046" name="Google Shape;1046;p179"/>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047" name="Google Shape;1047;p17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048" name="Google Shape;1048;p17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049" name="Google Shape;1049;p17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050" name="Google Shape;1050;p17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051" name="Google Shape;1051;p17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052" name="Google Shape;1052;p179"/>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053" name="Google Shape;1053;p179"/>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054" name="Google Shape;1054;p179"/>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055" name="Google Shape;1055;p179"/>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056" name="Google Shape;1056;p1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57" name="Google Shape;1057;p1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058" name="Shape 1058"/>
        <p:cNvGrpSpPr/>
        <p:nvPr/>
      </p:nvGrpSpPr>
      <p:grpSpPr>
        <a:xfrm>
          <a:off x="0" y="0"/>
          <a:ext cx="0" cy="0"/>
          <a:chOff x="0" y="0"/>
          <a:chExt cx="0" cy="0"/>
        </a:xfrm>
      </p:grpSpPr>
      <p:sp>
        <p:nvSpPr>
          <p:cNvPr id="1059" name="Google Shape;1059;p18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60" name="Google Shape;1060;p18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61" name="Google Shape;1061;p18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62" name="Google Shape;1062;p1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63" name="Google Shape;1063;p180"/>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064" name="Google Shape;1064;p180"/>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065" name="Google Shape;1065;p180"/>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066" name="Google Shape;1066;p180"/>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067" name="Shape 1067"/>
        <p:cNvGrpSpPr/>
        <p:nvPr/>
      </p:nvGrpSpPr>
      <p:grpSpPr>
        <a:xfrm>
          <a:off x="0" y="0"/>
          <a:ext cx="0" cy="0"/>
          <a:chOff x="0" y="0"/>
          <a:chExt cx="0" cy="0"/>
        </a:xfrm>
      </p:grpSpPr>
      <p:sp>
        <p:nvSpPr>
          <p:cNvPr id="1068" name="Google Shape;1068;p1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69" name="Google Shape;1069;p18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70" name="Google Shape;1070;p18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71" name="Google Shape;1071;p1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72" name="Google Shape;1072;p181"/>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073" name="Google Shape;1073;p18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074" name="Google Shape;1074;p181"/>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075" name="Google Shape;1075;p181"/>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076" name="Google Shape;1076;p181"/>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077" name="Google Shape;1077;p181"/>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078" name="Google Shape;1078;p181"/>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079" name="Google Shape;1079;p181"/>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080" name="Google Shape;1080;p181"/>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081" name="Google Shape;1081;p181"/>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082" name="Google Shape;1082;p181"/>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083" name="Shape 1083"/>
        <p:cNvGrpSpPr/>
        <p:nvPr/>
      </p:nvGrpSpPr>
      <p:grpSpPr>
        <a:xfrm>
          <a:off x="0" y="0"/>
          <a:ext cx="0" cy="0"/>
          <a:chOff x="0" y="0"/>
          <a:chExt cx="0" cy="0"/>
        </a:xfrm>
      </p:grpSpPr>
      <p:sp>
        <p:nvSpPr>
          <p:cNvPr id="1084" name="Google Shape;1084;p18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085" name="Google Shape;1085;p1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6" name="Google Shape;1086;p1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87" name="Google Shape;1087;p1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88" name="Google Shape;1088;p1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089" name="Google Shape;1089;p18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090" name="Google Shape;1090;p18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091" name="Google Shape;1091;p18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092" name="Shape 1092"/>
        <p:cNvGrpSpPr/>
        <p:nvPr/>
      </p:nvGrpSpPr>
      <p:grpSpPr>
        <a:xfrm>
          <a:off x="0" y="0"/>
          <a:ext cx="0" cy="0"/>
          <a:chOff x="0" y="0"/>
          <a:chExt cx="0" cy="0"/>
        </a:xfrm>
      </p:grpSpPr>
      <p:sp>
        <p:nvSpPr>
          <p:cNvPr id="1093" name="Google Shape;1093;p18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094" name="Google Shape;1094;p1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95" name="Google Shape;1095;p1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96" name="Google Shape;1096;p1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97" name="Google Shape;1097;p1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098" name="Google Shape;1098;p18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099" name="Google Shape;1099;p18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100" name="Google Shape;1100;p18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101" name="Shape 1101"/>
        <p:cNvGrpSpPr/>
        <p:nvPr/>
      </p:nvGrpSpPr>
      <p:grpSpPr>
        <a:xfrm>
          <a:off x="0" y="0"/>
          <a:ext cx="0" cy="0"/>
          <a:chOff x="0" y="0"/>
          <a:chExt cx="0" cy="0"/>
        </a:xfrm>
      </p:grpSpPr>
      <p:sp>
        <p:nvSpPr>
          <p:cNvPr id="1102" name="Google Shape;1102;p18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103" name="Google Shape;1103;p1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04" name="Google Shape;1104;p1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05" name="Google Shape;1105;p1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06" name="Google Shape;1106;p1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107" name="Google Shape;1107;p18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108" name="Google Shape;1108;p18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109" name="Google Shape;1109;p184"/>
          <p:cNvSpPr txBox="1"/>
          <p:nvPr>
            <p:ph idx="3" type="subTitle"/>
          </p:nvPr>
        </p:nvSpPr>
        <p:spPr>
          <a:xfrm>
            <a:off x="5201250" y="1307794"/>
            <a:ext cx="3330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
        <p:nvSpPr>
          <p:cNvPr id="1110" name="Google Shape;1110;p184"/>
          <p:cNvSpPr/>
          <p:nvPr/>
        </p:nvSpPr>
        <p:spPr>
          <a:xfrm>
            <a:off x="4731300" y="0"/>
            <a:ext cx="1951500" cy="5143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104" name="Shape 104"/>
        <p:cNvGrpSpPr/>
        <p:nvPr/>
      </p:nvGrpSpPr>
      <p:grpSpPr>
        <a:xfrm>
          <a:off x="0" y="0"/>
          <a:ext cx="0" cy="0"/>
          <a:chOff x="0" y="0"/>
          <a:chExt cx="0" cy="0"/>
        </a:xfrm>
      </p:grpSpPr>
      <p:sp>
        <p:nvSpPr>
          <p:cNvPr id="105" name="Google Shape;105;p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06" name="Google Shape;106;p19"/>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19"/>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8" name="Google Shape;108;p19"/>
          <p:cNvSpPr txBox="1"/>
          <p:nvPr>
            <p:ph idx="2" type="subTitle"/>
          </p:nvPr>
        </p:nvSpPr>
        <p:spPr>
          <a:xfrm>
            <a:off x="826650"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9" name="Google Shape;109;p19"/>
          <p:cNvSpPr txBox="1"/>
          <p:nvPr>
            <p:ph idx="3"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0" name="Google Shape;110;p19"/>
          <p:cNvSpPr txBox="1"/>
          <p:nvPr>
            <p:ph idx="4" type="subTitle"/>
          </p:nvPr>
        </p:nvSpPr>
        <p:spPr>
          <a:xfrm>
            <a:off x="34676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1" name="Google Shape;111;p19"/>
          <p:cNvSpPr txBox="1"/>
          <p:nvPr>
            <p:ph idx="5"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2" name="Google Shape;112;p19"/>
          <p:cNvSpPr txBox="1"/>
          <p:nvPr>
            <p:ph idx="6" type="subTitle"/>
          </p:nvPr>
        </p:nvSpPr>
        <p:spPr>
          <a:xfrm>
            <a:off x="61087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3" name="Google Shape;113;p19"/>
          <p:cNvSpPr txBox="1"/>
          <p:nvPr>
            <p:ph idx="7" type="body"/>
          </p:nvPr>
        </p:nvSpPr>
        <p:spPr>
          <a:xfrm>
            <a:off x="61087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111" name="Shape 1111"/>
        <p:cNvGrpSpPr/>
        <p:nvPr/>
      </p:nvGrpSpPr>
      <p:grpSpPr>
        <a:xfrm>
          <a:off x="0" y="0"/>
          <a:ext cx="0" cy="0"/>
          <a:chOff x="0" y="0"/>
          <a:chExt cx="0" cy="0"/>
        </a:xfrm>
      </p:grpSpPr>
      <p:sp>
        <p:nvSpPr>
          <p:cNvPr id="1112" name="Google Shape;1112;p18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113" name="Google Shape;1113;p1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14" name="Google Shape;1114;p1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15" name="Google Shape;1115;p18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116" name="Google Shape;1116;p18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117" name="Google Shape;1117;p18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118" name="Google Shape;1118;p18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119" name="Shape 1119"/>
        <p:cNvGrpSpPr/>
        <p:nvPr/>
      </p:nvGrpSpPr>
      <p:grpSpPr>
        <a:xfrm>
          <a:off x="0" y="0"/>
          <a:ext cx="0" cy="0"/>
          <a:chOff x="0" y="0"/>
          <a:chExt cx="0" cy="0"/>
        </a:xfrm>
      </p:grpSpPr>
      <p:sp>
        <p:nvSpPr>
          <p:cNvPr id="1120" name="Google Shape;1120;p18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21" name="Google Shape;1121;p1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2" name="Google Shape;1122;p1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23" name="Google Shape;1123;p1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124" name="Google Shape;1124;p18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125" name="Google Shape;1125;p18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126" name="Google Shape;1126;p1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27" name="Google Shape;1127;p1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128" name="Shape 1128"/>
        <p:cNvGrpSpPr/>
        <p:nvPr/>
      </p:nvGrpSpPr>
      <p:grpSpPr>
        <a:xfrm>
          <a:off x="0" y="0"/>
          <a:ext cx="0" cy="0"/>
          <a:chOff x="0" y="0"/>
          <a:chExt cx="0" cy="0"/>
        </a:xfrm>
      </p:grpSpPr>
      <p:sp>
        <p:nvSpPr>
          <p:cNvPr id="1129" name="Google Shape;1129;p187"/>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30" name="Google Shape;1130;p18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131" name="Google Shape;1131;p1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2" name="Google Shape;1132;p18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33" name="Google Shape;1133;p18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134" name="Google Shape;1134;p18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135" name="Shape 1135"/>
        <p:cNvGrpSpPr/>
        <p:nvPr/>
      </p:nvGrpSpPr>
      <p:grpSpPr>
        <a:xfrm>
          <a:off x="0" y="0"/>
          <a:ext cx="0" cy="0"/>
          <a:chOff x="0" y="0"/>
          <a:chExt cx="0" cy="0"/>
        </a:xfrm>
      </p:grpSpPr>
      <p:sp>
        <p:nvSpPr>
          <p:cNvPr id="1136" name="Google Shape;1136;p18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37" name="Google Shape;1137;p1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38" name="Google Shape;1138;p1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39" name="Google Shape;1139;p1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40" name="Google Shape;1140;p1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41" name="Google Shape;1141;p1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142" name="Shape 1142"/>
        <p:cNvGrpSpPr/>
        <p:nvPr/>
      </p:nvGrpSpPr>
      <p:grpSpPr>
        <a:xfrm>
          <a:off x="0" y="0"/>
          <a:ext cx="0" cy="0"/>
          <a:chOff x="0" y="0"/>
          <a:chExt cx="0" cy="0"/>
        </a:xfrm>
      </p:grpSpPr>
      <p:sp>
        <p:nvSpPr>
          <p:cNvPr id="1143" name="Google Shape;1143;p18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144" name="Google Shape;1144;p1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45" name="Google Shape;1145;p1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146" name="Google Shape;1146;p1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47" name="Google Shape;1147;p1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48" name="Google Shape;1148;p18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149" name="Google Shape;1149;p18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150" name="Google Shape;1150;p189"/>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151" name="Shape 1151"/>
        <p:cNvGrpSpPr/>
        <p:nvPr/>
      </p:nvGrpSpPr>
      <p:grpSpPr>
        <a:xfrm>
          <a:off x="0" y="0"/>
          <a:ext cx="0" cy="0"/>
          <a:chOff x="0" y="0"/>
          <a:chExt cx="0" cy="0"/>
        </a:xfrm>
      </p:grpSpPr>
      <p:sp>
        <p:nvSpPr>
          <p:cNvPr id="1152" name="Google Shape;1152;p19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53" name="Google Shape;1153;p1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54" name="Google Shape;1154;p1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55" name="Google Shape;1155;p1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56" name="Google Shape;1156;p1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57" name="Google Shape;1157;p19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2">
  <p:cSld name="CUSTOM_4_3">
    <p:spTree>
      <p:nvGrpSpPr>
        <p:cNvPr id="1158" name="Shape 1158"/>
        <p:cNvGrpSpPr/>
        <p:nvPr/>
      </p:nvGrpSpPr>
      <p:grpSpPr>
        <a:xfrm>
          <a:off x="0" y="0"/>
          <a:ext cx="0" cy="0"/>
          <a:chOff x="0" y="0"/>
          <a:chExt cx="0" cy="0"/>
        </a:xfrm>
      </p:grpSpPr>
      <p:sp>
        <p:nvSpPr>
          <p:cNvPr id="1159" name="Google Shape;1159;p19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60" name="Google Shape;1160;p1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1" name="Google Shape;1161;p1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62" name="Google Shape;1162;p1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3" name="Google Shape;1163;p1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64" name="Google Shape;1164;p1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65" name="Google Shape;1165;p19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169" name="Shape 1169"/>
        <p:cNvGrpSpPr/>
        <p:nvPr/>
      </p:nvGrpSpPr>
      <p:grpSpPr>
        <a:xfrm>
          <a:off x="0" y="0"/>
          <a:ext cx="0" cy="0"/>
          <a:chOff x="0" y="0"/>
          <a:chExt cx="0" cy="0"/>
        </a:xfrm>
      </p:grpSpPr>
      <p:sp>
        <p:nvSpPr>
          <p:cNvPr id="1170" name="Google Shape;1170;p19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71" name="Google Shape;1171;p19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72" name="Google Shape;1172;p19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173" name="Google Shape;1173;p19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174" name="Google Shape;1174;p19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175" name="Google Shape;1175;p1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76" name="Google Shape;1176;p19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77" name="Google Shape;1177;p1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178" name="Shape 1178"/>
        <p:cNvGrpSpPr/>
        <p:nvPr/>
      </p:nvGrpSpPr>
      <p:grpSpPr>
        <a:xfrm>
          <a:off x="0" y="0"/>
          <a:ext cx="0" cy="0"/>
          <a:chOff x="0" y="0"/>
          <a:chExt cx="0" cy="0"/>
        </a:xfrm>
      </p:grpSpPr>
      <p:sp>
        <p:nvSpPr>
          <p:cNvPr id="1179" name="Google Shape;1179;p19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80" name="Google Shape;1180;p19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81" name="Google Shape;1181;p19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182" name="Google Shape;1182;p19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183" name="Google Shape;1183;p19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184" name="Google Shape;1184;p194"/>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185" name="Google Shape;1185;p194"/>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186" name="Google Shape;1186;p194"/>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187" name="Google Shape;1187;p19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188" name="Google Shape;1188;p19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189" name="Google Shape;1189;p19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190" name="Google Shape;1190;p19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191" name="Google Shape;1191;p19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192" name="Google Shape;1192;p1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93" name="Google Shape;1193;p1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194" name="Shape 1194"/>
        <p:cNvGrpSpPr/>
        <p:nvPr/>
      </p:nvGrpSpPr>
      <p:grpSpPr>
        <a:xfrm>
          <a:off x="0" y="0"/>
          <a:ext cx="0" cy="0"/>
          <a:chOff x="0" y="0"/>
          <a:chExt cx="0" cy="0"/>
        </a:xfrm>
      </p:grpSpPr>
      <p:sp>
        <p:nvSpPr>
          <p:cNvPr id="1195" name="Google Shape;1195;p19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196" name="Google Shape;1196;p19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197" name="Google Shape;1197;p19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198" name="Google Shape;1198;p19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199" name="Google Shape;1199;p19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200" name="Google Shape;1200;p19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01" name="Google Shape;1201;p1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02" name="Google Shape;1202;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114" name="Shape 114"/>
        <p:cNvGrpSpPr/>
        <p:nvPr/>
      </p:nvGrpSpPr>
      <p:grpSpPr>
        <a:xfrm>
          <a:off x="0" y="0"/>
          <a:ext cx="0" cy="0"/>
          <a:chOff x="0" y="0"/>
          <a:chExt cx="0" cy="0"/>
        </a:xfrm>
      </p:grpSpPr>
      <p:sp>
        <p:nvSpPr>
          <p:cNvPr id="115" name="Google Shape;115;p2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16" name="Google Shape;116;p20"/>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2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18" name="Google Shape;118;p20"/>
          <p:cNvSpPr txBox="1"/>
          <p:nvPr>
            <p:ph idx="2"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203" name="Shape 1203"/>
        <p:cNvGrpSpPr/>
        <p:nvPr/>
      </p:nvGrpSpPr>
      <p:grpSpPr>
        <a:xfrm>
          <a:off x="0" y="0"/>
          <a:ext cx="0" cy="0"/>
          <a:chOff x="0" y="0"/>
          <a:chExt cx="0" cy="0"/>
        </a:xfrm>
      </p:grpSpPr>
      <p:sp>
        <p:nvSpPr>
          <p:cNvPr id="1204" name="Google Shape;1204;p19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205" name="Google Shape;1205;p19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06" name="Google Shape;1206;p19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207" name="Google Shape;1207;p19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208" name="Google Shape;1208;p19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209" name="Google Shape;1209;p19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210" name="Google Shape;1210;p19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211" name="Google Shape;1211;p19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212" name="Google Shape;1212;p19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213" name="Google Shape;1213;p196"/>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214" name="Google Shape;1214;p196"/>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215" name="Google Shape;1215;p196"/>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216" name="Google Shape;1216;p196"/>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217" name="Google Shape;1217;p1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18" name="Google Shape;1218;p1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219" name="Shape 1219"/>
        <p:cNvGrpSpPr/>
        <p:nvPr/>
      </p:nvGrpSpPr>
      <p:grpSpPr>
        <a:xfrm>
          <a:off x="0" y="0"/>
          <a:ext cx="0" cy="0"/>
          <a:chOff x="0" y="0"/>
          <a:chExt cx="0" cy="0"/>
        </a:xfrm>
      </p:grpSpPr>
      <p:sp>
        <p:nvSpPr>
          <p:cNvPr id="1220" name="Google Shape;1220;p19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21" name="Google Shape;1221;p19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22" name="Google Shape;1222;p19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23" name="Google Shape;1223;p1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24" name="Google Shape;1224;p19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225" name="Google Shape;1225;p19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226" name="Google Shape;1226;p19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227" name="Google Shape;1227;p19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228" name="Shape 1228"/>
        <p:cNvGrpSpPr/>
        <p:nvPr/>
      </p:nvGrpSpPr>
      <p:grpSpPr>
        <a:xfrm>
          <a:off x="0" y="0"/>
          <a:ext cx="0" cy="0"/>
          <a:chOff x="0" y="0"/>
          <a:chExt cx="0" cy="0"/>
        </a:xfrm>
      </p:grpSpPr>
      <p:sp>
        <p:nvSpPr>
          <p:cNvPr id="1229" name="Google Shape;1229;p19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230" name="Google Shape;1230;p19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31" name="Google Shape;1231;p19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32" name="Google Shape;1232;p1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33" name="Google Shape;1233;p19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234" name="Google Shape;1234;p19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235" name="Google Shape;1235;p19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236" name="Google Shape;1236;p198"/>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237" name="Google Shape;1237;p198"/>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238" name="Google Shape;1238;p198"/>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239" name="Google Shape;1239;p198"/>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240" name="Google Shape;1240;p19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41" name="Google Shape;1241;p19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42" name="Google Shape;1242;p19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43" name="Google Shape;1243;p19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244" name="Shape 1244"/>
        <p:cNvGrpSpPr/>
        <p:nvPr/>
      </p:nvGrpSpPr>
      <p:grpSpPr>
        <a:xfrm>
          <a:off x="0" y="0"/>
          <a:ext cx="0" cy="0"/>
          <a:chOff x="0" y="0"/>
          <a:chExt cx="0" cy="0"/>
        </a:xfrm>
      </p:grpSpPr>
      <p:sp>
        <p:nvSpPr>
          <p:cNvPr id="1245" name="Google Shape;1245;p19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246" name="Google Shape;1246;p1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47" name="Google Shape;1247;p1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48" name="Google Shape;1248;p1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49" name="Google Shape;1249;p1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250" name="Google Shape;1250;p1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251" name="Google Shape;1251;p19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252" name="Google Shape;1252;p1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253" name="Shape 1253"/>
        <p:cNvGrpSpPr/>
        <p:nvPr/>
      </p:nvGrpSpPr>
      <p:grpSpPr>
        <a:xfrm>
          <a:off x="0" y="0"/>
          <a:ext cx="0" cy="0"/>
          <a:chOff x="0" y="0"/>
          <a:chExt cx="0" cy="0"/>
        </a:xfrm>
      </p:grpSpPr>
      <p:sp>
        <p:nvSpPr>
          <p:cNvPr id="1254" name="Google Shape;1254;p20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255" name="Google Shape;1255;p2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56" name="Google Shape;1256;p2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57" name="Google Shape;1257;p20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58" name="Google Shape;1258;p2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259" name="Google Shape;1259;p20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60" name="Google Shape;1260;p20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261" name="Google Shape;1261;p20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262" name="Shape 1262"/>
        <p:cNvGrpSpPr/>
        <p:nvPr/>
      </p:nvGrpSpPr>
      <p:grpSpPr>
        <a:xfrm>
          <a:off x="0" y="0"/>
          <a:ext cx="0" cy="0"/>
          <a:chOff x="0" y="0"/>
          <a:chExt cx="0" cy="0"/>
        </a:xfrm>
      </p:grpSpPr>
      <p:sp>
        <p:nvSpPr>
          <p:cNvPr id="1263" name="Google Shape;1263;p20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264" name="Google Shape;1264;p2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65" name="Google Shape;1265;p2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66" name="Google Shape;1266;p2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67" name="Google Shape;1267;p2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268" name="Google Shape;1268;p20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269" name="Google Shape;1269;p20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70" name="Google Shape;1270;p2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271" name="Google Shape;1271;p20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272" name="Shape 1272"/>
        <p:cNvGrpSpPr/>
        <p:nvPr/>
      </p:nvGrpSpPr>
      <p:grpSpPr>
        <a:xfrm>
          <a:off x="0" y="0"/>
          <a:ext cx="0" cy="0"/>
          <a:chOff x="0" y="0"/>
          <a:chExt cx="0" cy="0"/>
        </a:xfrm>
      </p:grpSpPr>
      <p:sp>
        <p:nvSpPr>
          <p:cNvPr id="1273" name="Google Shape;1273;p20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274" name="Google Shape;1274;p2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75" name="Google Shape;1275;p2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76" name="Google Shape;1276;p20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277" name="Google Shape;1277;p20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78" name="Google Shape;1278;p20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1279" name="Google Shape;1279;p20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280" name="Shape 1280"/>
        <p:cNvGrpSpPr/>
        <p:nvPr/>
      </p:nvGrpSpPr>
      <p:grpSpPr>
        <a:xfrm>
          <a:off x="0" y="0"/>
          <a:ext cx="0" cy="0"/>
          <a:chOff x="0" y="0"/>
          <a:chExt cx="0" cy="0"/>
        </a:xfrm>
      </p:grpSpPr>
      <p:sp>
        <p:nvSpPr>
          <p:cNvPr id="1281" name="Google Shape;1281;p20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282" name="Google Shape;1282;p2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3" name="Google Shape;1283;p2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84" name="Google Shape;1284;p20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85" name="Google Shape;1285;p20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286" name="Google Shape;1286;p20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287" name="Google Shape;1287;p20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88" name="Google Shape;1288;p2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289" name="Shape 1289"/>
        <p:cNvGrpSpPr/>
        <p:nvPr/>
      </p:nvGrpSpPr>
      <p:grpSpPr>
        <a:xfrm>
          <a:off x="0" y="0"/>
          <a:ext cx="0" cy="0"/>
          <a:chOff x="0" y="0"/>
          <a:chExt cx="0" cy="0"/>
        </a:xfrm>
      </p:grpSpPr>
      <p:sp>
        <p:nvSpPr>
          <p:cNvPr id="1290" name="Google Shape;1290;p20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291" name="Google Shape;1291;p20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92" name="Google Shape;1292;p2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3" name="Google Shape;1293;p20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294" name="Google Shape;1294;p20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295" name="Google Shape;1295;p20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296" name="Shape 1296"/>
        <p:cNvGrpSpPr/>
        <p:nvPr/>
      </p:nvGrpSpPr>
      <p:grpSpPr>
        <a:xfrm>
          <a:off x="0" y="0"/>
          <a:ext cx="0" cy="0"/>
          <a:chOff x="0" y="0"/>
          <a:chExt cx="0" cy="0"/>
        </a:xfrm>
      </p:grpSpPr>
      <p:sp>
        <p:nvSpPr>
          <p:cNvPr id="1297" name="Google Shape;1297;p20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98" name="Google Shape;1298;p2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9" name="Google Shape;1299;p2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00" name="Google Shape;1300;p2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1" name="Google Shape;1301;p2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02" name="Google Shape;1302;p2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3" name="Google Shape;1303;p20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2" name="Shape 12"/>
        <p:cNvGrpSpPr/>
        <p:nvPr/>
      </p:nvGrpSpPr>
      <p:grpSpPr>
        <a:xfrm>
          <a:off x="0" y="0"/>
          <a:ext cx="0" cy="0"/>
          <a:chOff x="0" y="0"/>
          <a:chExt cx="0" cy="0"/>
        </a:xfrm>
      </p:grpSpPr>
      <p:sp>
        <p:nvSpPr>
          <p:cNvPr id="13" name="Google Shape;13;p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 name="Google Shape;14;p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 name="Google Shape;15;p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16" name="Google Shape;16;p3"/>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119" name="Shape 119"/>
        <p:cNvGrpSpPr/>
        <p:nvPr/>
      </p:nvGrpSpPr>
      <p:grpSpPr>
        <a:xfrm>
          <a:off x="0" y="0"/>
          <a:ext cx="0" cy="0"/>
          <a:chOff x="0" y="0"/>
          <a:chExt cx="0" cy="0"/>
        </a:xfrm>
      </p:grpSpPr>
      <p:sp>
        <p:nvSpPr>
          <p:cNvPr id="120" name="Google Shape;120;p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1" name="Google Shape;121;p2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1"/>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23" name="Google Shape;123;p21"/>
          <p:cNvSpPr txBox="1"/>
          <p:nvPr>
            <p:ph idx="2"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304" name="Shape 1304"/>
        <p:cNvGrpSpPr/>
        <p:nvPr/>
      </p:nvGrpSpPr>
      <p:grpSpPr>
        <a:xfrm>
          <a:off x="0" y="0"/>
          <a:ext cx="0" cy="0"/>
          <a:chOff x="0" y="0"/>
          <a:chExt cx="0" cy="0"/>
        </a:xfrm>
      </p:grpSpPr>
      <p:sp>
        <p:nvSpPr>
          <p:cNvPr id="1305" name="Google Shape;1305;p20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306" name="Google Shape;1306;p2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7" name="Google Shape;1307;p2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308" name="Google Shape;1308;p2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9" name="Google Shape;1309;p2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10" name="Google Shape;1310;p20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311" name="Google Shape;1311;p20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312" name="Google Shape;1312;p20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1313" name="Shape 1313"/>
        <p:cNvGrpSpPr/>
        <p:nvPr/>
      </p:nvGrpSpPr>
      <p:grpSpPr>
        <a:xfrm>
          <a:off x="0" y="0"/>
          <a:ext cx="0" cy="0"/>
          <a:chOff x="0" y="0"/>
          <a:chExt cx="0" cy="0"/>
        </a:xfrm>
      </p:grpSpPr>
      <p:sp>
        <p:nvSpPr>
          <p:cNvPr id="1314" name="Google Shape;1314;p20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315" name="Google Shape;1315;p20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16" name="Google Shape;1316;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17" name="Shape 1317"/>
        <p:cNvGrpSpPr/>
        <p:nvPr/>
      </p:nvGrpSpPr>
      <p:grpSpPr>
        <a:xfrm>
          <a:off x="0" y="0"/>
          <a:ext cx="0" cy="0"/>
          <a:chOff x="0" y="0"/>
          <a:chExt cx="0" cy="0"/>
        </a:xfrm>
      </p:grpSpPr>
      <p:sp>
        <p:nvSpPr>
          <p:cNvPr id="1318" name="Google Shape;1318;p208"/>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1319" name="Google Shape;1319;p208"/>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1320" name="Google Shape;1320;p208"/>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321" name="Shape 1321"/>
        <p:cNvGrpSpPr/>
        <p:nvPr/>
      </p:nvGrpSpPr>
      <p:grpSpPr>
        <a:xfrm>
          <a:off x="0" y="0"/>
          <a:ext cx="0" cy="0"/>
          <a:chOff x="0" y="0"/>
          <a:chExt cx="0" cy="0"/>
        </a:xfrm>
      </p:grpSpPr>
      <p:sp>
        <p:nvSpPr>
          <p:cNvPr id="1322" name="Google Shape;1322;p209"/>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1323" name="Google Shape;1323;p209"/>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324" name="Google Shape;1324;p209"/>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1325" name="Shape 1325"/>
        <p:cNvGrpSpPr/>
        <p:nvPr/>
      </p:nvGrpSpPr>
      <p:grpSpPr>
        <a:xfrm>
          <a:off x="0" y="0"/>
          <a:ext cx="0" cy="0"/>
          <a:chOff x="0" y="0"/>
          <a:chExt cx="0" cy="0"/>
        </a:xfrm>
      </p:grpSpPr>
      <p:sp>
        <p:nvSpPr>
          <p:cNvPr id="1326" name="Google Shape;1326;p2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327" name="Shape 1327"/>
        <p:cNvGrpSpPr/>
        <p:nvPr/>
      </p:nvGrpSpPr>
      <p:grpSpPr>
        <a:xfrm>
          <a:off x="0" y="0"/>
          <a:ext cx="0" cy="0"/>
          <a:chOff x="0" y="0"/>
          <a:chExt cx="0" cy="0"/>
        </a:xfrm>
      </p:grpSpPr>
      <p:sp>
        <p:nvSpPr>
          <p:cNvPr id="1328" name="Google Shape;1328;p21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29" name="Google Shape;1329;p2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30" name="Google Shape;1330;p2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31" name="Google Shape;1331;p2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32" name="Google Shape;1332;p2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33" name="Google Shape;1333;p2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6" name="Google Shape;126;p22"/>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7" name="Google Shape;127;p2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28" name="Google Shape;128;p22"/>
          <p:cNvSpPr txBox="1"/>
          <p:nvPr>
            <p:ph idx="2" type="body"/>
          </p:nvPr>
        </p:nvSpPr>
        <p:spPr>
          <a:xfrm>
            <a:off x="826650" y="1512056"/>
            <a:ext cx="7490700" cy="8793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1" name="Google Shape;131;p2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3" name="Google Shape;133;p23"/>
          <p:cNvSpPr txBox="1"/>
          <p:nvPr>
            <p:ph idx="2"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6" name="Google Shape;136;p2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2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8" name="Google Shape;138;p24"/>
          <p:cNvSpPr txBox="1"/>
          <p:nvPr>
            <p:ph idx="2" type="body"/>
          </p:nvPr>
        </p:nvSpPr>
        <p:spPr>
          <a:xfrm>
            <a:off x="826700" y="1625925"/>
            <a:ext cx="3585000" cy="2530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39" name="Shape 139"/>
        <p:cNvGrpSpPr/>
        <p:nvPr/>
      </p:nvGrpSpPr>
      <p:grpSpPr>
        <a:xfrm>
          <a:off x="0" y="0"/>
          <a:ext cx="0" cy="0"/>
          <a:chOff x="0" y="0"/>
          <a:chExt cx="0" cy="0"/>
        </a:xfrm>
      </p:grpSpPr>
      <p:sp>
        <p:nvSpPr>
          <p:cNvPr id="140" name="Google Shape;140;p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1" name="Google Shape;141;p2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3" name="Google Shape;143;p25"/>
          <p:cNvSpPr txBox="1"/>
          <p:nvPr>
            <p:ph idx="2" type="body"/>
          </p:nvPr>
        </p:nvSpPr>
        <p:spPr>
          <a:xfrm>
            <a:off x="4732350" y="1625925"/>
            <a:ext cx="3585000" cy="2536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6" name="Google Shape;146;p2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7" name="Google Shape;147;p2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8" name="Google Shape;148;p26"/>
          <p:cNvSpPr txBox="1"/>
          <p:nvPr>
            <p:ph idx="2" type="body"/>
          </p:nvPr>
        </p:nvSpPr>
        <p:spPr>
          <a:xfrm>
            <a:off x="4934725" y="2048925"/>
            <a:ext cx="3382500" cy="1955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9" name="Google Shape;149;p26"/>
          <p:cNvSpPr txBox="1"/>
          <p:nvPr>
            <p:ph idx="3" type="subTitle"/>
          </p:nvPr>
        </p:nvSpPr>
        <p:spPr>
          <a:xfrm>
            <a:off x="4943325" y="1834500"/>
            <a:ext cx="3382500" cy="3288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50" name="Google Shape;150;p26"/>
          <p:cNvSpPr txBox="1"/>
          <p:nvPr>
            <p:ph idx="4" type="subTitle"/>
          </p:nvPr>
        </p:nvSpPr>
        <p:spPr>
          <a:xfrm>
            <a:off x="826650" y="2625314"/>
            <a:ext cx="3112800" cy="13287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1" name="Shape 15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52" name="Shape 152"/>
        <p:cNvGrpSpPr/>
        <p:nvPr/>
      </p:nvGrpSpPr>
      <p:grpSpPr>
        <a:xfrm>
          <a:off x="0" y="0"/>
          <a:ext cx="0" cy="0"/>
          <a:chOff x="0" y="0"/>
          <a:chExt cx="0" cy="0"/>
        </a:xfrm>
      </p:grpSpPr>
      <p:sp>
        <p:nvSpPr>
          <p:cNvPr id="153" name="Google Shape;153;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54" name="Google Shape;154;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55" name="Google Shape;155;p28"/>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6" name="Shape 156"/>
        <p:cNvGrpSpPr/>
        <p:nvPr/>
      </p:nvGrpSpPr>
      <p:grpSpPr>
        <a:xfrm>
          <a:off x="0" y="0"/>
          <a:ext cx="0" cy="0"/>
          <a:chOff x="0" y="0"/>
          <a:chExt cx="0" cy="0"/>
        </a:xfrm>
      </p:grpSpPr>
      <p:sp>
        <p:nvSpPr>
          <p:cNvPr id="157" name="Google Shape;157;p29"/>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58" name="Google Shape;158;p29"/>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p29"/>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0" name="Google Shape;160;p29"/>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objects" type="fourObj">
  <p:cSld name="FOUR_OBJECTS">
    <p:spTree>
      <p:nvGrpSpPr>
        <p:cNvPr id="161" name="Shape 161"/>
        <p:cNvGrpSpPr/>
        <p:nvPr/>
      </p:nvGrpSpPr>
      <p:grpSpPr>
        <a:xfrm>
          <a:off x="0" y="0"/>
          <a:ext cx="0" cy="0"/>
          <a:chOff x="0" y="0"/>
          <a:chExt cx="0" cy="0"/>
        </a:xfrm>
      </p:grpSpPr>
      <p:sp>
        <p:nvSpPr>
          <p:cNvPr id="162" name="Google Shape;162;p30"/>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3" name="Google Shape;163;p30"/>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4" name="Google Shape;164;p30"/>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7" name="Shape 17"/>
        <p:cNvGrpSpPr/>
        <p:nvPr/>
      </p:nvGrpSpPr>
      <p:grpSpPr>
        <a:xfrm>
          <a:off x="0" y="0"/>
          <a:ext cx="0" cy="0"/>
          <a:chOff x="0" y="0"/>
          <a:chExt cx="0" cy="0"/>
        </a:xfrm>
      </p:grpSpPr>
      <p:sp>
        <p:nvSpPr>
          <p:cNvPr id="18" name="Google Shape;18;p4"/>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19" name="Google Shape;19;p4"/>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4"/>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165" name="Shape 165"/>
        <p:cNvGrpSpPr/>
        <p:nvPr/>
      </p:nvGrpSpPr>
      <p:grpSpPr>
        <a:xfrm>
          <a:off x="0" y="0"/>
          <a:ext cx="0" cy="0"/>
          <a:chOff x="0" y="0"/>
          <a:chExt cx="0" cy="0"/>
        </a:xfrm>
      </p:grpSpPr>
      <p:sp>
        <p:nvSpPr>
          <p:cNvPr id="166" name="Google Shape;166;p3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67" name="Google Shape;167;p31"/>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68" name="Google Shape;168;p3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3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0" name="Google Shape;170;p3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2">
    <p:spTree>
      <p:nvGrpSpPr>
        <p:cNvPr id="171" name="Shape 171"/>
        <p:cNvGrpSpPr/>
        <p:nvPr/>
      </p:nvGrpSpPr>
      <p:grpSpPr>
        <a:xfrm>
          <a:off x="0" y="0"/>
          <a:ext cx="0" cy="0"/>
          <a:chOff x="0" y="0"/>
          <a:chExt cx="0" cy="0"/>
        </a:xfrm>
      </p:grpSpPr>
      <p:sp>
        <p:nvSpPr>
          <p:cNvPr id="172" name="Google Shape;172;p32"/>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73" name="Google Shape;173;p32"/>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74" name="Google Shape;174;p3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5" name="Google Shape;175;p3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6" name="Google Shape;176;p3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77" name="Shape 177"/>
        <p:cNvGrpSpPr/>
        <p:nvPr/>
      </p:nvGrpSpPr>
      <p:grpSpPr>
        <a:xfrm>
          <a:off x="0" y="0"/>
          <a:ext cx="0" cy="0"/>
          <a:chOff x="0" y="0"/>
          <a:chExt cx="0" cy="0"/>
        </a:xfrm>
      </p:grpSpPr>
      <p:sp>
        <p:nvSpPr>
          <p:cNvPr id="178" name="Google Shape;178;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79" name="Google Shape;179;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80" name="Google Shape;180;p33"/>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ssion Pre-reqs">
  <p:cSld name="Session Pre-reqs">
    <p:spTree>
      <p:nvGrpSpPr>
        <p:cNvPr id="181" name="Shape 181"/>
        <p:cNvGrpSpPr/>
        <p:nvPr/>
      </p:nvGrpSpPr>
      <p:grpSpPr>
        <a:xfrm>
          <a:off x="0" y="0"/>
          <a:ext cx="0" cy="0"/>
          <a:chOff x="0" y="0"/>
          <a:chExt cx="0" cy="0"/>
        </a:xfrm>
      </p:grpSpPr>
      <p:sp>
        <p:nvSpPr>
          <p:cNvPr id="182" name="Google Shape;182;p34"/>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Font typeface="Arial"/>
              <a:buChar char="•"/>
              <a:defRPr>
                <a:solidFill>
                  <a:schemeClr val="dk1"/>
                </a:solidFill>
              </a:defRPr>
            </a:lvl2pPr>
            <a:lvl3pPr indent="-317500" lvl="2" marL="1371600" rtl="0">
              <a:spcBef>
                <a:spcPts val="0"/>
              </a:spcBef>
              <a:spcAft>
                <a:spcPts val="0"/>
              </a:spcAft>
              <a:buClr>
                <a:schemeClr val="dk1"/>
              </a:buClr>
              <a:buSzPts val="1400"/>
              <a:buFont typeface="Arial"/>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latin typeface="Arial"/>
                <a:ea typeface="Arial"/>
                <a:cs typeface="Arial"/>
                <a:sym typeface="Arial"/>
              </a:defRPr>
            </a:lvl6pPr>
            <a:lvl7pPr indent="-317500" lvl="6" marL="3200400" rtl="0">
              <a:spcBef>
                <a:spcPts val="0"/>
              </a:spcBef>
              <a:spcAft>
                <a:spcPts val="0"/>
              </a:spcAft>
              <a:buSzPts val="1400"/>
              <a:buChar char="●"/>
              <a:defRPr sz="2000">
                <a:solidFill>
                  <a:schemeClr val="dk1"/>
                </a:solidFill>
                <a:latin typeface="Arial"/>
                <a:ea typeface="Arial"/>
                <a:cs typeface="Arial"/>
                <a:sym typeface="Arial"/>
              </a:defRPr>
            </a:lvl7pPr>
            <a:lvl8pPr indent="-317500" lvl="7" marL="3657600" rtl="0">
              <a:spcBef>
                <a:spcPts val="0"/>
              </a:spcBef>
              <a:spcAft>
                <a:spcPts val="0"/>
              </a:spcAft>
              <a:buSzPts val="1400"/>
              <a:buChar char="○"/>
              <a:defRPr sz="2000">
                <a:solidFill>
                  <a:schemeClr val="dk1"/>
                </a:solidFill>
                <a:latin typeface="Arial"/>
                <a:ea typeface="Arial"/>
                <a:cs typeface="Arial"/>
                <a:sym typeface="Arial"/>
              </a:defRPr>
            </a:lvl8pPr>
            <a:lvl9pPr indent="-317500" lvl="8" marL="4114800" rtl="0">
              <a:spcBef>
                <a:spcPts val="0"/>
              </a:spcBef>
              <a:spcAft>
                <a:spcPts val="0"/>
              </a:spcAft>
              <a:buSzPts val="1400"/>
              <a:buChar char="■"/>
              <a:defRPr sz="2000">
                <a:solidFill>
                  <a:schemeClr val="dk1"/>
                </a:solidFill>
                <a:latin typeface="Arial"/>
                <a:ea typeface="Arial"/>
                <a:cs typeface="Arial"/>
                <a:sym typeface="Arial"/>
              </a:defRPr>
            </a:lvl9pPr>
          </a:lstStyle>
          <a:p/>
        </p:txBody>
      </p:sp>
      <p:sp>
        <p:nvSpPr>
          <p:cNvPr id="183" name="Google Shape;183;p34"/>
          <p:cNvSpPr txBox="1"/>
          <p:nvPr/>
        </p:nvSpPr>
        <p:spPr>
          <a:xfrm>
            <a:off x="328897" y="110719"/>
            <a:ext cx="8222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 sz="2800" u="none" cap="none" strike="noStrike">
                <a:solidFill>
                  <a:schemeClr val="dk1"/>
                </a:solidFill>
                <a:latin typeface="Arial"/>
                <a:ea typeface="Arial"/>
                <a:cs typeface="Arial"/>
                <a:sym typeface="Arial"/>
              </a:rPr>
              <a:t>What to Expect from the Session</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 Slide 2">
    <p:spTree>
      <p:nvGrpSpPr>
        <p:cNvPr id="184" name="Shape 184"/>
        <p:cNvGrpSpPr/>
        <p:nvPr/>
      </p:nvGrpSpPr>
      <p:grpSpPr>
        <a:xfrm>
          <a:off x="0" y="0"/>
          <a:ext cx="0" cy="0"/>
          <a:chOff x="0" y="0"/>
          <a:chExt cx="0" cy="0"/>
        </a:xfrm>
      </p:grpSpPr>
      <p:sp>
        <p:nvSpPr>
          <p:cNvPr id="185" name="Google Shape;185;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86" name="Google Shape;186;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87" name="Google Shape;187;p3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9" name="Shape 189"/>
        <p:cNvGrpSpPr/>
        <p:nvPr/>
      </p:nvGrpSpPr>
      <p:grpSpPr>
        <a:xfrm>
          <a:off x="0" y="0"/>
          <a:ext cx="0" cy="0"/>
          <a:chOff x="0" y="0"/>
          <a:chExt cx="0" cy="0"/>
        </a:xfrm>
      </p:grpSpPr>
      <p:sp>
        <p:nvSpPr>
          <p:cNvPr id="190" name="Google Shape;190;p37"/>
          <p:cNvSpPr txBox="1"/>
          <p:nvPr>
            <p:ph type="ctrTitle"/>
          </p:nvPr>
        </p:nvSpPr>
        <p:spPr>
          <a:xfrm>
            <a:off x="685800" y="1583341"/>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9pPr>
          </a:lstStyle>
          <a:p/>
        </p:txBody>
      </p:sp>
      <p:sp>
        <p:nvSpPr>
          <p:cNvPr id="191" name="Google Shape;191;p37"/>
          <p:cNvSpPr txBox="1"/>
          <p:nvPr>
            <p:ph idx="1" type="subTitle"/>
          </p:nvPr>
        </p:nvSpPr>
        <p:spPr>
          <a:xfrm>
            <a:off x="685800" y="2840052"/>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2pPr>
            <a:lvl3pPr indent="0" lvl="2"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3pPr>
            <a:lvl4pPr indent="0" lvl="3"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4pPr>
            <a:lvl5pPr indent="0" lvl="4"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5pPr>
            <a:lvl6pPr indent="0" lvl="5"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6pPr>
            <a:lvl7pPr indent="0" lvl="6"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7pPr>
            <a:lvl8pPr indent="0" lvl="7"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8pPr>
            <a:lvl9pPr indent="0" lvl="8"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9pPr>
          </a:lstStyle>
          <a:p/>
        </p:txBody>
      </p:sp>
      <p:sp>
        <p:nvSpPr>
          <p:cNvPr id="192" name="Google Shape;192;p37"/>
          <p:cNvSpPr txBox="1"/>
          <p:nvPr>
            <p:ph idx="12" type="sldNum"/>
          </p:nvPr>
        </p:nvSpPr>
        <p:spPr>
          <a:xfrm>
            <a:off x="8556790"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5">
  <p:cSld name="TITLE_5">
    <p:spTree>
      <p:nvGrpSpPr>
        <p:cNvPr id="193" name="Shape 193"/>
        <p:cNvGrpSpPr/>
        <p:nvPr/>
      </p:nvGrpSpPr>
      <p:grpSpPr>
        <a:xfrm>
          <a:off x="0" y="0"/>
          <a:ext cx="0" cy="0"/>
          <a:chOff x="0" y="0"/>
          <a:chExt cx="0" cy="0"/>
        </a:xfrm>
      </p:grpSpPr>
      <p:sp>
        <p:nvSpPr>
          <p:cNvPr id="194" name="Google Shape;194;p3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9pPr>
          </a:lstStyle>
          <a:p/>
        </p:txBody>
      </p:sp>
      <p:sp>
        <p:nvSpPr>
          <p:cNvPr id="195" name="Google Shape;195;p3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Arial"/>
              <a:buNone/>
              <a:defRPr b="0" i="0" sz="1700" u="none" cap="none" strike="noStrike">
                <a:solidFill>
                  <a:schemeClr val="dk2"/>
                </a:solidFill>
                <a:latin typeface="Arial"/>
                <a:ea typeface="Arial"/>
                <a:cs typeface="Arial"/>
                <a:sym typeface="Arial"/>
              </a:defRPr>
            </a:lvl1pPr>
            <a:lvl2pPr indent="0" lvl="1"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2pPr>
            <a:lvl3pPr indent="0" lvl="2"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3pPr>
            <a:lvl4pPr indent="0" lvl="3"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4pPr>
            <a:lvl5pPr indent="0" lvl="4"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5pPr>
            <a:lvl6pPr indent="0" lvl="5"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6pPr>
            <a:lvl7pPr indent="0" lvl="6"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7pPr>
            <a:lvl8pPr indent="0" lvl="7"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8pPr>
            <a:lvl9pPr indent="0" lvl="8"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9pPr>
          </a:lstStyle>
          <a:p/>
        </p:txBody>
      </p:sp>
      <p:sp>
        <p:nvSpPr>
          <p:cNvPr id="196" name="Google Shape;196;p38"/>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on left, text on right" type="twoColTx">
  <p:cSld name="TITLE_AND_TWO_COLUMNS">
    <p:spTree>
      <p:nvGrpSpPr>
        <p:cNvPr id="197" name="Shape 197"/>
        <p:cNvGrpSpPr/>
        <p:nvPr/>
      </p:nvGrpSpPr>
      <p:grpSpPr>
        <a:xfrm>
          <a:off x="0" y="0"/>
          <a:ext cx="0" cy="0"/>
          <a:chOff x="0" y="0"/>
          <a:chExt cx="0" cy="0"/>
        </a:xfrm>
      </p:grpSpPr>
      <p:sp>
        <p:nvSpPr>
          <p:cNvPr id="198" name="Google Shape;198;p39"/>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199" name="Google Shape;199;p39"/>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0" name="Google Shape;200;p39"/>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p:cSld name="Title, object on top, text on bottom">
    <p:spTree>
      <p:nvGrpSpPr>
        <p:cNvPr id="201" name="Shape 201"/>
        <p:cNvGrpSpPr/>
        <p:nvPr/>
      </p:nvGrpSpPr>
      <p:grpSpPr>
        <a:xfrm>
          <a:off x="0" y="0"/>
          <a:ext cx="0" cy="0"/>
          <a:chOff x="0" y="0"/>
          <a:chExt cx="0" cy="0"/>
        </a:xfrm>
      </p:grpSpPr>
      <p:sp>
        <p:nvSpPr>
          <p:cNvPr id="202" name="Google Shape;202;p40"/>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3" name="Google Shape;203;p40"/>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04" name="Google Shape;204;p40"/>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1" name="Shape 21"/>
        <p:cNvGrpSpPr/>
        <p:nvPr/>
      </p:nvGrpSpPr>
      <p:grpSpPr>
        <a:xfrm>
          <a:off x="0" y="0"/>
          <a:ext cx="0" cy="0"/>
          <a:chOff x="0" y="0"/>
          <a:chExt cx="0" cy="0"/>
        </a:xfrm>
      </p:grpSpPr>
      <p:sp>
        <p:nvSpPr>
          <p:cNvPr id="22" name="Google Shape;22;p5"/>
          <p:cNvSpPr txBox="1"/>
          <p:nvPr>
            <p:ph type="title"/>
          </p:nvPr>
        </p:nvSpPr>
        <p:spPr>
          <a:xfrm>
            <a:off x="457140" y="205383"/>
            <a:ext cx="8228400" cy="857700"/>
          </a:xfrm>
          <a:prstGeom prst="rect">
            <a:avLst/>
          </a:prstGeom>
          <a:noFill/>
          <a:ln>
            <a:noFill/>
          </a:ln>
        </p:spPr>
        <p:txBody>
          <a:bodyPr anchorCtr="0" anchor="ctr" bIns="91425" lIns="91425" spcFirstLastPara="1" rIns="91425" wrap="square" tIns="91425">
            <a:noAutofit/>
          </a:bodyPr>
          <a:lstStyle>
            <a:lvl1pPr lvl="0" rtl="0" algn="l">
              <a:lnSpc>
                <a:spcPct val="106000"/>
              </a:lnSpc>
              <a:spcBef>
                <a:spcPts val="0"/>
              </a:spcBef>
              <a:spcAft>
                <a:spcPts val="0"/>
              </a:spcAft>
              <a:buSzPts val="1400"/>
              <a:buNone/>
              <a:defRPr/>
            </a:lvl1pPr>
            <a:lvl2pPr lvl="1" rtl="0" algn="l">
              <a:lnSpc>
                <a:spcPct val="106000"/>
              </a:lnSpc>
              <a:spcBef>
                <a:spcPts val="0"/>
              </a:spcBef>
              <a:spcAft>
                <a:spcPts val="0"/>
              </a:spcAft>
              <a:buSzPts val="1400"/>
              <a:buNone/>
              <a:defRPr/>
            </a:lvl2pPr>
            <a:lvl3pPr lvl="2" rtl="0" algn="l">
              <a:lnSpc>
                <a:spcPct val="106000"/>
              </a:lnSpc>
              <a:spcBef>
                <a:spcPts val="0"/>
              </a:spcBef>
              <a:spcAft>
                <a:spcPts val="0"/>
              </a:spcAft>
              <a:buSzPts val="1400"/>
              <a:buNone/>
              <a:defRPr/>
            </a:lvl3pPr>
            <a:lvl4pPr lvl="3" rtl="0" algn="l">
              <a:lnSpc>
                <a:spcPct val="106000"/>
              </a:lnSpc>
              <a:spcBef>
                <a:spcPts val="0"/>
              </a:spcBef>
              <a:spcAft>
                <a:spcPts val="0"/>
              </a:spcAft>
              <a:buSzPts val="1400"/>
              <a:buNone/>
              <a:defRPr/>
            </a:lvl4pPr>
            <a:lvl5pPr lvl="4" rtl="0" algn="l">
              <a:lnSpc>
                <a:spcPct val="106000"/>
              </a:lnSpc>
              <a:spcBef>
                <a:spcPts val="0"/>
              </a:spcBef>
              <a:spcAft>
                <a:spcPts val="0"/>
              </a:spcAft>
              <a:buSzPts val="1400"/>
              <a:buNone/>
              <a:defRPr/>
            </a:lvl5pPr>
            <a:lvl6pPr indent="-88900" lvl="5" marL="939800" rtl="0" algn="l">
              <a:lnSpc>
                <a:spcPct val="106000"/>
              </a:lnSpc>
              <a:spcBef>
                <a:spcPts val="0"/>
              </a:spcBef>
              <a:spcAft>
                <a:spcPts val="0"/>
              </a:spcAft>
              <a:buSzPts val="1400"/>
              <a:buNone/>
              <a:defRPr/>
            </a:lvl6pPr>
            <a:lvl7pPr indent="-88900" lvl="6" marL="1117600" rtl="0" algn="l">
              <a:lnSpc>
                <a:spcPct val="106000"/>
              </a:lnSpc>
              <a:spcBef>
                <a:spcPts val="0"/>
              </a:spcBef>
              <a:spcAft>
                <a:spcPts val="0"/>
              </a:spcAft>
              <a:buSzPts val="1400"/>
              <a:buNone/>
              <a:defRPr/>
            </a:lvl7pPr>
            <a:lvl8pPr indent="-88900" lvl="7" marL="1282700" rtl="0" algn="l">
              <a:lnSpc>
                <a:spcPct val="106000"/>
              </a:lnSpc>
              <a:spcBef>
                <a:spcPts val="0"/>
              </a:spcBef>
              <a:spcAft>
                <a:spcPts val="0"/>
              </a:spcAft>
              <a:buSzPts val="1400"/>
              <a:buNone/>
              <a:defRPr/>
            </a:lvl8pPr>
            <a:lvl9pPr indent="-88900" lvl="8" marL="1460500" rtl="0" algn="l">
              <a:lnSpc>
                <a:spcPct val="106000"/>
              </a:lnSpc>
              <a:spcBef>
                <a:spcPts val="0"/>
              </a:spcBef>
              <a:spcAft>
                <a:spcPts val="0"/>
              </a:spcAft>
              <a:buSzPts val="1400"/>
              <a:buNone/>
              <a:defRPr/>
            </a:lvl9pPr>
          </a:lstStyle>
          <a:p/>
        </p:txBody>
      </p:sp>
      <p:sp>
        <p:nvSpPr>
          <p:cNvPr id="23" name="Google Shape;23;p5"/>
          <p:cNvSpPr txBox="1"/>
          <p:nvPr>
            <p:ph idx="1" type="body"/>
          </p:nvPr>
        </p:nvSpPr>
        <p:spPr>
          <a:xfrm>
            <a:off x="457140" y="1203721"/>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4" name="Google Shape;24;p5"/>
          <p:cNvSpPr txBox="1"/>
          <p:nvPr>
            <p:ph idx="2" type="body"/>
          </p:nvPr>
        </p:nvSpPr>
        <p:spPr>
          <a:xfrm>
            <a:off x="457140" y="2723555"/>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5" name="Google Shape;25;p5"/>
          <p:cNvSpPr txBox="1"/>
          <p:nvPr>
            <p:ph idx="10" type="dt"/>
          </p:nvPr>
        </p:nvSpPr>
        <p:spPr>
          <a:xfrm>
            <a:off x="457140" y="4685705"/>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26" name="Google Shape;26;p5"/>
          <p:cNvSpPr txBox="1"/>
          <p:nvPr>
            <p:ph idx="11" type="ftr"/>
          </p:nvPr>
        </p:nvSpPr>
        <p:spPr>
          <a:xfrm>
            <a:off x="3127364" y="4685705"/>
            <a:ext cx="2897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27" name="Google Shape;27;p5"/>
          <p:cNvSpPr txBox="1"/>
          <p:nvPr>
            <p:ph idx="12" type="sldNum"/>
          </p:nvPr>
        </p:nvSpPr>
        <p:spPr>
          <a:xfrm>
            <a:off x="3531529" y="4835128"/>
            <a:ext cx="2129700" cy="204900"/>
          </a:xfrm>
          <a:prstGeom prst="rect">
            <a:avLst/>
          </a:prstGeom>
          <a:noFill/>
          <a:ln>
            <a:noFill/>
          </a:ln>
        </p:spPr>
        <p:txBody>
          <a:bodyPr anchorCtr="0" anchor="t" bIns="17125" lIns="34275" spcFirstLastPara="1" rIns="34275" wrap="square" tIns="17125">
            <a:noAutofit/>
          </a:bodyPr>
          <a:lstStyle>
            <a:lvl1pPr indent="0" lvl="0"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1">
  <p:cSld name="Comparison 1">
    <p:spTree>
      <p:nvGrpSpPr>
        <p:cNvPr id="205" name="Shape 205"/>
        <p:cNvGrpSpPr/>
        <p:nvPr/>
      </p:nvGrpSpPr>
      <p:grpSpPr>
        <a:xfrm>
          <a:off x="0" y="0"/>
          <a:ext cx="0" cy="0"/>
          <a:chOff x="0" y="0"/>
          <a:chExt cx="0" cy="0"/>
        </a:xfrm>
      </p:grpSpPr>
      <p:sp>
        <p:nvSpPr>
          <p:cNvPr id="206" name="Google Shape;206;p41"/>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07" name="Google Shape;207;p41"/>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41"/>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1">
  <p:cSld name="Title, object on top, text on bottom 1">
    <p:spTree>
      <p:nvGrpSpPr>
        <p:cNvPr id="209" name="Shape 209"/>
        <p:cNvGrpSpPr/>
        <p:nvPr/>
      </p:nvGrpSpPr>
      <p:grpSpPr>
        <a:xfrm>
          <a:off x="0" y="0"/>
          <a:ext cx="0" cy="0"/>
          <a:chOff x="0" y="0"/>
          <a:chExt cx="0" cy="0"/>
        </a:xfrm>
      </p:grpSpPr>
      <p:sp>
        <p:nvSpPr>
          <p:cNvPr id="210" name="Google Shape;210;p42"/>
          <p:cNvSpPr txBox="1"/>
          <p:nvPr>
            <p:ph idx="10" type="dt"/>
          </p:nvPr>
        </p:nvSpPr>
        <p:spPr>
          <a:xfrm>
            <a:off x="457140" y="4685704"/>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11" name="Google Shape;211;p42"/>
          <p:cNvSpPr txBox="1"/>
          <p:nvPr>
            <p:ph idx="11" type="ftr"/>
          </p:nvPr>
        </p:nvSpPr>
        <p:spPr>
          <a:xfrm>
            <a:off x="3127364" y="4685704"/>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12" name="Google Shape;212;p42"/>
          <p:cNvSpPr txBox="1"/>
          <p:nvPr>
            <p:ph idx="12" type="sldNum"/>
          </p:nvPr>
        </p:nvSpPr>
        <p:spPr>
          <a:xfrm>
            <a:off x="3531528" y="4835128"/>
            <a:ext cx="2129700" cy="204900"/>
          </a:xfrm>
          <a:prstGeom prst="rect">
            <a:avLst/>
          </a:prstGeom>
          <a:noFill/>
          <a:ln>
            <a:noFill/>
          </a:ln>
        </p:spPr>
        <p:txBody>
          <a:bodyPr anchorCtr="0" anchor="t" bIns="0" lIns="0" spcFirstLastPara="1" rIns="0" wrap="square" tIns="0">
            <a:noAutofit/>
          </a:bodyPr>
          <a:lstStyle>
            <a:lvl1pPr indent="0" lvl="0"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 Header 1 1">
    <p:spTree>
      <p:nvGrpSpPr>
        <p:cNvPr id="213" name="Shape 213"/>
        <p:cNvGrpSpPr/>
        <p:nvPr/>
      </p:nvGrpSpPr>
      <p:grpSpPr>
        <a:xfrm>
          <a:off x="0" y="0"/>
          <a:ext cx="0" cy="0"/>
          <a:chOff x="0" y="0"/>
          <a:chExt cx="0" cy="0"/>
        </a:xfrm>
      </p:grpSpPr>
      <p:sp>
        <p:nvSpPr>
          <p:cNvPr id="214" name="Google Shape;214;p43"/>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15" name="Google Shape;215;p43"/>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16" name="Google Shape;216;p4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2">
  <p:cSld name="Section Header 1 2">
    <p:spTree>
      <p:nvGrpSpPr>
        <p:cNvPr id="217" name="Shape 217"/>
        <p:cNvGrpSpPr/>
        <p:nvPr/>
      </p:nvGrpSpPr>
      <p:grpSpPr>
        <a:xfrm>
          <a:off x="0" y="0"/>
          <a:ext cx="0" cy="0"/>
          <a:chOff x="0" y="0"/>
          <a:chExt cx="0" cy="0"/>
        </a:xfrm>
      </p:grpSpPr>
      <p:pic>
        <p:nvPicPr>
          <p:cNvPr id="218" name="Google Shape;218;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9" name="Google Shape;219;p44"/>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20" name="Google Shape;220;p44"/>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6">
  <p:cSld name="TITLE_6">
    <p:spTree>
      <p:nvGrpSpPr>
        <p:cNvPr id="221" name="Shape 221"/>
        <p:cNvGrpSpPr/>
        <p:nvPr/>
      </p:nvGrpSpPr>
      <p:grpSpPr>
        <a:xfrm>
          <a:off x="0" y="0"/>
          <a:ext cx="0" cy="0"/>
          <a:chOff x="0" y="0"/>
          <a:chExt cx="0" cy="0"/>
        </a:xfrm>
      </p:grpSpPr>
      <p:sp>
        <p:nvSpPr>
          <p:cNvPr id="222" name="Google Shape;222;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223" name="Google Shape;223;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224" name="Google Shape;224;p4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3">
    <p:spTree>
      <p:nvGrpSpPr>
        <p:cNvPr id="225" name="Shape 225"/>
        <p:cNvGrpSpPr/>
        <p:nvPr/>
      </p:nvGrpSpPr>
      <p:grpSpPr>
        <a:xfrm>
          <a:off x="0" y="0"/>
          <a:ext cx="0" cy="0"/>
          <a:chOff x="0" y="0"/>
          <a:chExt cx="0" cy="0"/>
        </a:xfrm>
      </p:grpSpPr>
      <p:sp>
        <p:nvSpPr>
          <p:cNvPr id="226" name="Google Shape;226;p46"/>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FFFFFF"/>
                </a:solidFill>
              </a:defRPr>
            </a:lvl1pPr>
            <a:lvl2pPr indent="-285750" lvl="1" marL="742950" rtl="0" algn="l">
              <a:lnSpc>
                <a:spcPct val="106000"/>
              </a:lnSpc>
              <a:spcBef>
                <a:spcPts val="0"/>
              </a:spcBef>
              <a:spcAft>
                <a:spcPts val="0"/>
              </a:spcAft>
              <a:buSzPts val="1400"/>
              <a:buNone/>
              <a:defRPr b="0" i="0" sz="3600" u="none">
                <a:solidFill>
                  <a:srgbClr val="FFFFFF"/>
                </a:solidFill>
              </a:defRPr>
            </a:lvl2pPr>
            <a:lvl3pPr indent="-228600" lvl="2" marL="1143000" rtl="0" algn="l">
              <a:lnSpc>
                <a:spcPct val="106000"/>
              </a:lnSpc>
              <a:spcBef>
                <a:spcPts val="0"/>
              </a:spcBef>
              <a:spcAft>
                <a:spcPts val="0"/>
              </a:spcAft>
              <a:buSzPts val="1400"/>
              <a:buNone/>
              <a:defRPr b="0" i="0" sz="3600" u="none">
                <a:solidFill>
                  <a:srgbClr val="FFFFFF"/>
                </a:solidFill>
              </a:defRPr>
            </a:lvl3pPr>
            <a:lvl4pPr indent="-228600" lvl="3" marL="1600200" rtl="0" algn="l">
              <a:lnSpc>
                <a:spcPct val="106000"/>
              </a:lnSpc>
              <a:spcBef>
                <a:spcPts val="0"/>
              </a:spcBef>
              <a:spcAft>
                <a:spcPts val="0"/>
              </a:spcAft>
              <a:buSzPts val="1400"/>
              <a:buNone/>
              <a:defRPr b="0" i="0" sz="3600" u="none">
                <a:solidFill>
                  <a:srgbClr val="FFFFFF"/>
                </a:solidFill>
              </a:defRPr>
            </a:lvl4pPr>
            <a:lvl5pPr indent="-228600" lvl="4" marL="2057400" rtl="0" algn="l">
              <a:lnSpc>
                <a:spcPct val="106000"/>
              </a:lnSpc>
              <a:spcBef>
                <a:spcPts val="0"/>
              </a:spcBef>
              <a:spcAft>
                <a:spcPts val="0"/>
              </a:spcAft>
              <a:buSzPts val="1400"/>
              <a:buNone/>
              <a:defRPr b="0" i="0" sz="3600" u="none">
                <a:solidFill>
                  <a:srgbClr val="FFFFFF"/>
                </a:solidFill>
              </a:defRPr>
            </a:lvl5pPr>
            <a:lvl6pPr indent="-228600" lvl="5" marL="2514600" rtl="0" algn="l">
              <a:lnSpc>
                <a:spcPct val="106000"/>
              </a:lnSpc>
              <a:spcBef>
                <a:spcPts val="0"/>
              </a:spcBef>
              <a:spcAft>
                <a:spcPts val="0"/>
              </a:spcAft>
              <a:buSzPts val="1400"/>
              <a:buNone/>
              <a:defRPr b="0" i="0" sz="3600" u="none">
                <a:solidFill>
                  <a:srgbClr val="FFFFFF"/>
                </a:solidFill>
              </a:defRPr>
            </a:lvl6pPr>
            <a:lvl7pPr indent="-228600" lvl="6" marL="3429000" rtl="0" algn="l">
              <a:lnSpc>
                <a:spcPct val="106000"/>
              </a:lnSpc>
              <a:spcBef>
                <a:spcPts val="0"/>
              </a:spcBef>
              <a:spcAft>
                <a:spcPts val="0"/>
              </a:spcAft>
              <a:buSzPts val="1400"/>
              <a:buNone/>
              <a:defRPr b="0" i="0" sz="3600" u="none">
                <a:solidFill>
                  <a:srgbClr val="FFFFFF"/>
                </a:solidFill>
              </a:defRPr>
            </a:lvl7pPr>
            <a:lvl8pPr indent="-228600" lvl="7" marL="4800600" rtl="0" algn="l">
              <a:lnSpc>
                <a:spcPct val="106000"/>
              </a:lnSpc>
              <a:spcBef>
                <a:spcPts val="0"/>
              </a:spcBef>
              <a:spcAft>
                <a:spcPts val="0"/>
              </a:spcAft>
              <a:buSzPts val="1400"/>
              <a:buNone/>
              <a:defRPr b="0" i="0" sz="3600" u="none">
                <a:solidFill>
                  <a:srgbClr val="FFFFFF"/>
                </a:solidFill>
              </a:defRPr>
            </a:lvl8pPr>
            <a:lvl9pPr indent="-228600" lvl="8" marL="6629400" rtl="0" algn="l">
              <a:lnSpc>
                <a:spcPct val="106000"/>
              </a:lnSpc>
              <a:spcBef>
                <a:spcPts val="0"/>
              </a:spcBef>
              <a:spcAft>
                <a:spcPts val="0"/>
              </a:spcAft>
              <a:buSzPts val="1400"/>
              <a:buNone/>
              <a:defRPr b="0" i="0" sz="3600" u="none">
                <a:solidFill>
                  <a:srgbClr val="FFFFFF"/>
                </a:solidFill>
              </a:defRPr>
            </a:lvl9pPr>
          </a:lstStyle>
          <a:p/>
        </p:txBody>
      </p:sp>
      <p:sp>
        <p:nvSpPr>
          <p:cNvPr id="227" name="Google Shape;227;p46"/>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700"/>
              </a:spcBef>
              <a:spcAft>
                <a:spcPts val="0"/>
              </a:spcAft>
              <a:buSzPts val="1400"/>
              <a:buChar char="●"/>
              <a:defRPr b="0" i="0" sz="1800" u="none">
                <a:solidFill>
                  <a:srgbClr val="FFFFFF"/>
                </a:solidFill>
              </a:defRPr>
            </a:lvl1pPr>
            <a:lvl2pPr indent="-317500" lvl="1" marL="914400" rtl="0" algn="l">
              <a:lnSpc>
                <a:spcPct val="106000"/>
              </a:lnSpc>
              <a:spcBef>
                <a:spcPts val="700"/>
              </a:spcBef>
              <a:spcAft>
                <a:spcPts val="0"/>
              </a:spcAft>
              <a:buSzPts val="1400"/>
              <a:buChar char="○"/>
              <a:defRPr b="0" i="0" sz="1600" u="none">
                <a:solidFill>
                  <a:srgbClr val="FFFFFF"/>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228" name="Google Shape;228;p46"/>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 name="Google Shape;229;p46"/>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46"/>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1pPr>
            <a:lvl2pPr indent="0" lvl="1"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2pPr>
            <a:lvl3pPr indent="0" lvl="2"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3pPr>
            <a:lvl4pPr indent="0" lvl="3"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4pPr>
            <a:lvl5pPr indent="0" lvl="4"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5pPr>
            <a:lvl6pPr indent="0" lvl="5"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6pPr>
            <a:lvl7pPr indent="0" lvl="6"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7pPr>
            <a:lvl8pPr indent="0" lvl="7"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8pPr>
            <a:lvl9pPr indent="0" lvl="8"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p:cSld name="Title, 4 Content">
    <p:spTree>
      <p:nvGrpSpPr>
        <p:cNvPr id="231" name="Shape 231"/>
        <p:cNvGrpSpPr/>
        <p:nvPr/>
      </p:nvGrpSpPr>
      <p:grpSpPr>
        <a:xfrm>
          <a:off x="0" y="0"/>
          <a:ext cx="0" cy="0"/>
          <a:chOff x="0" y="0"/>
          <a:chExt cx="0" cy="0"/>
        </a:xfrm>
      </p:grpSpPr>
      <p:sp>
        <p:nvSpPr>
          <p:cNvPr id="232" name="Google Shape;232;p47"/>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233" name="Google Shape;233;p47"/>
          <p:cNvSpPr txBox="1"/>
          <p:nvPr>
            <p:ph idx="1" type="body"/>
          </p:nvPr>
        </p:nvSpPr>
        <p:spPr>
          <a:xfrm>
            <a:off x="457200"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4" name="Google Shape;234;p47"/>
          <p:cNvSpPr txBox="1"/>
          <p:nvPr>
            <p:ph idx="2" type="body"/>
          </p:nvPr>
        </p:nvSpPr>
        <p:spPr>
          <a:xfrm>
            <a:off x="4674239"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5" name="Google Shape;235;p47"/>
          <p:cNvSpPr txBox="1"/>
          <p:nvPr>
            <p:ph idx="3" type="body"/>
          </p:nvPr>
        </p:nvSpPr>
        <p:spPr>
          <a:xfrm>
            <a:off x="4674239"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36" name="Google Shape;236;p47"/>
          <p:cNvSpPr txBox="1"/>
          <p:nvPr>
            <p:ph idx="4" type="body"/>
          </p:nvPr>
        </p:nvSpPr>
        <p:spPr>
          <a:xfrm>
            <a:off x="457200"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1">
  <p:cSld name=" 1">
    <p:spTree>
      <p:nvGrpSpPr>
        <p:cNvPr id="237" name="Shape 237"/>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8">
  <p:cSld name="TITLE_8">
    <p:spTree>
      <p:nvGrpSpPr>
        <p:cNvPr id="238" name="Shape 238"/>
        <p:cNvGrpSpPr/>
        <p:nvPr/>
      </p:nvGrpSpPr>
      <p:grpSpPr>
        <a:xfrm>
          <a:off x="0" y="0"/>
          <a:ext cx="0" cy="0"/>
          <a:chOff x="0" y="0"/>
          <a:chExt cx="0" cy="0"/>
        </a:xfrm>
      </p:grpSpPr>
      <p:sp>
        <p:nvSpPr>
          <p:cNvPr id="239" name="Google Shape;239;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0" name="Google Shape;240;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41" name="Google Shape;241;p4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1">
  <p:cSld name="CUSTOM_2_1_1_1">
    <p:spTree>
      <p:nvGrpSpPr>
        <p:cNvPr id="242" name="Shape 242"/>
        <p:cNvGrpSpPr/>
        <p:nvPr/>
      </p:nvGrpSpPr>
      <p:grpSpPr>
        <a:xfrm>
          <a:off x="0" y="0"/>
          <a:ext cx="0" cy="0"/>
          <a:chOff x="0" y="0"/>
          <a:chExt cx="0" cy="0"/>
        </a:xfrm>
      </p:grpSpPr>
      <p:sp>
        <p:nvSpPr>
          <p:cNvPr id="243" name="Google Shape;243;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 name="Google Shape;244;p50"/>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50"/>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46" name="Google Shape;246;p50"/>
          <p:cNvSpPr txBox="1"/>
          <p:nvPr>
            <p:ph idx="2"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47" name="Google Shape;247;p50"/>
          <p:cNvSpPr txBox="1"/>
          <p:nvPr>
            <p:ph idx="3"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48" name="Google Shape;248;p50"/>
          <p:cNvSpPr txBox="1"/>
          <p:nvPr>
            <p:ph idx="4"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49" name="Google Shape;249;p50"/>
          <p:cNvSpPr txBox="1"/>
          <p:nvPr>
            <p:ph idx="5"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50" name="Google Shape;250;p50"/>
          <p:cNvSpPr txBox="1"/>
          <p:nvPr>
            <p:ph idx="6"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51" name="Google Shape;251;p50"/>
          <p:cNvSpPr txBox="1"/>
          <p:nvPr>
            <p:ph idx="7"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28" name="Shape 28"/>
        <p:cNvGrpSpPr/>
        <p:nvPr/>
      </p:nvGrpSpPr>
      <p:grpSpPr>
        <a:xfrm>
          <a:off x="0" y="0"/>
          <a:ext cx="0" cy="0"/>
          <a:chOff x="0" y="0"/>
          <a:chExt cx="0" cy="0"/>
        </a:xfrm>
      </p:grpSpPr>
      <p:sp>
        <p:nvSpPr>
          <p:cNvPr id="29" name="Google Shape;29;p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0" name="Google Shape;30;p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32" name="Google Shape;32;p6"/>
          <p:cNvSpPr txBox="1"/>
          <p:nvPr>
            <p:ph idx="2" type="subTitle"/>
          </p:nvPr>
        </p:nvSpPr>
        <p:spPr>
          <a:xfrm>
            <a:off x="826650"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3" name="Google Shape;33;p6"/>
          <p:cNvSpPr txBox="1"/>
          <p:nvPr>
            <p:ph idx="3"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4" name="Google Shape;34;p6"/>
          <p:cNvSpPr txBox="1"/>
          <p:nvPr>
            <p:ph idx="4" type="subTitle"/>
          </p:nvPr>
        </p:nvSpPr>
        <p:spPr>
          <a:xfrm>
            <a:off x="34676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5" name="Google Shape;35;p6"/>
          <p:cNvSpPr txBox="1"/>
          <p:nvPr>
            <p:ph idx="5"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6" name="Google Shape;36;p6"/>
          <p:cNvSpPr txBox="1"/>
          <p:nvPr>
            <p:ph idx="6" type="subTitle"/>
          </p:nvPr>
        </p:nvSpPr>
        <p:spPr>
          <a:xfrm>
            <a:off x="61087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7" name="Google Shape;37;p6"/>
          <p:cNvSpPr txBox="1"/>
          <p:nvPr>
            <p:ph idx="7" type="body"/>
          </p:nvPr>
        </p:nvSpPr>
        <p:spPr>
          <a:xfrm>
            <a:off x="61087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252" name="Shape 252"/>
        <p:cNvGrpSpPr/>
        <p:nvPr/>
      </p:nvGrpSpPr>
      <p:grpSpPr>
        <a:xfrm>
          <a:off x="0" y="0"/>
          <a:ext cx="0" cy="0"/>
          <a:chOff x="0" y="0"/>
          <a:chExt cx="0" cy="0"/>
        </a:xfrm>
      </p:grpSpPr>
      <p:sp>
        <p:nvSpPr>
          <p:cNvPr id="253" name="Google Shape;253;p5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254" name="Google Shape;254;p5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55" name="Google Shape;255;p5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56" name="Google Shape;256;p5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1">
  <p:cSld name="FOUR_OBJECTS_1">
    <p:spTree>
      <p:nvGrpSpPr>
        <p:cNvPr id="257" name="Shape 257"/>
        <p:cNvGrpSpPr/>
        <p:nvPr/>
      </p:nvGrpSpPr>
      <p:grpSpPr>
        <a:xfrm>
          <a:off x="0" y="0"/>
          <a:ext cx="0" cy="0"/>
          <a:chOff x="0" y="0"/>
          <a:chExt cx="0" cy="0"/>
        </a:xfrm>
      </p:grpSpPr>
      <p:sp>
        <p:nvSpPr>
          <p:cNvPr id="258" name="Google Shape;258;p52"/>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None/>
              <a:defRPr/>
            </a:lvl1pPr>
          </a:lstStyle>
          <a:p/>
        </p:txBody>
      </p:sp>
      <p:sp>
        <p:nvSpPr>
          <p:cNvPr id="259" name="Google Shape;259;p52"/>
          <p:cNvSpPr txBox="1"/>
          <p:nvPr>
            <p:ph idx="1" type="body"/>
          </p:nvPr>
        </p:nvSpPr>
        <p:spPr>
          <a:xfrm>
            <a:off x="45720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0" name="Google Shape;260;p52"/>
          <p:cNvSpPr txBox="1"/>
          <p:nvPr>
            <p:ph idx="2" type="body"/>
          </p:nvPr>
        </p:nvSpPr>
        <p:spPr>
          <a:xfrm>
            <a:off x="467424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1" name="Google Shape;261;p52"/>
          <p:cNvSpPr txBox="1"/>
          <p:nvPr>
            <p:ph idx="3" type="body"/>
          </p:nvPr>
        </p:nvSpPr>
        <p:spPr>
          <a:xfrm>
            <a:off x="467424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62" name="Google Shape;262;p52"/>
          <p:cNvSpPr txBox="1"/>
          <p:nvPr>
            <p:ph idx="4" type="body"/>
          </p:nvPr>
        </p:nvSpPr>
        <p:spPr>
          <a:xfrm>
            <a:off x="45720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9">
  <p:cSld name="TITLE_9">
    <p:spTree>
      <p:nvGrpSpPr>
        <p:cNvPr id="263" name="Shape 263"/>
        <p:cNvGrpSpPr/>
        <p:nvPr/>
      </p:nvGrpSpPr>
      <p:grpSpPr>
        <a:xfrm>
          <a:off x="0" y="0"/>
          <a:ext cx="0" cy="0"/>
          <a:chOff x="0" y="0"/>
          <a:chExt cx="0" cy="0"/>
        </a:xfrm>
      </p:grpSpPr>
      <p:sp>
        <p:nvSpPr>
          <p:cNvPr id="264" name="Google Shape;264;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5" name="Google Shape;265;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66" name="Google Shape;266;p5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p:cSld name="TITLE_10">
    <p:spTree>
      <p:nvGrpSpPr>
        <p:cNvPr id="267" name="Shape 267"/>
        <p:cNvGrpSpPr/>
        <p:nvPr/>
      </p:nvGrpSpPr>
      <p:grpSpPr>
        <a:xfrm>
          <a:off x="0" y="0"/>
          <a:ext cx="0" cy="0"/>
          <a:chOff x="0" y="0"/>
          <a:chExt cx="0" cy="0"/>
        </a:xfrm>
      </p:grpSpPr>
      <p:sp>
        <p:nvSpPr>
          <p:cNvPr id="268" name="Google Shape;268;p5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1pPr>
            <a:lvl2pPr indent="-285750" lvl="1" marL="74295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2pPr>
            <a:lvl3pPr indent="-228600" lvl="2" marL="1143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3pPr>
            <a:lvl4pPr indent="-228600" lvl="3" marL="16002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4pPr>
            <a:lvl5pPr indent="-228600" lvl="4" marL="2057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5pPr>
            <a:lvl6pPr indent="-228600" lvl="5" marL="2514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6pPr>
            <a:lvl7pPr indent="-228600" lvl="6" marL="3429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7pPr>
            <a:lvl8pPr indent="-228600" lvl="7" marL="4800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8pPr>
            <a:lvl9pPr indent="-228600" lvl="8" marL="6629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9pPr>
          </a:lstStyle>
          <a:p/>
        </p:txBody>
      </p:sp>
      <p:sp>
        <p:nvSpPr>
          <p:cNvPr id="269" name="Google Shape;269;p5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431800" lvl="0" marL="342900" marR="0" rtl="0" algn="l">
              <a:lnSpc>
                <a:spcPct val="106000"/>
              </a:lnSpc>
              <a:spcBef>
                <a:spcPts val="0"/>
              </a:spcBef>
              <a:spcAft>
                <a:spcPts val="0"/>
              </a:spcAft>
              <a:buSzPts val="1400"/>
              <a:buChar char="●"/>
              <a:defRPr b="0" i="0" sz="1400" u="none" cap="none" strike="noStrike">
                <a:solidFill>
                  <a:srgbClr val="FFFFFF"/>
                </a:solidFill>
                <a:latin typeface="Arial"/>
                <a:ea typeface="Arial"/>
                <a:cs typeface="Arial"/>
                <a:sym typeface="Arial"/>
              </a:defRPr>
            </a:lvl1pPr>
            <a:lvl2pPr indent="-374650" lvl="1" marL="742950" marR="0" rtl="0" algn="l">
              <a:lnSpc>
                <a:spcPct val="106000"/>
              </a:lnSpc>
              <a:spcBef>
                <a:spcPts val="1400"/>
              </a:spcBef>
              <a:spcAft>
                <a:spcPts val="0"/>
              </a:spcAft>
              <a:buSzPts val="1400"/>
              <a:buChar char="○"/>
              <a:defRPr b="0" i="0" sz="1400" u="none" cap="none" strike="noStrike">
                <a:solidFill>
                  <a:srgbClr val="FFFFFF"/>
                </a:solidFill>
                <a:latin typeface="Arial"/>
                <a:ea typeface="Arial"/>
                <a:cs typeface="Arial"/>
                <a:sym typeface="Arial"/>
              </a:defRPr>
            </a:lvl2pPr>
            <a:lvl3pPr indent="-317500" lvl="2" marL="1143000" marR="0" rtl="0" algn="l">
              <a:lnSpc>
                <a:spcPct val="106000"/>
              </a:lnSpc>
              <a:spcBef>
                <a:spcPts val="1100"/>
              </a:spcBef>
              <a:spcAft>
                <a:spcPts val="0"/>
              </a:spcAft>
              <a:buSzPts val="1400"/>
              <a:buChar char="■"/>
              <a:defRPr b="0" i="0" sz="1400" u="none" cap="none" strike="noStrike">
                <a:solidFill>
                  <a:srgbClr val="FFFFFF"/>
                </a:solidFill>
                <a:latin typeface="Arial"/>
                <a:ea typeface="Arial"/>
                <a:cs typeface="Arial"/>
                <a:sym typeface="Arial"/>
              </a:defRPr>
            </a:lvl3pPr>
            <a:lvl4pPr indent="-317500" lvl="3" marL="1600200" marR="0" rtl="0" algn="l">
              <a:lnSpc>
                <a:spcPct val="106000"/>
              </a:lnSpc>
              <a:spcBef>
                <a:spcPts val="800"/>
              </a:spcBef>
              <a:spcAft>
                <a:spcPts val="0"/>
              </a:spcAft>
              <a:buSzPts val="1400"/>
              <a:buChar char="●"/>
              <a:defRPr b="0" i="0" sz="1400" u="none" cap="none" strike="noStrike">
                <a:solidFill>
                  <a:srgbClr val="FFFFFF"/>
                </a:solidFill>
                <a:latin typeface="Arial"/>
                <a:ea typeface="Arial"/>
                <a:cs typeface="Arial"/>
                <a:sym typeface="Arial"/>
              </a:defRPr>
            </a:lvl4pPr>
            <a:lvl5pPr indent="-317500" lvl="4" marL="2057400" marR="0" rtl="0" algn="l">
              <a:lnSpc>
                <a:spcPct val="106000"/>
              </a:lnSpc>
              <a:spcBef>
                <a:spcPts val="500"/>
              </a:spcBef>
              <a:spcAft>
                <a:spcPts val="0"/>
              </a:spcAft>
              <a:buSzPts val="1400"/>
              <a:buChar char="○"/>
              <a:defRPr b="0" i="0" sz="1400" u="none" cap="none" strike="noStrike">
                <a:solidFill>
                  <a:srgbClr val="FFFFFF"/>
                </a:solidFill>
                <a:latin typeface="Arial"/>
                <a:ea typeface="Arial"/>
                <a:cs typeface="Arial"/>
                <a:sym typeface="Arial"/>
              </a:defRPr>
            </a:lvl5pPr>
            <a:lvl6pPr indent="-317500" lvl="5" marL="2514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6pPr>
            <a:lvl7pPr indent="-317500" lvl="6" marL="34290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7pPr>
            <a:lvl8pPr indent="-317500" lvl="7" marL="4800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8pPr>
            <a:lvl9pPr indent="-317500" lvl="8" marL="6629400" marR="0" rtl="0" algn="l">
              <a:lnSpc>
                <a:spcPct val="106000"/>
              </a:lnSpc>
              <a:spcBef>
                <a:spcPts val="200"/>
              </a:spcBef>
              <a:spcAft>
                <a:spcPts val="200"/>
              </a:spcAft>
              <a:buSzPts val="1400"/>
              <a:buChar char="■"/>
              <a:defRPr b="0" i="0" sz="1400" u="none" cap="none" strike="noStrike">
                <a:solidFill>
                  <a:srgbClr val="FFFFFF"/>
                </a:solidFill>
                <a:latin typeface="Arial"/>
                <a:ea typeface="Arial"/>
                <a:cs typeface="Arial"/>
                <a:sym typeface="Arial"/>
              </a:defRPr>
            </a:lvl9pPr>
          </a:lstStyle>
          <a:p/>
        </p:txBody>
      </p:sp>
      <p:sp>
        <p:nvSpPr>
          <p:cNvPr id="270" name="Google Shape;270;p54"/>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1" name="Google Shape;271;p54"/>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2" name="Google Shape;272;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800">
              <a:solidFill>
                <a:schemeClr val="dk1"/>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bject on top, text on bottom">
  <p:cSld name="OBJECT_OVER_TEXT_1">
    <p:spTree>
      <p:nvGrpSpPr>
        <p:cNvPr id="273" name="Shape 273"/>
        <p:cNvGrpSpPr/>
        <p:nvPr/>
      </p:nvGrpSpPr>
      <p:grpSpPr>
        <a:xfrm>
          <a:off x="0" y="0"/>
          <a:ext cx="0" cy="0"/>
          <a:chOff x="0" y="0"/>
          <a:chExt cx="0" cy="0"/>
        </a:xfrm>
      </p:grpSpPr>
      <p:sp>
        <p:nvSpPr>
          <p:cNvPr id="274" name="Google Shape;274;p55"/>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5" name="Google Shape;275;p55"/>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6" name="Google Shape;276;p55"/>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_AND_BODY_1">
    <p:spTree>
      <p:nvGrpSpPr>
        <p:cNvPr id="277" name="Shape 277"/>
        <p:cNvGrpSpPr/>
        <p:nvPr/>
      </p:nvGrpSpPr>
      <p:grpSpPr>
        <a:xfrm>
          <a:off x="0" y="0"/>
          <a:ext cx="0" cy="0"/>
          <a:chOff x="0" y="0"/>
          <a:chExt cx="0" cy="0"/>
        </a:xfrm>
      </p:grpSpPr>
      <p:sp>
        <p:nvSpPr>
          <p:cNvPr id="278" name="Google Shape;278;p56"/>
          <p:cNvSpPr txBox="1"/>
          <p:nvPr>
            <p:ph type="title"/>
          </p:nvPr>
        </p:nvSpPr>
        <p:spPr>
          <a:xfrm>
            <a:off x="2066925" y="2159794"/>
            <a:ext cx="5484900" cy="684600"/>
          </a:xfrm>
          <a:prstGeom prst="rect">
            <a:avLst/>
          </a:prstGeom>
          <a:noFill/>
          <a:ln>
            <a:noFill/>
          </a:ln>
        </p:spPr>
        <p:txBody>
          <a:bodyPr anchorCtr="0" anchor="ctr" bIns="91425" lIns="91425" spcFirstLastPara="1" rIns="91425" wrap="square" tIns="91425">
            <a:noAutofit/>
          </a:bodyPr>
          <a:lstStyle>
            <a:lvl1pPr indent="0" lvl="0" marL="0" rtl="0" algn="l">
              <a:lnSpc>
                <a:spcPct val="106000"/>
              </a:lnSpc>
              <a:spcBef>
                <a:spcPts val="0"/>
              </a:spcBef>
              <a:spcAft>
                <a:spcPts val="0"/>
              </a:spcAft>
              <a:buSzPts val="1400"/>
              <a:buNone/>
              <a:defRPr b="1" i="0" sz="4000" u="none">
                <a:solidFill>
                  <a:srgbClr val="FFFFFF"/>
                </a:solidFill>
              </a:defRPr>
            </a:lvl1pPr>
            <a:lvl2pPr indent="-285750" lvl="1" marL="742950" rtl="0" algn="l">
              <a:lnSpc>
                <a:spcPct val="106000"/>
              </a:lnSpc>
              <a:spcBef>
                <a:spcPts val="0"/>
              </a:spcBef>
              <a:spcAft>
                <a:spcPts val="0"/>
              </a:spcAft>
              <a:buSzPts val="1400"/>
              <a:buNone/>
              <a:defRPr b="1" i="0" sz="4000" u="none">
                <a:solidFill>
                  <a:srgbClr val="FFFFFF"/>
                </a:solidFill>
              </a:defRPr>
            </a:lvl2pPr>
            <a:lvl3pPr indent="-228600" lvl="2" marL="1143000" rtl="0" algn="l">
              <a:lnSpc>
                <a:spcPct val="106000"/>
              </a:lnSpc>
              <a:spcBef>
                <a:spcPts val="0"/>
              </a:spcBef>
              <a:spcAft>
                <a:spcPts val="0"/>
              </a:spcAft>
              <a:buSzPts val="1400"/>
              <a:buNone/>
              <a:defRPr b="1" i="0" sz="4000" u="none">
                <a:solidFill>
                  <a:srgbClr val="FFFFFF"/>
                </a:solidFill>
              </a:defRPr>
            </a:lvl3pPr>
            <a:lvl4pPr indent="-228600" lvl="3" marL="1600200" rtl="0" algn="l">
              <a:lnSpc>
                <a:spcPct val="106000"/>
              </a:lnSpc>
              <a:spcBef>
                <a:spcPts val="0"/>
              </a:spcBef>
              <a:spcAft>
                <a:spcPts val="0"/>
              </a:spcAft>
              <a:buSzPts val="1400"/>
              <a:buNone/>
              <a:defRPr b="1" i="0" sz="4000" u="none">
                <a:solidFill>
                  <a:srgbClr val="FFFFFF"/>
                </a:solidFill>
              </a:defRPr>
            </a:lvl4pPr>
            <a:lvl5pPr indent="-228600" lvl="4" marL="2057400" rtl="0" algn="l">
              <a:lnSpc>
                <a:spcPct val="106000"/>
              </a:lnSpc>
              <a:spcBef>
                <a:spcPts val="0"/>
              </a:spcBef>
              <a:spcAft>
                <a:spcPts val="0"/>
              </a:spcAft>
              <a:buSzPts val="1400"/>
              <a:buNone/>
              <a:defRPr b="1" i="0" sz="4000" u="none">
                <a:solidFill>
                  <a:srgbClr val="FFFFFF"/>
                </a:solidFill>
              </a:defRPr>
            </a:lvl5pPr>
            <a:lvl6pPr indent="-228600" lvl="5" marL="2514600" rtl="0" algn="l">
              <a:lnSpc>
                <a:spcPct val="106000"/>
              </a:lnSpc>
              <a:spcBef>
                <a:spcPts val="0"/>
              </a:spcBef>
              <a:spcAft>
                <a:spcPts val="0"/>
              </a:spcAft>
              <a:buSzPts val="1400"/>
              <a:buNone/>
              <a:defRPr b="1" i="0" sz="4000" u="none">
                <a:solidFill>
                  <a:srgbClr val="FFFFFF"/>
                </a:solidFill>
              </a:defRPr>
            </a:lvl6pPr>
            <a:lvl7pPr indent="-228600" lvl="6" marL="3429000" rtl="0" algn="l">
              <a:lnSpc>
                <a:spcPct val="106000"/>
              </a:lnSpc>
              <a:spcBef>
                <a:spcPts val="0"/>
              </a:spcBef>
              <a:spcAft>
                <a:spcPts val="0"/>
              </a:spcAft>
              <a:buSzPts val="1400"/>
              <a:buNone/>
              <a:defRPr b="1" i="0" sz="4000" u="none">
                <a:solidFill>
                  <a:srgbClr val="FFFFFF"/>
                </a:solidFill>
              </a:defRPr>
            </a:lvl7pPr>
            <a:lvl8pPr indent="-228600" lvl="7" marL="4800600" rtl="0" algn="l">
              <a:lnSpc>
                <a:spcPct val="106000"/>
              </a:lnSpc>
              <a:spcBef>
                <a:spcPts val="0"/>
              </a:spcBef>
              <a:spcAft>
                <a:spcPts val="0"/>
              </a:spcAft>
              <a:buSzPts val="1400"/>
              <a:buNone/>
              <a:defRPr b="1" i="0" sz="4000" u="none">
                <a:solidFill>
                  <a:srgbClr val="FFFFFF"/>
                </a:solidFill>
              </a:defRPr>
            </a:lvl8pPr>
            <a:lvl9pPr indent="-228600" lvl="8" marL="6629400" rtl="0" algn="l">
              <a:lnSpc>
                <a:spcPct val="106000"/>
              </a:lnSpc>
              <a:spcBef>
                <a:spcPts val="0"/>
              </a:spcBef>
              <a:spcAft>
                <a:spcPts val="0"/>
              </a:spcAft>
              <a:buSzPts val="1400"/>
              <a:buNone/>
              <a:defRPr b="1" i="0" sz="4000" u="none">
                <a:solidFill>
                  <a:srgbClr val="FFFFFF"/>
                </a:solidFill>
              </a:defRPr>
            </a:lvl9pPr>
          </a:lstStyle>
          <a:p/>
        </p:txBody>
      </p:sp>
      <p:sp>
        <p:nvSpPr>
          <p:cNvPr id="279" name="Google Shape;279;p56"/>
          <p:cNvSpPr txBox="1"/>
          <p:nvPr>
            <p:ph idx="1" type="body"/>
          </p:nvPr>
        </p:nvSpPr>
        <p:spPr>
          <a:xfrm>
            <a:off x="457200" y="1203721"/>
            <a:ext cx="8228100" cy="29826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600" u="none">
                <a:solidFill>
                  <a:srgbClr val="000000"/>
                </a:solidFill>
              </a:defRPr>
            </a:lvl1pPr>
            <a:lvl2pPr indent="-317500" lvl="1" marL="914400" rtl="0" algn="l">
              <a:lnSpc>
                <a:spcPct val="106000"/>
              </a:lnSpc>
              <a:spcBef>
                <a:spcPts val="1400"/>
              </a:spcBef>
              <a:spcAft>
                <a:spcPts val="0"/>
              </a:spcAft>
              <a:buSzPts val="1400"/>
              <a:buChar char="○"/>
              <a:defRPr b="0" i="0" sz="1600" u="none">
                <a:solidFill>
                  <a:srgbClr val="000000"/>
                </a:solidFill>
              </a:defRPr>
            </a:lvl2pPr>
            <a:lvl3pPr indent="-317500" lvl="2" marL="1371600" rtl="0" algn="l">
              <a:lnSpc>
                <a:spcPct val="106000"/>
              </a:lnSpc>
              <a:spcBef>
                <a:spcPts val="1100"/>
              </a:spcBef>
              <a:spcAft>
                <a:spcPts val="0"/>
              </a:spcAft>
              <a:buSzPts val="1400"/>
              <a:buChar char="■"/>
              <a:defRPr b="0" i="0" sz="1600" u="none">
                <a:solidFill>
                  <a:srgbClr val="000000"/>
                </a:solidFill>
              </a:defRPr>
            </a:lvl3pPr>
            <a:lvl4pPr indent="-317500" lvl="3" marL="1828800" rtl="0" algn="l">
              <a:lnSpc>
                <a:spcPct val="106000"/>
              </a:lnSpc>
              <a:spcBef>
                <a:spcPts val="800"/>
              </a:spcBef>
              <a:spcAft>
                <a:spcPts val="0"/>
              </a:spcAft>
              <a:buSzPts val="1400"/>
              <a:buChar char="●"/>
              <a:defRPr b="0" i="0" sz="1600" u="none">
                <a:solidFill>
                  <a:srgbClr val="000000"/>
                </a:solidFill>
              </a:defRPr>
            </a:lvl4pPr>
            <a:lvl5pPr indent="-317500" lvl="4" marL="2286000" rtl="0" algn="l">
              <a:lnSpc>
                <a:spcPct val="106000"/>
              </a:lnSpc>
              <a:spcBef>
                <a:spcPts val="500"/>
              </a:spcBef>
              <a:spcAft>
                <a:spcPts val="0"/>
              </a:spcAft>
              <a:buSzPts val="1400"/>
              <a:buChar char="○"/>
              <a:defRPr b="0" i="0" sz="1600" u="none">
                <a:solidFill>
                  <a:srgbClr val="000000"/>
                </a:solidFill>
              </a:defRPr>
            </a:lvl5pPr>
            <a:lvl6pPr indent="-317500" lvl="5" marL="2743200" rtl="0" algn="l">
              <a:lnSpc>
                <a:spcPct val="106000"/>
              </a:lnSpc>
              <a:spcBef>
                <a:spcPts val="200"/>
              </a:spcBef>
              <a:spcAft>
                <a:spcPts val="0"/>
              </a:spcAft>
              <a:buSzPts val="1400"/>
              <a:buChar char="■"/>
              <a:defRPr b="0" i="0" sz="1600" u="none">
                <a:solidFill>
                  <a:srgbClr val="000000"/>
                </a:solidFill>
              </a:defRPr>
            </a:lvl6pPr>
            <a:lvl7pPr indent="-317500" lvl="6" marL="3200400" rtl="0" algn="l">
              <a:lnSpc>
                <a:spcPct val="106000"/>
              </a:lnSpc>
              <a:spcBef>
                <a:spcPts val="200"/>
              </a:spcBef>
              <a:spcAft>
                <a:spcPts val="0"/>
              </a:spcAft>
              <a:buSzPts val="1400"/>
              <a:buChar char="●"/>
              <a:defRPr b="0" i="0" sz="1600" u="none">
                <a:solidFill>
                  <a:srgbClr val="000000"/>
                </a:solidFill>
              </a:defRPr>
            </a:lvl7pPr>
            <a:lvl8pPr indent="-317500" lvl="7" marL="3657600" rtl="0" algn="l">
              <a:lnSpc>
                <a:spcPct val="106000"/>
              </a:lnSpc>
              <a:spcBef>
                <a:spcPts val="200"/>
              </a:spcBef>
              <a:spcAft>
                <a:spcPts val="0"/>
              </a:spcAft>
              <a:buSzPts val="1400"/>
              <a:buChar char="○"/>
              <a:defRPr b="0" i="0" sz="1600" u="none">
                <a:solidFill>
                  <a:srgbClr val="000000"/>
                </a:solidFill>
              </a:defRPr>
            </a:lvl8pPr>
            <a:lvl9pPr indent="-317500" lvl="8" marL="4114800" rtl="0" algn="l">
              <a:lnSpc>
                <a:spcPct val="106000"/>
              </a:lnSpc>
              <a:spcBef>
                <a:spcPts val="200"/>
              </a:spcBef>
              <a:spcAft>
                <a:spcPts val="200"/>
              </a:spcAft>
              <a:buSzPts val="1400"/>
              <a:buChar char="■"/>
              <a:defRPr b="0" i="0" sz="1600" u="none">
                <a:solidFill>
                  <a:srgbClr val="000000"/>
                </a:solidFill>
              </a:defRPr>
            </a:lvl9pPr>
          </a:lstStyle>
          <a:p/>
        </p:txBody>
      </p:sp>
      <p:sp>
        <p:nvSpPr>
          <p:cNvPr id="280" name="Google Shape;280;p56"/>
          <p:cNvSpPr txBox="1"/>
          <p:nvPr>
            <p:ph idx="10" type="dt"/>
          </p:nvPr>
        </p:nvSpPr>
        <p:spPr>
          <a:xfrm>
            <a:off x="457200" y="4685109"/>
            <a:ext cx="2128800" cy="3537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1" name="Google Shape;281;p56"/>
          <p:cNvSpPr txBox="1"/>
          <p:nvPr>
            <p:ph idx="11" type="ftr"/>
          </p:nvPr>
        </p:nvSpPr>
        <p:spPr>
          <a:xfrm>
            <a:off x="3127375" y="4685109"/>
            <a:ext cx="2897100" cy="353700"/>
          </a:xfrm>
          <a:prstGeom prst="rect">
            <a:avLst/>
          </a:prstGeom>
          <a:noFill/>
          <a:ln>
            <a:noFill/>
          </a:ln>
        </p:spPr>
        <p:txBody>
          <a:bodyPr anchorCtr="0" anchor="t" bIns="91425" lIns="91425" spcFirstLastPara="1" rIns="91425" wrap="square" tIns="91425">
            <a:noAutofit/>
          </a:bodyPr>
          <a:lstStyle>
            <a:lvl1pPr indent="-88900" lvl="0" marL="0" marR="0" rtl="0" algn="ctr">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2" name="Google Shape;282;p56"/>
          <p:cNvSpPr txBox="1"/>
          <p:nvPr>
            <p:ph idx="12" type="sldNum"/>
          </p:nvPr>
        </p:nvSpPr>
        <p:spPr>
          <a:xfrm>
            <a:off x="6556375" y="4685109"/>
            <a:ext cx="2128800" cy="353700"/>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sz="800">
              <a:solidFill>
                <a:schemeClr val="dk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1">
  <p:cSld name="CUSTOM_2_1_1_2">
    <p:spTree>
      <p:nvGrpSpPr>
        <p:cNvPr id="283" name="Shape 283"/>
        <p:cNvGrpSpPr/>
        <p:nvPr/>
      </p:nvGrpSpPr>
      <p:grpSpPr>
        <a:xfrm>
          <a:off x="0" y="0"/>
          <a:ext cx="0" cy="0"/>
          <a:chOff x="0" y="0"/>
          <a:chExt cx="0" cy="0"/>
        </a:xfrm>
      </p:grpSpPr>
      <p:sp>
        <p:nvSpPr>
          <p:cNvPr id="284" name="Google Shape;284;p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5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57"/>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87" name="Google Shape;287;p57"/>
          <p:cNvSpPr txBox="1"/>
          <p:nvPr>
            <p:ph idx="2"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88" name="Google Shape;288;p57"/>
          <p:cNvSpPr txBox="1"/>
          <p:nvPr>
            <p:ph idx="3"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89" name="Google Shape;289;p57"/>
          <p:cNvSpPr txBox="1"/>
          <p:nvPr>
            <p:ph idx="4"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90" name="Google Shape;290;p57"/>
          <p:cNvSpPr txBox="1"/>
          <p:nvPr>
            <p:ph idx="5"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91" name="Google Shape;291;p57"/>
          <p:cNvSpPr txBox="1"/>
          <p:nvPr>
            <p:ph idx="6"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92" name="Google Shape;292;p57"/>
          <p:cNvSpPr txBox="1"/>
          <p:nvPr>
            <p:ph idx="7"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1">
  <p:cSld name="CUSTOM">
    <p:spTree>
      <p:nvGrpSpPr>
        <p:cNvPr id="293" name="Shape 293"/>
        <p:cNvGrpSpPr/>
        <p:nvPr/>
      </p:nvGrpSpPr>
      <p:grpSpPr>
        <a:xfrm>
          <a:off x="0" y="0"/>
          <a:ext cx="0" cy="0"/>
          <a:chOff x="0" y="0"/>
          <a:chExt cx="0" cy="0"/>
        </a:xfrm>
      </p:grpSpPr>
      <p:sp>
        <p:nvSpPr>
          <p:cNvPr id="294" name="Google Shape;294;p58"/>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58"/>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
    <p:spTree>
      <p:nvGrpSpPr>
        <p:cNvPr id="296" name="Shape 296"/>
        <p:cNvGrpSpPr/>
        <p:nvPr/>
      </p:nvGrpSpPr>
      <p:grpSpPr>
        <a:xfrm>
          <a:off x="0" y="0"/>
          <a:ext cx="0" cy="0"/>
          <a:chOff x="0" y="0"/>
          <a:chExt cx="0" cy="0"/>
        </a:xfrm>
      </p:grpSpPr>
      <p:sp>
        <p:nvSpPr>
          <p:cNvPr id="297" name="Google Shape;297;p59"/>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5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299" name="Google Shape;299;p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00" name="Google Shape;300;p5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301" name="Shape 301"/>
        <p:cNvGrpSpPr/>
        <p:nvPr/>
      </p:nvGrpSpPr>
      <p:grpSpPr>
        <a:xfrm>
          <a:off x="0" y="0"/>
          <a:ext cx="0" cy="0"/>
          <a:chOff x="0" y="0"/>
          <a:chExt cx="0" cy="0"/>
        </a:xfrm>
      </p:grpSpPr>
      <p:sp>
        <p:nvSpPr>
          <p:cNvPr id="302" name="Google Shape;302;p6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304" name="Google Shape;304;p6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40" name="Google Shape;40;p7"/>
          <p:cNvSpPr txBox="1"/>
          <p:nvPr>
            <p:ph idx="1" type="body"/>
          </p:nvPr>
        </p:nvSpPr>
        <p:spPr>
          <a:xfrm>
            <a:off x="457185"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41" name="Google Shape;41;p7"/>
          <p:cNvSpPr txBox="1"/>
          <p:nvPr>
            <p:ph idx="2" type="body"/>
          </p:nvPr>
        </p:nvSpPr>
        <p:spPr>
          <a:xfrm>
            <a:off x="4674036"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on left, text on right 1">
  <p:cSld name="TITLE_AND_TWO_COLUMNS_1">
    <p:spTree>
      <p:nvGrpSpPr>
        <p:cNvPr id="305" name="Shape 305"/>
        <p:cNvGrpSpPr/>
        <p:nvPr/>
      </p:nvGrpSpPr>
      <p:grpSpPr>
        <a:xfrm>
          <a:off x="0" y="0"/>
          <a:ext cx="0" cy="0"/>
          <a:chOff x="0" y="0"/>
          <a:chExt cx="0" cy="0"/>
        </a:xfrm>
      </p:grpSpPr>
      <p:sp>
        <p:nvSpPr>
          <p:cNvPr id="306" name="Google Shape;306;p6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07" name="Google Shape;307;p6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08" name="Google Shape;308;p6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wo objects on top, text on bottom" type="twoObjOverTx">
  <p:cSld name="TWO_OBJECTS_OVER_TEXT">
    <p:spTree>
      <p:nvGrpSpPr>
        <p:cNvPr id="309" name="Shape 309"/>
        <p:cNvGrpSpPr/>
        <p:nvPr/>
      </p:nvGrpSpPr>
      <p:grpSpPr>
        <a:xfrm>
          <a:off x="0" y="0"/>
          <a:ext cx="0" cy="0"/>
          <a:chOff x="0" y="0"/>
          <a:chExt cx="0" cy="0"/>
        </a:xfrm>
      </p:grpSpPr>
      <p:sp>
        <p:nvSpPr>
          <p:cNvPr id="310" name="Google Shape;310;p6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11" name="Google Shape;311;p6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12" name="Google Shape;312;p6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2">
  <p:cSld name="TITLE_ONLY_4">
    <p:spTree>
      <p:nvGrpSpPr>
        <p:cNvPr id="313" name="Shape 313"/>
        <p:cNvGrpSpPr/>
        <p:nvPr/>
      </p:nvGrpSpPr>
      <p:grpSpPr>
        <a:xfrm>
          <a:off x="0" y="0"/>
          <a:ext cx="0" cy="0"/>
          <a:chOff x="0" y="0"/>
          <a:chExt cx="0" cy="0"/>
        </a:xfrm>
      </p:grpSpPr>
      <p:sp>
        <p:nvSpPr>
          <p:cNvPr id="314" name="Google Shape;314;p6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3">
  <p:cSld name="TITLE_ONLY_5">
    <p:spTree>
      <p:nvGrpSpPr>
        <p:cNvPr id="315" name="Shape 315"/>
        <p:cNvGrpSpPr/>
        <p:nvPr/>
      </p:nvGrpSpPr>
      <p:grpSpPr>
        <a:xfrm>
          <a:off x="0" y="0"/>
          <a:ext cx="0" cy="0"/>
          <a:chOff x="0" y="0"/>
          <a:chExt cx="0" cy="0"/>
        </a:xfrm>
      </p:grpSpPr>
      <p:sp>
        <p:nvSpPr>
          <p:cNvPr id="316" name="Google Shape;316;p6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4">
  <p:cSld name="TITLE_ONLY_6">
    <p:spTree>
      <p:nvGrpSpPr>
        <p:cNvPr id="317" name="Shape 317"/>
        <p:cNvGrpSpPr/>
        <p:nvPr/>
      </p:nvGrpSpPr>
      <p:grpSpPr>
        <a:xfrm>
          <a:off x="0" y="0"/>
          <a:ext cx="0" cy="0"/>
          <a:chOff x="0" y="0"/>
          <a:chExt cx="0" cy="0"/>
        </a:xfrm>
      </p:grpSpPr>
      <p:sp>
        <p:nvSpPr>
          <p:cNvPr id="318" name="Google Shape;318;p6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3">
  <p:cSld name="TITLE_4">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descr="mhicks-container-world-keynote-201602rm-v5_01.png" id="320" name="Google Shape;320;p6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1" name="Google Shape;321;p66"/>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22" name="Google Shape;322;p66"/>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23" name="Google Shape;323;p66"/>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text only_1">
    <p:spTree>
      <p:nvGrpSpPr>
        <p:cNvPr id="324" name="Shape 324"/>
        <p:cNvGrpSpPr/>
        <p:nvPr/>
      </p:nvGrpSpPr>
      <p:grpSpPr>
        <a:xfrm>
          <a:off x="0" y="0"/>
          <a:ext cx="0" cy="0"/>
          <a:chOff x="0" y="0"/>
          <a:chExt cx="0" cy="0"/>
        </a:xfrm>
      </p:grpSpPr>
      <p:sp>
        <p:nvSpPr>
          <p:cNvPr id="325" name="Google Shape;325;p67"/>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6" name="Google Shape;326;p6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7" name="Google Shape;327;p6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28" name="Google Shape;328;p67"/>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9" name="Google Shape;329;p67"/>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OBJECT_1">
    <p:spTree>
      <p:nvGrpSpPr>
        <p:cNvPr id="330" name="Shape 330"/>
        <p:cNvGrpSpPr/>
        <p:nvPr/>
      </p:nvGrpSpPr>
      <p:grpSpPr>
        <a:xfrm>
          <a:off x="0" y="0"/>
          <a:ext cx="0" cy="0"/>
          <a:chOff x="0" y="0"/>
          <a:chExt cx="0" cy="0"/>
        </a:xfrm>
      </p:grpSpPr>
      <p:sp>
        <p:nvSpPr>
          <p:cNvPr id="331" name="Google Shape;331;p68"/>
          <p:cNvSpPr txBox="1"/>
          <p:nvPr>
            <p:ph type="title"/>
          </p:nvPr>
        </p:nvSpPr>
        <p:spPr>
          <a:xfrm>
            <a:off x="673100" y="567690"/>
            <a:ext cx="7797900" cy="452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32" name="Google Shape;332;p68"/>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3" name="Google Shape;333;p68"/>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CUSTOM_1_1">
    <p:spTree>
      <p:nvGrpSpPr>
        <p:cNvPr id="334" name="Shape 334"/>
        <p:cNvGrpSpPr/>
        <p:nvPr/>
      </p:nvGrpSpPr>
      <p:grpSpPr>
        <a:xfrm>
          <a:off x="0" y="0"/>
          <a:ext cx="0" cy="0"/>
          <a:chOff x="0" y="0"/>
          <a:chExt cx="0" cy="0"/>
        </a:xfrm>
      </p:grpSpPr>
      <p:sp>
        <p:nvSpPr>
          <p:cNvPr id="335" name="Google Shape;335;p69"/>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36" name="Google Shape;336;p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37" name="Google Shape;337;p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1">
  <p:cSld name="TITLE_1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7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40" name="Google Shape;340;p70"/>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41" name="Google Shape;341;p70"/>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42" name="Shape 42"/>
        <p:cNvGrpSpPr/>
        <p:nvPr/>
      </p:nvGrpSpPr>
      <p:grpSpPr>
        <a:xfrm>
          <a:off x="0" y="0"/>
          <a:ext cx="0" cy="0"/>
          <a:chOff x="0" y="0"/>
          <a:chExt cx="0" cy="0"/>
        </a:xfrm>
      </p:grpSpPr>
      <p:sp>
        <p:nvSpPr>
          <p:cNvPr id="43" name="Google Shape;43;p8"/>
          <p:cNvSpPr txBox="1"/>
          <p:nvPr>
            <p:ph type="title"/>
          </p:nvPr>
        </p:nvSpPr>
        <p:spPr>
          <a:xfrm>
            <a:off x="826650" y="1704884"/>
            <a:ext cx="7490700" cy="106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44" name="Google Shape;44;p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1">
  <p:cSld name="CUSTOM_1_1_1">
    <p:spTree>
      <p:nvGrpSpPr>
        <p:cNvPr id="342" name="Shape 342"/>
        <p:cNvGrpSpPr/>
        <p:nvPr/>
      </p:nvGrpSpPr>
      <p:grpSpPr>
        <a:xfrm>
          <a:off x="0" y="0"/>
          <a:ext cx="0" cy="0"/>
          <a:chOff x="0" y="0"/>
          <a:chExt cx="0" cy="0"/>
        </a:xfrm>
      </p:grpSpPr>
      <p:sp>
        <p:nvSpPr>
          <p:cNvPr id="343" name="Google Shape;343;p71"/>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44" name="Google Shape;344;p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45" name="Google Shape;345;p7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4">
  <p:cSld name="TITLE_2_1">
    <p:spTree>
      <p:nvGrpSpPr>
        <p:cNvPr id="346" name="Shape 346"/>
        <p:cNvGrpSpPr/>
        <p:nvPr/>
      </p:nvGrpSpPr>
      <p:grpSpPr>
        <a:xfrm>
          <a:off x="0" y="0"/>
          <a:ext cx="0" cy="0"/>
          <a:chOff x="0" y="0"/>
          <a:chExt cx="0" cy="0"/>
        </a:xfrm>
      </p:grpSpPr>
      <p:pic>
        <p:nvPicPr>
          <p:cNvPr descr="mhicks-container-world-keynote-201602rm-v5_01.png" id="347" name="Google Shape;347;p7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8" name="Google Shape;348;p7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349" name="Google Shape;349;p7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350" name="Google Shape;350;p7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351" name="Google Shape;351;p7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352" name="Google Shape;352;p7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353" name="Google Shape;353;p7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54" name="Google Shape;354;p7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5" name="Google Shape;355;p7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6" name="Google Shape;356;p7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7" name="Google Shape;357;p7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58" name="Google Shape;358;p7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TITLE_1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7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61" name="Google Shape;361;p7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62" name="Google Shape;362;p7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1">
  <p:cSld name="CUSTOM_3_1">
    <p:spTree>
      <p:nvGrpSpPr>
        <p:cNvPr id="363" name="Shape 363"/>
        <p:cNvGrpSpPr/>
        <p:nvPr/>
      </p:nvGrpSpPr>
      <p:grpSpPr>
        <a:xfrm>
          <a:off x="0" y="0"/>
          <a:ext cx="0" cy="0"/>
          <a:chOff x="0" y="0"/>
          <a:chExt cx="0" cy="0"/>
        </a:xfrm>
      </p:grpSpPr>
      <p:sp>
        <p:nvSpPr>
          <p:cNvPr id="364" name="Google Shape;364;p74"/>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500"/>
              </a:spcBef>
              <a:spcAft>
                <a:spcPts val="0"/>
              </a:spcAft>
              <a:buSzPts val="1400"/>
              <a:buChar char="○"/>
              <a:defRPr sz="1400"/>
            </a:lvl2pPr>
            <a:lvl3pPr indent="-317500" lvl="2" marL="1371600" rtl="0" algn="ctr">
              <a:spcBef>
                <a:spcPts val="500"/>
              </a:spcBef>
              <a:spcAft>
                <a:spcPts val="0"/>
              </a:spcAft>
              <a:buSzPts val="1400"/>
              <a:buChar char="■"/>
              <a:defRPr sz="1400"/>
            </a:lvl3pPr>
            <a:lvl4pPr indent="-317500" lvl="3" marL="1828800" rtl="0" algn="ctr">
              <a:spcBef>
                <a:spcPts val="300"/>
              </a:spcBef>
              <a:spcAft>
                <a:spcPts val="0"/>
              </a:spcAft>
              <a:buSzPts val="1400"/>
              <a:buChar char="●"/>
              <a:defRPr sz="1400"/>
            </a:lvl4pPr>
            <a:lvl5pPr indent="-317500" lvl="4" marL="2286000" rtl="0" algn="ctr">
              <a:spcBef>
                <a:spcPts val="300"/>
              </a:spcBef>
              <a:spcAft>
                <a:spcPts val="0"/>
              </a:spcAft>
              <a:buSzPts val="1400"/>
              <a:buChar char="○"/>
              <a:defRPr sz="1400"/>
            </a:lvl5pPr>
            <a:lvl6pPr indent="-317500" lvl="5" marL="2743200" rtl="0" algn="ctr">
              <a:spcBef>
                <a:spcPts val="300"/>
              </a:spcBef>
              <a:spcAft>
                <a:spcPts val="0"/>
              </a:spcAft>
              <a:buSzPts val="1400"/>
              <a:buChar char="■"/>
              <a:defRPr sz="1400"/>
            </a:lvl6pPr>
            <a:lvl7pPr indent="-317500" lvl="6" marL="3200400" rtl="0" algn="ctr">
              <a:spcBef>
                <a:spcPts val="300"/>
              </a:spcBef>
              <a:spcAft>
                <a:spcPts val="0"/>
              </a:spcAft>
              <a:buSzPts val="1400"/>
              <a:buChar char="●"/>
              <a:defRPr sz="1400"/>
            </a:lvl7pPr>
            <a:lvl8pPr indent="-317500" lvl="7" marL="3657600" rtl="0" algn="ctr">
              <a:spcBef>
                <a:spcPts val="300"/>
              </a:spcBef>
              <a:spcAft>
                <a:spcPts val="0"/>
              </a:spcAft>
              <a:buSzPts val="1400"/>
              <a:buChar char="○"/>
              <a:defRPr sz="1400"/>
            </a:lvl8pPr>
            <a:lvl9pPr indent="-317500" lvl="8" marL="4114800" rtl="0" algn="ctr">
              <a:spcBef>
                <a:spcPts val="300"/>
              </a:spcBef>
              <a:spcAft>
                <a:spcPts val="0"/>
              </a:spcAft>
              <a:buSzPts val="1400"/>
              <a:buChar char="■"/>
              <a:defRPr sz="1400"/>
            </a:lvl9pPr>
          </a:lstStyle>
          <a:p/>
        </p:txBody>
      </p:sp>
      <p:sp>
        <p:nvSpPr>
          <p:cNvPr id="365" name="Google Shape;365;p7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66" name="Google Shape;366;p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USTOM_5">
    <p:spTree>
      <p:nvGrpSpPr>
        <p:cNvPr id="367" name="Shape 367"/>
        <p:cNvGrpSpPr/>
        <p:nvPr/>
      </p:nvGrpSpPr>
      <p:grpSpPr>
        <a:xfrm>
          <a:off x="0" y="0"/>
          <a:ext cx="0" cy="0"/>
          <a:chOff x="0" y="0"/>
          <a:chExt cx="0" cy="0"/>
        </a:xfrm>
      </p:grpSpPr>
      <p:sp>
        <p:nvSpPr>
          <p:cNvPr id="368" name="Google Shape;368;p75"/>
          <p:cNvSpPr txBox="1"/>
          <p:nvPr>
            <p:ph type="title"/>
          </p:nvPr>
        </p:nvSpPr>
        <p:spPr>
          <a:xfrm>
            <a:off x="134350" y="104500"/>
            <a:ext cx="4060800" cy="3507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text only_2">
    <p:spTree>
      <p:nvGrpSpPr>
        <p:cNvPr id="369" name="Shape 369"/>
        <p:cNvGrpSpPr/>
        <p:nvPr/>
      </p:nvGrpSpPr>
      <p:grpSpPr>
        <a:xfrm>
          <a:off x="0" y="0"/>
          <a:ext cx="0" cy="0"/>
          <a:chOff x="0" y="0"/>
          <a:chExt cx="0" cy="0"/>
        </a:xfrm>
      </p:grpSpPr>
      <p:sp>
        <p:nvSpPr>
          <p:cNvPr id="370" name="Google Shape;370;p7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1" name="Google Shape;371;p7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72" name="Google Shape;372;p76"/>
          <p:cNvSpPr txBox="1"/>
          <p:nvPr>
            <p:ph idx="1" type="body"/>
          </p:nvPr>
        </p:nvSpPr>
        <p:spPr>
          <a:xfrm>
            <a:off x="685800" y="1292613"/>
            <a:ext cx="7772400" cy="327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20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5">
    <p:spTree>
      <p:nvGrpSpPr>
        <p:cNvPr id="373" name="Shape 373"/>
        <p:cNvGrpSpPr/>
        <p:nvPr/>
      </p:nvGrpSpPr>
      <p:grpSpPr>
        <a:xfrm>
          <a:off x="0" y="0"/>
          <a:ext cx="0" cy="0"/>
          <a:chOff x="0" y="0"/>
          <a:chExt cx="0" cy="0"/>
        </a:xfrm>
      </p:grpSpPr>
      <p:sp>
        <p:nvSpPr>
          <p:cNvPr id="374" name="Google Shape;374;p77"/>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375" name="Google Shape;375;p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76" name="Google Shape;376;p77"/>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2">
  <p:cSld name="CUSTOM_1_1_2">
    <p:spTree>
      <p:nvGrpSpPr>
        <p:cNvPr id="377" name="Shape 377"/>
        <p:cNvGrpSpPr/>
        <p:nvPr/>
      </p:nvGrpSpPr>
      <p:grpSpPr>
        <a:xfrm>
          <a:off x="0" y="0"/>
          <a:ext cx="0" cy="0"/>
          <a:chOff x="0" y="0"/>
          <a:chExt cx="0" cy="0"/>
        </a:xfrm>
      </p:grpSpPr>
      <p:sp>
        <p:nvSpPr>
          <p:cNvPr id="378" name="Google Shape;378;p78"/>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79" name="Google Shape;379;p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80" name="Google Shape;380;p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2">
  <p:cSld name="CUSTOM_6">
    <p:spTree>
      <p:nvGrpSpPr>
        <p:cNvPr id="381" name="Shape 381"/>
        <p:cNvGrpSpPr/>
        <p:nvPr/>
      </p:nvGrpSpPr>
      <p:grpSpPr>
        <a:xfrm>
          <a:off x="0" y="0"/>
          <a:ext cx="0" cy="0"/>
          <a:chOff x="0" y="0"/>
          <a:chExt cx="0" cy="0"/>
        </a:xfrm>
      </p:grpSpPr>
      <p:sp>
        <p:nvSpPr>
          <p:cNvPr id="382" name="Google Shape;382;p7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spTree>
      <p:nvGrpSpPr>
        <p:cNvPr id="383" name="Shape 383"/>
        <p:cNvGrpSpPr/>
        <p:nvPr/>
      </p:nvGrpSpPr>
      <p:grpSpPr>
        <a:xfrm>
          <a:off x="0" y="0"/>
          <a:ext cx="0" cy="0"/>
          <a:chOff x="0" y="0"/>
          <a:chExt cx="0" cy="0"/>
        </a:xfrm>
      </p:grpSpPr>
      <p:sp>
        <p:nvSpPr>
          <p:cNvPr id="384" name="Google Shape;384;p8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5" name="Google Shape;385;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386" name="Google Shape;386;p8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type="tx">
  <p:cSld name="TITLE_AND_BODY">
    <p:spTree>
      <p:nvGrpSpPr>
        <p:cNvPr id="45" name="Shape 45"/>
        <p:cNvGrpSpPr/>
        <p:nvPr/>
      </p:nvGrpSpPr>
      <p:grpSpPr>
        <a:xfrm>
          <a:off x="0" y="0"/>
          <a:ext cx="0" cy="0"/>
          <a:chOff x="0" y="0"/>
          <a:chExt cx="0" cy="0"/>
        </a:xfrm>
      </p:grpSpPr>
      <p:sp>
        <p:nvSpPr>
          <p:cNvPr id="46" name="Google Shape;46;p9"/>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47" name="Google Shape;47;p9"/>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1">
  <p:cSld name="text only 1 1">
    <p:spTree>
      <p:nvGrpSpPr>
        <p:cNvPr id="387" name="Shape 387"/>
        <p:cNvGrpSpPr/>
        <p:nvPr/>
      </p:nvGrpSpPr>
      <p:grpSpPr>
        <a:xfrm>
          <a:off x="0" y="0"/>
          <a:ext cx="0" cy="0"/>
          <a:chOff x="0" y="0"/>
          <a:chExt cx="0" cy="0"/>
        </a:xfrm>
      </p:grpSpPr>
      <p:sp>
        <p:nvSpPr>
          <p:cNvPr id="388" name="Google Shape;388;p81"/>
          <p:cNvSpPr txBox="1"/>
          <p:nvPr>
            <p:ph idx="1" type="body"/>
          </p:nvPr>
        </p:nvSpPr>
        <p:spPr>
          <a:xfrm>
            <a:off x="826700" y="1435500"/>
            <a:ext cx="7490700" cy="3063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389" name="Google Shape;389;p81"/>
          <p:cNvSpPr txBox="1"/>
          <p:nvPr>
            <p:ph type="title"/>
          </p:nvPr>
        </p:nvSpPr>
        <p:spPr>
          <a:xfrm>
            <a:off x="826650" y="228600"/>
            <a:ext cx="7490700" cy="1063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1">
  <p:cSld name="TITLE_1_2">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8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392" name="Google Shape;392;p8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393" name="Google Shape;393;p8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394" name="Google Shape;394;p8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395" name="Google Shape;395;p8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396" name="Google Shape;396;p8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97" name="Google Shape;397;p8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98" name="Google Shape;398;p8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99" name="Google Shape;399;p8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00" name="Google Shape;400;p8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01" name="Google Shape;401;p8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1">
  <p:cSld name="CUSTOM_1_1_3">
    <p:spTree>
      <p:nvGrpSpPr>
        <p:cNvPr id="402" name="Shape 402"/>
        <p:cNvGrpSpPr/>
        <p:nvPr/>
      </p:nvGrpSpPr>
      <p:grpSpPr>
        <a:xfrm>
          <a:off x="0" y="0"/>
          <a:ext cx="0" cy="0"/>
          <a:chOff x="0" y="0"/>
          <a:chExt cx="0" cy="0"/>
        </a:xfrm>
      </p:grpSpPr>
      <p:sp>
        <p:nvSpPr>
          <p:cNvPr id="403" name="Google Shape;403;p83"/>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83"/>
          <p:cNvSpPr txBox="1"/>
          <p:nvPr>
            <p:ph idx="1" type="body"/>
          </p:nvPr>
        </p:nvSpPr>
        <p:spPr>
          <a:xfrm>
            <a:off x="826700" y="1280550"/>
            <a:ext cx="7490700" cy="32514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05" name="Google Shape;405;p8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2">
  <p:cSld name="TITLE_12">
    <p:bg>
      <p:bgPr>
        <a:blipFill>
          <a:blip r:embed="rId2">
            <a:alphaModFix/>
          </a:blip>
          <a:stretch>
            <a:fillRect/>
          </a:stretch>
        </a:blipFill>
      </p:bgPr>
    </p:bg>
    <p:spTree>
      <p:nvGrpSpPr>
        <p:cNvPr id="406" name="Shape 406"/>
        <p:cNvGrpSpPr/>
        <p:nvPr/>
      </p:nvGrpSpPr>
      <p:grpSpPr>
        <a:xfrm>
          <a:off x="0" y="0"/>
          <a:ext cx="0" cy="0"/>
          <a:chOff x="0" y="0"/>
          <a:chExt cx="0" cy="0"/>
        </a:xfrm>
      </p:grpSpPr>
      <p:pic>
        <p:nvPicPr>
          <p:cNvPr descr="Red_Hat_RGB.png" id="407" name="Google Shape;407;p84"/>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408" name="Google Shape;408;p84"/>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9" name="Shape 409"/>
        <p:cNvGrpSpPr/>
        <p:nvPr/>
      </p:nvGrpSpPr>
      <p:grpSpPr>
        <a:xfrm>
          <a:off x="0" y="0"/>
          <a:ext cx="0" cy="0"/>
          <a:chOff x="0" y="0"/>
          <a:chExt cx="0" cy="0"/>
        </a:xfrm>
      </p:grpSpPr>
      <p:sp>
        <p:nvSpPr>
          <p:cNvPr id="410" name="Google Shape;410;p8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600"/>
              </a:spcBef>
              <a:spcAft>
                <a:spcPts val="0"/>
              </a:spcAft>
              <a:buSzPts val="1400"/>
              <a:buNone/>
              <a:defRPr/>
            </a:lvl1pPr>
          </a:lstStyle>
          <a:p/>
        </p:txBody>
      </p:sp>
      <p:sp>
        <p:nvSpPr>
          <p:cNvPr id="411" name="Google Shape;411;p8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4">
  <p:cSld name="TITLE_AND_BODY_4">
    <p:spTree>
      <p:nvGrpSpPr>
        <p:cNvPr id="412" name="Shape 412"/>
        <p:cNvGrpSpPr/>
        <p:nvPr/>
      </p:nvGrpSpPr>
      <p:grpSpPr>
        <a:xfrm>
          <a:off x="0" y="0"/>
          <a:ext cx="0" cy="0"/>
          <a:chOff x="0" y="0"/>
          <a:chExt cx="0" cy="0"/>
        </a:xfrm>
      </p:grpSpPr>
      <p:sp>
        <p:nvSpPr>
          <p:cNvPr id="413" name="Google Shape;413;p8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4" name="Google Shape;414;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15" name="Google Shape;415;p8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8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8" name="Google Shape;418;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19" name="Google Shape;419;p87"/>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B-2016-Template">
  <p:cSld name="CUSTOM_4">
    <p:bg>
      <p:bgPr>
        <a:blipFill>
          <a:blip r:embed="rId2">
            <a:alphaModFix/>
          </a:blip>
          <a:stretch>
            <a:fillRect/>
          </a:stretch>
        </a:blipFill>
      </p:bgPr>
    </p:bg>
    <p:spTree>
      <p:nvGrpSpPr>
        <p:cNvPr id="420" name="Shape 420"/>
        <p:cNvGrpSpPr/>
        <p:nvPr/>
      </p:nvGrpSpPr>
      <p:grpSpPr>
        <a:xfrm>
          <a:off x="0" y="0"/>
          <a:ext cx="0" cy="0"/>
          <a:chOff x="0" y="0"/>
          <a:chExt cx="0" cy="0"/>
        </a:xfrm>
      </p:grpSpPr>
      <p:pic>
        <p:nvPicPr>
          <p:cNvPr descr="logo_title.png" id="421" name="Google Shape;421;p88"/>
          <p:cNvPicPr preferRelativeResize="0"/>
          <p:nvPr/>
        </p:nvPicPr>
        <p:blipFill>
          <a:blip r:embed="rId3">
            <a:alphaModFix/>
          </a:blip>
          <a:stretch>
            <a:fillRect/>
          </a:stretch>
        </p:blipFill>
        <p:spPr>
          <a:xfrm>
            <a:off x="3028075" y="2076300"/>
            <a:ext cx="3087851" cy="9909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6">
  <p:cSld name="TITLE_AND_BODY_6">
    <p:spTree>
      <p:nvGrpSpPr>
        <p:cNvPr id="422" name="Shape 422"/>
        <p:cNvGrpSpPr/>
        <p:nvPr/>
      </p:nvGrpSpPr>
      <p:grpSpPr>
        <a:xfrm>
          <a:off x="0" y="0"/>
          <a:ext cx="0" cy="0"/>
          <a:chOff x="0" y="0"/>
          <a:chExt cx="0" cy="0"/>
        </a:xfrm>
      </p:grpSpPr>
      <p:sp>
        <p:nvSpPr>
          <p:cNvPr id="423" name="Google Shape;423;p8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25" name="Google Shape;425;p8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7">
  <p:cSld name="TITLE_AND_BODY_7">
    <p:spTree>
      <p:nvGrpSpPr>
        <p:cNvPr id="426" name="Shape 426"/>
        <p:cNvGrpSpPr/>
        <p:nvPr/>
      </p:nvGrpSpPr>
      <p:grpSpPr>
        <a:xfrm>
          <a:off x="0" y="0"/>
          <a:ext cx="0" cy="0"/>
          <a:chOff x="0" y="0"/>
          <a:chExt cx="0" cy="0"/>
        </a:xfrm>
      </p:grpSpPr>
      <p:sp>
        <p:nvSpPr>
          <p:cNvPr id="427" name="Google Shape;427;p9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29" name="Google Shape;429;p9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 Header 1">
    <p:spTree>
      <p:nvGrpSpPr>
        <p:cNvPr id="48" name="Shape 48"/>
        <p:cNvGrpSpPr/>
        <p:nvPr/>
      </p:nvGrpSpPr>
      <p:grpSpPr>
        <a:xfrm>
          <a:off x="0" y="0"/>
          <a:ext cx="0" cy="0"/>
          <a:chOff x="0" y="0"/>
          <a:chExt cx="0" cy="0"/>
        </a:xfrm>
      </p:grpSpPr>
      <p:sp>
        <p:nvSpPr>
          <p:cNvPr id="49" name="Google Shape;49;p10"/>
          <p:cNvSpPr txBox="1"/>
          <p:nvPr>
            <p:ph type="title"/>
          </p:nvPr>
        </p:nvSpPr>
        <p:spPr>
          <a:xfrm>
            <a:off x="396393" y="1969201"/>
            <a:ext cx="7772400" cy="9300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8">
  <p:cSld name="TITLE_AND_BODY_8">
    <p:spTree>
      <p:nvGrpSpPr>
        <p:cNvPr id="430" name="Shape 430"/>
        <p:cNvGrpSpPr/>
        <p:nvPr/>
      </p:nvGrpSpPr>
      <p:grpSpPr>
        <a:xfrm>
          <a:off x="0" y="0"/>
          <a:ext cx="0" cy="0"/>
          <a:chOff x="0" y="0"/>
          <a:chExt cx="0" cy="0"/>
        </a:xfrm>
      </p:grpSpPr>
      <p:sp>
        <p:nvSpPr>
          <p:cNvPr id="431" name="Google Shape;431;p9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33" name="Google Shape;433;p9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434" name="Shape 434"/>
        <p:cNvGrpSpPr/>
        <p:nvPr/>
      </p:nvGrpSpPr>
      <p:grpSpPr>
        <a:xfrm>
          <a:off x="0" y="0"/>
          <a:ext cx="0" cy="0"/>
          <a:chOff x="0" y="0"/>
          <a:chExt cx="0" cy="0"/>
        </a:xfrm>
      </p:grpSpPr>
      <p:sp>
        <p:nvSpPr>
          <p:cNvPr id="435" name="Google Shape;435;p9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6" name="Google Shape;436;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3">
  <p:cSld name="TITLE_13">
    <p:spTree>
      <p:nvGrpSpPr>
        <p:cNvPr id="437" name="Shape 437"/>
        <p:cNvGrpSpPr/>
        <p:nvPr/>
      </p:nvGrpSpPr>
      <p:grpSpPr>
        <a:xfrm>
          <a:off x="0" y="0"/>
          <a:ext cx="0" cy="0"/>
          <a:chOff x="0" y="0"/>
          <a:chExt cx="0" cy="0"/>
        </a:xfrm>
      </p:grpSpPr>
      <p:sp>
        <p:nvSpPr>
          <p:cNvPr id="438" name="Google Shape;438;p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9" name="Google Shape;439;p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40" name="Google Shape;440;p9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4">
  <p:cSld name="TITLE_14">
    <p:spTree>
      <p:nvGrpSpPr>
        <p:cNvPr id="441" name="Shape 441"/>
        <p:cNvGrpSpPr/>
        <p:nvPr/>
      </p:nvGrpSpPr>
      <p:grpSpPr>
        <a:xfrm>
          <a:off x="0" y="0"/>
          <a:ext cx="0" cy="0"/>
          <a:chOff x="0" y="0"/>
          <a:chExt cx="0" cy="0"/>
        </a:xfrm>
      </p:grpSpPr>
      <p:sp>
        <p:nvSpPr>
          <p:cNvPr id="442" name="Google Shape;442;p9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3" name="Google Shape;443;p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44" name="Google Shape;444;p94"/>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0">
  <p:cSld name="TITLE_AND_BODY_10">
    <p:spTree>
      <p:nvGrpSpPr>
        <p:cNvPr id="445" name="Shape 445"/>
        <p:cNvGrpSpPr/>
        <p:nvPr/>
      </p:nvGrpSpPr>
      <p:grpSpPr>
        <a:xfrm>
          <a:off x="0" y="0"/>
          <a:ext cx="0" cy="0"/>
          <a:chOff x="0" y="0"/>
          <a:chExt cx="0" cy="0"/>
        </a:xfrm>
      </p:grpSpPr>
      <p:sp>
        <p:nvSpPr>
          <p:cNvPr id="446" name="Google Shape;446;p9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48" name="Google Shape;448;p9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CUSTOM_1_4">
    <p:spTree>
      <p:nvGrpSpPr>
        <p:cNvPr id="449" name="Shape 449"/>
        <p:cNvGrpSpPr/>
        <p:nvPr/>
      </p:nvGrpSpPr>
      <p:grpSpPr>
        <a:xfrm>
          <a:off x="0" y="0"/>
          <a:ext cx="0" cy="0"/>
          <a:chOff x="0" y="0"/>
          <a:chExt cx="0" cy="0"/>
        </a:xfrm>
      </p:grpSpPr>
      <p:sp>
        <p:nvSpPr>
          <p:cNvPr id="450" name="Google Shape;450;p96"/>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9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52" name="Google Shape;452;p9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53" name="Google Shape;453;p9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1">
  <p:cSld name="TITLE_AND_BODY_11">
    <p:spTree>
      <p:nvGrpSpPr>
        <p:cNvPr id="454" name="Shape 454"/>
        <p:cNvGrpSpPr/>
        <p:nvPr/>
      </p:nvGrpSpPr>
      <p:grpSpPr>
        <a:xfrm>
          <a:off x="0" y="0"/>
          <a:ext cx="0" cy="0"/>
          <a:chOff x="0" y="0"/>
          <a:chExt cx="0" cy="0"/>
        </a:xfrm>
      </p:grpSpPr>
      <p:sp>
        <p:nvSpPr>
          <p:cNvPr id="455" name="Google Shape;455;p9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6" name="Google Shape;456;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57" name="Google Shape;457;p9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5">
  <p:cSld name="TITLE_15">
    <p:spTree>
      <p:nvGrpSpPr>
        <p:cNvPr id="458" name="Shape 458"/>
        <p:cNvGrpSpPr/>
        <p:nvPr/>
      </p:nvGrpSpPr>
      <p:grpSpPr>
        <a:xfrm>
          <a:off x="0" y="0"/>
          <a:ext cx="0" cy="0"/>
          <a:chOff x="0" y="0"/>
          <a:chExt cx="0" cy="0"/>
        </a:xfrm>
      </p:grpSpPr>
      <p:sp>
        <p:nvSpPr>
          <p:cNvPr id="459" name="Google Shape;459;p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0" name="Google Shape;460;p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61" name="Google Shape;461;p9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6">
  <p:cSld name="TITLE_16">
    <p:spTree>
      <p:nvGrpSpPr>
        <p:cNvPr id="462" name="Shape 462"/>
        <p:cNvGrpSpPr/>
        <p:nvPr/>
      </p:nvGrpSpPr>
      <p:grpSpPr>
        <a:xfrm>
          <a:off x="0" y="0"/>
          <a:ext cx="0" cy="0"/>
          <a:chOff x="0" y="0"/>
          <a:chExt cx="0" cy="0"/>
        </a:xfrm>
      </p:grpSpPr>
      <p:sp>
        <p:nvSpPr>
          <p:cNvPr id="463" name="Google Shape;463;p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65" name="Google Shape;465;p9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2">
  <p:cSld name="TITLE_AND_BODY_12">
    <p:spTree>
      <p:nvGrpSpPr>
        <p:cNvPr id="466" name="Shape 466"/>
        <p:cNvGrpSpPr/>
        <p:nvPr/>
      </p:nvGrpSpPr>
      <p:grpSpPr>
        <a:xfrm>
          <a:off x="0" y="0"/>
          <a:ext cx="0" cy="0"/>
          <a:chOff x="0" y="0"/>
          <a:chExt cx="0" cy="0"/>
        </a:xfrm>
      </p:grpSpPr>
      <p:sp>
        <p:nvSpPr>
          <p:cNvPr id="467" name="Google Shape;467;p10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8" name="Google Shape;468;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69" name="Google Shape;469;p10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07" Type="http://schemas.openxmlformats.org/officeDocument/2006/relationships/slideLayout" Target="../slideLayouts/slideLayout105.xml"/><Relationship Id="rId106" Type="http://schemas.openxmlformats.org/officeDocument/2006/relationships/slideLayout" Target="../slideLayouts/slideLayout104.xml"/><Relationship Id="rId105" Type="http://schemas.openxmlformats.org/officeDocument/2006/relationships/slideLayout" Target="../slideLayouts/slideLayout103.xml"/><Relationship Id="rId104" Type="http://schemas.openxmlformats.org/officeDocument/2006/relationships/slideLayout" Target="../slideLayouts/slideLayout102.xml"/><Relationship Id="rId109" Type="http://schemas.openxmlformats.org/officeDocument/2006/relationships/slideLayout" Target="../slideLayouts/slideLayout107.xml"/><Relationship Id="rId108" Type="http://schemas.openxmlformats.org/officeDocument/2006/relationships/slideLayout" Target="../slideLayouts/slideLayout106.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103" Type="http://schemas.openxmlformats.org/officeDocument/2006/relationships/slideLayout" Target="../slideLayouts/slideLayout101.xml"/><Relationship Id="rId102" Type="http://schemas.openxmlformats.org/officeDocument/2006/relationships/slideLayout" Target="../slideLayouts/slideLayout100.xml"/><Relationship Id="rId101" Type="http://schemas.openxmlformats.org/officeDocument/2006/relationships/slideLayout" Target="../slideLayouts/slideLayout99.xml"/><Relationship Id="rId100" Type="http://schemas.openxmlformats.org/officeDocument/2006/relationships/slideLayout" Target="../slideLayouts/slideLayout98.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29" Type="http://schemas.openxmlformats.org/officeDocument/2006/relationships/slideLayout" Target="../slideLayouts/slideLayout127.xml"/><Relationship Id="rId128" Type="http://schemas.openxmlformats.org/officeDocument/2006/relationships/slideLayout" Target="../slideLayouts/slideLayout126.xml"/><Relationship Id="rId127" Type="http://schemas.openxmlformats.org/officeDocument/2006/relationships/slideLayout" Target="../slideLayouts/slideLayout125.xml"/><Relationship Id="rId126" Type="http://schemas.openxmlformats.org/officeDocument/2006/relationships/slideLayout" Target="../slideLayouts/slideLayout124.xml"/><Relationship Id="rId26" Type="http://schemas.openxmlformats.org/officeDocument/2006/relationships/slideLayout" Target="../slideLayouts/slideLayout24.xml"/><Relationship Id="rId121" Type="http://schemas.openxmlformats.org/officeDocument/2006/relationships/slideLayout" Target="../slideLayouts/slideLayout119.xml"/><Relationship Id="rId25" Type="http://schemas.openxmlformats.org/officeDocument/2006/relationships/slideLayout" Target="../slideLayouts/slideLayout23.xml"/><Relationship Id="rId120" Type="http://schemas.openxmlformats.org/officeDocument/2006/relationships/slideLayout" Target="../slideLayouts/slideLayout118.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125" Type="http://schemas.openxmlformats.org/officeDocument/2006/relationships/slideLayout" Target="../slideLayouts/slideLayout123.xml"/><Relationship Id="rId29" Type="http://schemas.openxmlformats.org/officeDocument/2006/relationships/slideLayout" Target="../slideLayouts/slideLayout27.xml"/><Relationship Id="rId124" Type="http://schemas.openxmlformats.org/officeDocument/2006/relationships/slideLayout" Target="../slideLayouts/slideLayout122.xml"/><Relationship Id="rId123" Type="http://schemas.openxmlformats.org/officeDocument/2006/relationships/slideLayout" Target="../slideLayouts/slideLayout121.xml"/><Relationship Id="rId122" Type="http://schemas.openxmlformats.org/officeDocument/2006/relationships/slideLayout" Target="../slideLayouts/slideLayout120.xml"/><Relationship Id="rId95" Type="http://schemas.openxmlformats.org/officeDocument/2006/relationships/slideLayout" Target="../slideLayouts/slideLayout93.xml"/><Relationship Id="rId94" Type="http://schemas.openxmlformats.org/officeDocument/2006/relationships/slideLayout" Target="../slideLayouts/slideLayout92.xml"/><Relationship Id="rId97" Type="http://schemas.openxmlformats.org/officeDocument/2006/relationships/slideLayout" Target="../slideLayouts/slideLayout95.xml"/><Relationship Id="rId96" Type="http://schemas.openxmlformats.org/officeDocument/2006/relationships/slideLayout" Target="../slideLayouts/slideLayout94.xml"/><Relationship Id="rId11" Type="http://schemas.openxmlformats.org/officeDocument/2006/relationships/slideLayout" Target="../slideLayouts/slideLayout9.xml"/><Relationship Id="rId99" Type="http://schemas.openxmlformats.org/officeDocument/2006/relationships/slideLayout" Target="../slideLayouts/slideLayout97.xml"/><Relationship Id="rId10" Type="http://schemas.openxmlformats.org/officeDocument/2006/relationships/slideLayout" Target="../slideLayouts/slideLayout8.xml"/><Relationship Id="rId98" Type="http://schemas.openxmlformats.org/officeDocument/2006/relationships/slideLayout" Target="../slideLayouts/slideLayout96.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91" Type="http://schemas.openxmlformats.org/officeDocument/2006/relationships/slideLayout" Target="../slideLayouts/slideLayout89.xml"/><Relationship Id="rId90" Type="http://schemas.openxmlformats.org/officeDocument/2006/relationships/slideLayout" Target="../slideLayouts/slideLayout88.xml"/><Relationship Id="rId93" Type="http://schemas.openxmlformats.org/officeDocument/2006/relationships/slideLayout" Target="../slideLayouts/slideLayout91.xml"/><Relationship Id="rId92" Type="http://schemas.openxmlformats.org/officeDocument/2006/relationships/slideLayout" Target="../slideLayouts/slideLayout90.xml"/><Relationship Id="rId118" Type="http://schemas.openxmlformats.org/officeDocument/2006/relationships/slideLayout" Target="../slideLayouts/slideLayout116.xml"/><Relationship Id="rId117" Type="http://schemas.openxmlformats.org/officeDocument/2006/relationships/slideLayout" Target="../slideLayouts/slideLayout115.xml"/><Relationship Id="rId116" Type="http://schemas.openxmlformats.org/officeDocument/2006/relationships/slideLayout" Target="../slideLayouts/slideLayout114.xml"/><Relationship Id="rId115" Type="http://schemas.openxmlformats.org/officeDocument/2006/relationships/slideLayout" Target="../slideLayouts/slideLayout113.xml"/><Relationship Id="rId119" Type="http://schemas.openxmlformats.org/officeDocument/2006/relationships/slideLayout" Target="../slideLayouts/slideLayout117.xml"/><Relationship Id="rId15" Type="http://schemas.openxmlformats.org/officeDocument/2006/relationships/slideLayout" Target="../slideLayouts/slideLayout13.xml"/><Relationship Id="rId110" Type="http://schemas.openxmlformats.org/officeDocument/2006/relationships/slideLayout" Target="../slideLayouts/slideLayout108.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14" Type="http://schemas.openxmlformats.org/officeDocument/2006/relationships/slideLayout" Target="../slideLayouts/slideLayout112.xml"/><Relationship Id="rId18" Type="http://schemas.openxmlformats.org/officeDocument/2006/relationships/slideLayout" Target="../slideLayouts/slideLayout16.xml"/><Relationship Id="rId113" Type="http://schemas.openxmlformats.org/officeDocument/2006/relationships/slideLayout" Target="../slideLayouts/slideLayout111.xml"/><Relationship Id="rId112" Type="http://schemas.openxmlformats.org/officeDocument/2006/relationships/slideLayout" Target="../slideLayouts/slideLayout110.xml"/><Relationship Id="rId111" Type="http://schemas.openxmlformats.org/officeDocument/2006/relationships/slideLayout" Target="../slideLayouts/slideLayout109.xml"/><Relationship Id="rId84" Type="http://schemas.openxmlformats.org/officeDocument/2006/relationships/slideLayout" Target="../slideLayouts/slideLayout82.xml"/><Relationship Id="rId83" Type="http://schemas.openxmlformats.org/officeDocument/2006/relationships/slideLayout" Target="../slideLayouts/slideLayout81.xml"/><Relationship Id="rId86" Type="http://schemas.openxmlformats.org/officeDocument/2006/relationships/slideLayout" Target="../slideLayouts/slideLayout84.xml"/><Relationship Id="rId85" Type="http://schemas.openxmlformats.org/officeDocument/2006/relationships/slideLayout" Target="../slideLayouts/slideLayout83.xml"/><Relationship Id="rId88" Type="http://schemas.openxmlformats.org/officeDocument/2006/relationships/slideLayout" Target="../slideLayouts/slideLayout86.xml"/><Relationship Id="rId87" Type="http://schemas.openxmlformats.org/officeDocument/2006/relationships/slideLayout" Target="../slideLayouts/slideLayout85.xml"/><Relationship Id="rId89" Type="http://schemas.openxmlformats.org/officeDocument/2006/relationships/slideLayout" Target="../slideLayouts/slideLayout87.xml"/><Relationship Id="rId80" Type="http://schemas.openxmlformats.org/officeDocument/2006/relationships/slideLayout" Target="../slideLayouts/slideLayout78.xml"/><Relationship Id="rId82" Type="http://schemas.openxmlformats.org/officeDocument/2006/relationships/slideLayout" Target="../slideLayouts/slideLayout80.xml"/><Relationship Id="rId81" Type="http://schemas.openxmlformats.org/officeDocument/2006/relationships/slideLayout" Target="../slideLayouts/slideLayout79.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73" Type="http://schemas.openxmlformats.org/officeDocument/2006/relationships/slideLayout" Target="../slideLayouts/slideLayout71.xml"/><Relationship Id="rId72" Type="http://schemas.openxmlformats.org/officeDocument/2006/relationships/slideLayout" Target="../slideLayouts/slideLayout70.xml"/><Relationship Id="rId75" Type="http://schemas.openxmlformats.org/officeDocument/2006/relationships/slideLayout" Target="../slideLayouts/slideLayout73.xml"/><Relationship Id="rId74" Type="http://schemas.openxmlformats.org/officeDocument/2006/relationships/slideLayout" Target="../slideLayouts/slideLayout72.xml"/><Relationship Id="rId77" Type="http://schemas.openxmlformats.org/officeDocument/2006/relationships/slideLayout" Target="../slideLayouts/slideLayout75.xml"/><Relationship Id="rId76" Type="http://schemas.openxmlformats.org/officeDocument/2006/relationships/slideLayout" Target="../slideLayouts/slideLayout74.xml"/><Relationship Id="rId79" Type="http://schemas.openxmlformats.org/officeDocument/2006/relationships/slideLayout" Target="../slideLayouts/slideLayout77.xml"/><Relationship Id="rId78" Type="http://schemas.openxmlformats.org/officeDocument/2006/relationships/slideLayout" Target="../slideLayouts/slideLayout76.xml"/><Relationship Id="rId71" Type="http://schemas.openxmlformats.org/officeDocument/2006/relationships/slideLayout" Target="../slideLayouts/slideLayout69.xml"/><Relationship Id="rId70" Type="http://schemas.openxmlformats.org/officeDocument/2006/relationships/slideLayout" Target="../slideLayouts/slideLayout68.xml"/><Relationship Id="rId130" Type="http://schemas.openxmlformats.org/officeDocument/2006/relationships/theme" Target="../theme/theme1.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66" Type="http://schemas.openxmlformats.org/officeDocument/2006/relationships/slideLayout" Target="../slideLayouts/slideLayout64.xml"/><Relationship Id="rId65" Type="http://schemas.openxmlformats.org/officeDocument/2006/relationships/slideLayout" Target="../slideLayouts/slideLayout63.xml"/><Relationship Id="rId68" Type="http://schemas.openxmlformats.org/officeDocument/2006/relationships/slideLayout" Target="../slideLayouts/slideLayout66.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69" Type="http://schemas.openxmlformats.org/officeDocument/2006/relationships/slideLayout" Target="../slideLayouts/slideLayout6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55" Type="http://schemas.openxmlformats.org/officeDocument/2006/relationships/slideLayout" Target="../slideLayouts/slideLayout53.xml"/><Relationship Id="rId54" Type="http://schemas.openxmlformats.org/officeDocument/2006/relationships/slideLayout" Target="../slideLayouts/slideLayout52.xml"/><Relationship Id="rId57" Type="http://schemas.openxmlformats.org/officeDocument/2006/relationships/slideLayout" Target="../slideLayouts/slideLayout55.xml"/><Relationship Id="rId56" Type="http://schemas.openxmlformats.org/officeDocument/2006/relationships/slideLayout" Target="../slideLayouts/slideLayout54.xml"/><Relationship Id="rId59" Type="http://schemas.openxmlformats.org/officeDocument/2006/relationships/slideLayout" Target="../slideLayouts/slideLayout57.xml"/><Relationship Id="rId58"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theme" Target="../theme/theme5.xml"/><Relationship Id="rId14" Type="http://schemas.openxmlformats.org/officeDocument/2006/relationships/slideLayout" Target="../slideLayouts/slideLayout141.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6" Type="http://schemas.openxmlformats.org/officeDocument/2006/relationships/theme" Target="../theme/theme4.xml"/><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3" Type="http://schemas.openxmlformats.org/officeDocument/2006/relationships/slideLayout" Target="../slideLayouts/slideLayout169.xml"/><Relationship Id="rId12" Type="http://schemas.openxmlformats.org/officeDocument/2006/relationships/slideLayout" Target="../slideLayouts/slideLayout168.xml"/><Relationship Id="rId15" Type="http://schemas.openxmlformats.org/officeDocument/2006/relationships/theme" Target="../theme/theme2.xml"/><Relationship Id="rId14" Type="http://schemas.openxmlformats.org/officeDocument/2006/relationships/slideLayout" Target="../slideLayouts/slideLayout170.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7" Type="http://schemas.openxmlformats.org/officeDocument/2006/relationships/theme" Target="../theme/theme7.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7" Type="http://schemas.openxmlformats.org/officeDocument/2006/relationships/slideLayout" Target="../slideLayouts/slideLayout177.xml"/><Relationship Id="rId8"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20" Type="http://schemas.openxmlformats.org/officeDocument/2006/relationships/theme" Target="../theme/theme6.xml"/><Relationship Id="rId11" Type="http://schemas.openxmlformats.org/officeDocument/2006/relationships/slideLayout" Target="../slideLayouts/slideLayout197.xml"/><Relationship Id="rId10" Type="http://schemas.openxmlformats.org/officeDocument/2006/relationships/slideLayout" Target="../slideLayouts/slideLayout196.xml"/><Relationship Id="rId13" Type="http://schemas.openxmlformats.org/officeDocument/2006/relationships/slideLayout" Target="../slideLayouts/slideLayout199.xml"/><Relationship Id="rId12" Type="http://schemas.openxmlformats.org/officeDocument/2006/relationships/slideLayout" Target="../slideLayouts/slideLayout198.xml"/><Relationship Id="rId15" Type="http://schemas.openxmlformats.org/officeDocument/2006/relationships/slideLayout" Target="../slideLayouts/slideLayout201.xml"/><Relationship Id="rId14" Type="http://schemas.openxmlformats.org/officeDocument/2006/relationships/slideLayout" Target="../slideLayouts/slideLayout200.xml"/><Relationship Id="rId17" Type="http://schemas.openxmlformats.org/officeDocument/2006/relationships/slideLayout" Target="../slideLayouts/slideLayout203.xml"/><Relationship Id="rId16" Type="http://schemas.openxmlformats.org/officeDocument/2006/relationships/slideLayout" Target="../slideLayouts/slideLayout202.xml"/><Relationship Id="rId19" Type="http://schemas.openxmlformats.org/officeDocument/2006/relationships/slideLayout" Target="../slideLayouts/slideLayout205.xml"/><Relationship Id="rId18" Type="http://schemas.openxmlformats.org/officeDocument/2006/relationships/slideLayout" Target="../slideLayouts/slideLayout204.xml"/><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826650" y="1360218"/>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0" lvl="1" marL="9144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4pPr>
            <a:lvl5pPr indent="-317500" lvl="4" marL="22860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5pPr>
            <a:lvl6pPr indent="-317500" lvl="5" marL="27432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6pPr>
            <a:lvl7pPr indent="-317500" lvl="6" marL="32004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7pPr>
            <a:lvl8pPr indent="-317500" lvl="7" marL="36576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8pPr>
            <a:lvl9pPr indent="-317500" lvl="8" marL="4114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 id="2147483745" r:id="rId100"/>
    <p:sldLayoutId id="2147483746" r:id="rId101"/>
    <p:sldLayoutId id="2147483747" r:id="rId102"/>
    <p:sldLayoutId id="2147483748" r:id="rId103"/>
    <p:sldLayoutId id="2147483749" r:id="rId104"/>
    <p:sldLayoutId id="2147483750" r:id="rId105"/>
    <p:sldLayoutId id="2147483751" r:id="rId106"/>
    <p:sldLayoutId id="2147483752" r:id="rId107"/>
    <p:sldLayoutId id="2147483753" r:id="rId108"/>
    <p:sldLayoutId id="2147483754" r:id="rId109"/>
    <p:sldLayoutId id="2147483755" r:id="rId110"/>
    <p:sldLayoutId id="2147483756" r:id="rId111"/>
    <p:sldLayoutId id="2147483757" r:id="rId112"/>
    <p:sldLayoutId id="2147483758" r:id="rId113"/>
    <p:sldLayoutId id="2147483759" r:id="rId114"/>
    <p:sldLayoutId id="2147483760" r:id="rId115"/>
    <p:sldLayoutId id="2147483761" r:id="rId116"/>
    <p:sldLayoutId id="2147483762" r:id="rId117"/>
    <p:sldLayoutId id="2147483763" r:id="rId118"/>
    <p:sldLayoutId id="2147483764" r:id="rId119"/>
    <p:sldLayoutId id="2147483765" r:id="rId120"/>
    <p:sldLayoutId id="2147483766" r:id="rId121"/>
    <p:sldLayoutId id="2147483767" r:id="rId122"/>
    <p:sldLayoutId id="2147483768" r:id="rId123"/>
    <p:sldLayoutId id="2147483769" r:id="rId124"/>
    <p:sldLayoutId id="2147483770" r:id="rId125"/>
    <p:sldLayoutId id="2147483771" r:id="rId126"/>
    <p:sldLayoutId id="2147483772" r:id="rId127"/>
    <p:sldLayoutId id="2147483773" r:id="rId128"/>
    <p:sldLayoutId id="2147483774" r:id="rId1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86" name="Shape 586"/>
        <p:cNvGrpSpPr/>
        <p:nvPr/>
      </p:nvGrpSpPr>
      <p:grpSpPr>
        <a:xfrm>
          <a:off x="0" y="0"/>
          <a:ext cx="0" cy="0"/>
          <a:chOff x="0" y="0"/>
          <a:chExt cx="0" cy="0"/>
        </a:xfrm>
      </p:grpSpPr>
      <p:sp>
        <p:nvSpPr>
          <p:cNvPr id="587" name="Google Shape;587;p12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88" name="Google Shape;588;p12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21" name="Shape 721"/>
        <p:cNvGrpSpPr/>
        <p:nvPr/>
      </p:nvGrpSpPr>
      <p:grpSpPr>
        <a:xfrm>
          <a:off x="0" y="0"/>
          <a:ext cx="0" cy="0"/>
          <a:chOff x="0" y="0"/>
          <a:chExt cx="0" cy="0"/>
        </a:xfrm>
      </p:grpSpPr>
      <p:sp>
        <p:nvSpPr>
          <p:cNvPr id="722" name="Google Shape;722;p14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723" name="Google Shape;723;p14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74" name="Shape 874"/>
        <p:cNvGrpSpPr/>
        <p:nvPr/>
      </p:nvGrpSpPr>
      <p:grpSpPr>
        <a:xfrm>
          <a:off x="0" y="0"/>
          <a:ext cx="0" cy="0"/>
          <a:chOff x="0" y="0"/>
          <a:chExt cx="0" cy="0"/>
        </a:xfrm>
      </p:grpSpPr>
      <p:sp>
        <p:nvSpPr>
          <p:cNvPr id="875" name="Google Shape;875;p160"/>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876" name="Google Shape;876;p160"/>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06" name="Shape 1006"/>
        <p:cNvGrpSpPr/>
        <p:nvPr/>
      </p:nvGrpSpPr>
      <p:grpSpPr>
        <a:xfrm>
          <a:off x="0" y="0"/>
          <a:ext cx="0" cy="0"/>
          <a:chOff x="0" y="0"/>
          <a:chExt cx="0" cy="0"/>
        </a:xfrm>
      </p:grpSpPr>
      <p:sp>
        <p:nvSpPr>
          <p:cNvPr id="1007" name="Google Shape;1007;p175"/>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008" name="Google Shape;1008;p17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66" name="Shape 1166"/>
        <p:cNvGrpSpPr/>
        <p:nvPr/>
      </p:nvGrpSpPr>
      <p:grpSpPr>
        <a:xfrm>
          <a:off x="0" y="0"/>
          <a:ext cx="0" cy="0"/>
          <a:chOff x="0" y="0"/>
          <a:chExt cx="0" cy="0"/>
        </a:xfrm>
      </p:grpSpPr>
      <p:sp>
        <p:nvSpPr>
          <p:cNvPr id="1167" name="Google Shape;1167;p19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168" name="Google Shape;1168;p19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xml"/><Relationship Id="rId3" Type="http://schemas.openxmlformats.org/officeDocument/2006/relationships/image" Target="../media/image1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0.xml"/><Relationship Id="rId3" Type="http://schemas.openxmlformats.org/officeDocument/2006/relationships/hyperlink" Target="https://docs.openshift.com/container-platform/4.1/installing/installing_aws/installing-aws-default.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2.xml"/><Relationship Id="rId3" Type="http://schemas.openxmlformats.org/officeDocument/2006/relationships/hyperlink" Target="https://docs.openshift.com/container-platform/4.1/installing/installing_bare_metal/installing-bare-metal.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3.xml"/><Relationship Id="rId3" Type="http://schemas.openxmlformats.org/officeDocument/2006/relationships/hyperlink" Target="https://docs.openshift.com/container-platform/4.1/installing/installing_aws_user_infra/installing-aws-user-infra.html" TargetMode="External"/><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6.xml"/><Relationship Id="rId3" Type="http://schemas.openxmlformats.org/officeDocument/2006/relationships/hyperlink" Target="https://docs.openshift.com/container-platform/4.1/machine_management/adding-rhel-compute.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7.xml"/><Relationship Id="rId3" Type="http://schemas.openxmlformats.org/officeDocument/2006/relationships/hyperlink" Target="https://github.com/openshift/openshift-ansible/blob/master/inventory/hosts.example" TargetMode="External"/><Relationship Id="rId4" Type="http://schemas.openxmlformats.org/officeDocument/2006/relationships/hyperlink" Target="https://github.com/openshift/openshift-ansible/blob/master/inventory/hosts.exam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8.xml"/><Relationship Id="rId3" Type="http://schemas.openxmlformats.org/officeDocument/2006/relationships/image" Target="../media/image164.png"/><Relationship Id="rId4" Type="http://schemas.openxmlformats.org/officeDocument/2006/relationships/image" Target="../media/image2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0.xml"/><Relationship Id="rId3" Type="http://schemas.openxmlformats.org/officeDocument/2006/relationships/image" Target="../media/image171.png"/><Relationship Id="rId4" Type="http://schemas.openxmlformats.org/officeDocument/2006/relationships/image" Target="../media/image167.png"/><Relationship Id="rId5" Type="http://schemas.openxmlformats.org/officeDocument/2006/relationships/image" Target="../media/image170.png"/><Relationship Id="rId6" Type="http://schemas.openxmlformats.org/officeDocument/2006/relationships/image" Target="../media/image1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1.xml"/><Relationship Id="rId3" Type="http://schemas.openxmlformats.org/officeDocument/2006/relationships/image" Target="../media/image194.png"/><Relationship Id="rId4" Type="http://schemas.openxmlformats.org/officeDocument/2006/relationships/image" Target="../media/image175.png"/><Relationship Id="rId5" Type="http://schemas.openxmlformats.org/officeDocument/2006/relationships/image" Target="../media/image1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4.xml"/><Relationship Id="rId3"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6.xml"/><Relationship Id="rId3" Type="http://schemas.openxmlformats.org/officeDocument/2006/relationships/image" Target="../media/image183.png"/><Relationship Id="rId4" Type="http://schemas.openxmlformats.org/officeDocument/2006/relationships/image" Target="../media/image2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7.xml"/><Relationship Id="rId3" Type="http://schemas.openxmlformats.org/officeDocument/2006/relationships/image" Target="../media/image183.png"/><Relationship Id="rId4" Type="http://schemas.openxmlformats.org/officeDocument/2006/relationships/image" Target="../media/image179.png"/><Relationship Id="rId5" Type="http://schemas.openxmlformats.org/officeDocument/2006/relationships/image" Target="../media/image184.png"/><Relationship Id="rId6" Type="http://schemas.openxmlformats.org/officeDocument/2006/relationships/image" Target="../media/image1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8.xml"/><Relationship Id="rId3" Type="http://schemas.openxmlformats.org/officeDocument/2006/relationships/image" Target="../media/image197.png"/><Relationship Id="rId4" Type="http://schemas.openxmlformats.org/officeDocument/2006/relationships/image" Target="../media/image189.png"/><Relationship Id="rId5" Type="http://schemas.openxmlformats.org/officeDocument/2006/relationships/image" Target="../media/image1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9.xml"/><Relationship Id="rId3" Type="http://schemas.openxmlformats.org/officeDocument/2006/relationships/hyperlink" Target="https://github.com/openshift/openshift-docs/blob/enterprise-4.1/modules/nw-modifying-operator-install-config.ado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0.xml"/><Relationship Id="rId3" Type="http://schemas.openxmlformats.org/officeDocument/2006/relationships/hyperlink" Target="https://github.com/openshift/openshift-docs/blob/enterprise-4.1/modules/nw-modifying-operator-install-config.adoc"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1.xml"/><Relationship Id="rId3" Type="http://schemas.openxmlformats.org/officeDocument/2006/relationships/image" Target="../media/image18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2.xml"/><Relationship Id="rId3" Type="http://schemas.openxmlformats.org/officeDocument/2006/relationships/hyperlink" Target="https://github.com/openshift/openshift-docs/blob/enterprise-4.1/modules/nw-multinetwork-sriov.adoc" TargetMode="External"/><Relationship Id="rId4" Type="http://schemas.openxmlformats.org/officeDocument/2006/relationships/image" Target="../media/image187.png"/><Relationship Id="rId5" Type="http://schemas.openxmlformats.org/officeDocument/2006/relationships/hyperlink" Target="https://github.com/openshift/openshift-docs/pull/14563/files#diff-56052e748d888ef434f910606f960260R3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0" Type="http://schemas.openxmlformats.org/officeDocument/2006/relationships/image" Target="../media/image205.png"/><Relationship Id="rId1" Type="http://schemas.openxmlformats.org/officeDocument/2006/relationships/slideLayout" Target="../slideLayouts/slideLayout204.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93.png"/><Relationship Id="rId9" Type="http://schemas.openxmlformats.org/officeDocument/2006/relationships/image" Target="../media/image199.png"/><Relationship Id="rId5" Type="http://schemas.openxmlformats.org/officeDocument/2006/relationships/image" Target="../media/image237.png"/><Relationship Id="rId6" Type="http://schemas.openxmlformats.org/officeDocument/2006/relationships/image" Target="../media/image208.png"/><Relationship Id="rId7" Type="http://schemas.openxmlformats.org/officeDocument/2006/relationships/image" Target="../media/image190.png"/><Relationship Id="rId8" Type="http://schemas.openxmlformats.org/officeDocument/2006/relationships/image" Target="../media/image2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5.xml"/><Relationship Id="rId3" Type="http://schemas.openxmlformats.org/officeDocument/2006/relationships/hyperlink" Target="https://docs.openshift.com/container-platform/4.1/authentication/understanding-identity-provider.html" TargetMode="External"/><Relationship Id="rId4" Type="http://schemas.openxmlformats.org/officeDocument/2006/relationships/hyperlink" Target="https://github.com/openshift/cluster-authentication-operator" TargetMode="External"/><Relationship Id="rId5" Type="http://schemas.openxmlformats.org/officeDocument/2006/relationships/image" Target="../media/image2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6.xml"/><Relationship Id="rId3" Type="http://schemas.openxmlformats.org/officeDocument/2006/relationships/hyperlink" Target="https://docs.okd.io/latest/dev_guide/secrets.html#service-serving-certificate-secrets" TargetMode="External"/><Relationship Id="rId4" Type="http://schemas.openxmlformats.org/officeDocument/2006/relationships/hyperlink" Target="https://github.com/openshift/service-ca-operator" TargetMode="External"/><Relationship Id="rId5"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7.xml"/><Relationship Id="rId3" Type="http://schemas.openxmlformats.org/officeDocument/2006/relationships/hyperlink" Target="https://docs.openshift.com/container-platform/3.11/architecture/networking/routes.html" TargetMode="External"/><Relationship Id="rId4" Type="http://schemas.openxmlformats.org/officeDocument/2006/relationships/hyperlink" Target="https://kubernetes.io/docs/concepts/services-networking/ingress/" TargetMode="External"/><Relationship Id="rId5" Type="http://schemas.openxmlformats.org/officeDocument/2006/relationships/hyperlink" Target="https://github.com/openshift/cluster-image-registry-operator/blob/master/pkg/apis/imageregistry/v1/types.go#L254" TargetMode="External"/><Relationship Id="rId6" Type="http://schemas.openxmlformats.org/officeDocument/2006/relationships/hyperlink" Target="https://blog.openshift.com/requesting-and-installing-lets-encrypt-certificates-for-openshift-4/" TargetMode="External"/><Relationship Id="rId7" Type="http://schemas.openxmlformats.org/officeDocument/2006/relationships/image" Target="../media/image2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8.xml"/><Relationship Id="rId3" Type="http://schemas.openxmlformats.org/officeDocument/2006/relationships/hyperlink" Target="https://docs.openshift.com/container-platform/4.1/registry/configuring-registry-operator.html#registry-operator-configuration-resource-overview_configuring-registry-operator" TargetMode="External"/><Relationship Id="rId4" Type="http://schemas.openxmlformats.org/officeDocument/2006/relationships/image" Target="../media/image28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39.xml"/><Relationship Id="rId3" Type="http://schemas.openxmlformats.org/officeDocument/2006/relationships/image" Target="../media/image207.png"/><Relationship Id="rId4" Type="http://schemas.openxmlformats.org/officeDocument/2006/relationships/hyperlink" Target="https://red.ht/2GOViSc" TargetMode="External"/><Relationship Id="rId5" Type="http://schemas.openxmlformats.org/officeDocument/2006/relationships/hyperlink" Target="https://red.ht/2XXtFMF" TargetMode="External"/><Relationship Id="rId6" Type="http://schemas.openxmlformats.org/officeDocument/2006/relationships/hyperlink" Target="https://mojo.redhat.com/groups/qua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4.xml"/><Relationship Id="rId3" Type="http://schemas.openxmlformats.org/officeDocument/2006/relationships/image" Target="../media/image182.png"/><Relationship Id="rId4" Type="http://schemas.openxmlformats.org/officeDocument/2006/relationships/image" Target="../media/image163.png"/><Relationship Id="rId5" Type="http://schemas.openxmlformats.org/officeDocument/2006/relationships/image" Target="../media/image1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0.xml"/><Relationship Id="rId3" Type="http://schemas.openxmlformats.org/officeDocument/2006/relationships/hyperlink" Target="https://docs.openshift.com/container-platform/4.1/architecture/architecture-installation.html#node-roles_architecture-installation" TargetMode="External"/><Relationship Id="rId4" Type="http://schemas.openxmlformats.org/officeDocument/2006/relationships/hyperlink" Target="https://docs.openshift.com/container-platform/4.1/monitoring/cluster-monitoring/configuring-the-monitoring-stack.html#moving-monitoring-components-to-different-nodes_configuring-monitoring" TargetMode="External"/><Relationship Id="rId5" Type="http://schemas.openxmlformats.org/officeDocument/2006/relationships/hyperlink" Target="https://github.com/openshift/openshift-cns-testdrive/blob/ocp4-prod/labguide/infra-nodes.adoc#router" TargetMode="External"/><Relationship Id="rId6" Type="http://schemas.openxmlformats.org/officeDocument/2006/relationships/hyperlink" Target="https://github.com/openshift/openshift-cns-testdrive/blob/ocp4-prod/labguide/infra-nodes.adoc#registry" TargetMode="External"/><Relationship Id="rId7" Type="http://schemas.openxmlformats.org/officeDocument/2006/relationships/hyperlink" Target="https://docs.openshift.com/container-platform/4.1/logging/config/efk-logging-configuring.html#efk-logging-configuring-node-selector_efk-logging-configuring" TargetMode="External"/><Relationship Id="rId8" Type="http://schemas.openxmlformats.org/officeDocument/2006/relationships/image" Target="../media/image3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42.xml"/><Relationship Id="rId3" Type="http://schemas.openxmlformats.org/officeDocument/2006/relationships/image" Target="../media/image2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3.xml"/><Relationship Id="rId3" Type="http://schemas.openxmlformats.org/officeDocument/2006/relationships/hyperlink" Target="https://docs.google.com/document/d/1oqaoAk_nXFRg4mM6cR733eYvGx9nEnkCccoETH9mQW8/edit#heading=h.7uoehwekfnk0" TargetMode="External"/><Relationship Id="rId4" Type="http://schemas.openxmlformats.org/officeDocument/2006/relationships/image" Target="../media/image210.png"/><Relationship Id="rId5" Type="http://schemas.openxmlformats.org/officeDocument/2006/relationships/image" Target="../media/image2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4.xml"/><Relationship Id="rId3" Type="http://schemas.openxmlformats.org/officeDocument/2006/relationships/image" Target="../media/image218.png"/><Relationship Id="rId4" Type="http://schemas.openxmlformats.org/officeDocument/2006/relationships/image" Target="../media/image2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6.xml"/><Relationship Id="rId3" Type="http://schemas.openxmlformats.org/officeDocument/2006/relationships/image" Target="../media/image280.png"/><Relationship Id="rId4" Type="http://schemas.openxmlformats.org/officeDocument/2006/relationships/image" Target="../media/image244.png"/><Relationship Id="rId5" Type="http://schemas.openxmlformats.org/officeDocument/2006/relationships/image" Target="../media/image2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7.xml"/><Relationship Id="rId3"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8.xml"/><Relationship Id="rId3" Type="http://schemas.openxmlformats.org/officeDocument/2006/relationships/image" Target="../media/image209.png"/><Relationship Id="rId4" Type="http://schemas.openxmlformats.org/officeDocument/2006/relationships/image" Target="../media/image2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9.xml"/><Relationship Id="rId3" Type="http://schemas.openxmlformats.org/officeDocument/2006/relationships/image" Target="../media/image2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0.xml"/><Relationship Id="rId3" Type="http://schemas.openxmlformats.org/officeDocument/2006/relationships/image" Target="../media/image2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1.xml"/><Relationship Id="rId3" Type="http://schemas.openxmlformats.org/officeDocument/2006/relationships/image" Target="../media/image217.png"/><Relationship Id="rId4" Type="http://schemas.openxmlformats.org/officeDocument/2006/relationships/image" Target="../media/image223.png"/><Relationship Id="rId5" Type="http://schemas.openxmlformats.org/officeDocument/2006/relationships/hyperlink" Target="https://github.com/openshift/telemeter/blob/master/docs/data-collection.md"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2.xml"/><Relationship Id="rId3" Type="http://schemas.openxmlformats.org/officeDocument/2006/relationships/image" Target="../media/image3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3.xml"/><Relationship Id="rId3" Type="http://schemas.openxmlformats.org/officeDocument/2006/relationships/hyperlink" Target="https://docs.openshift.com/container-platform/4.1/machine_management/creating-infrastructure-machinesets.html" TargetMode="External"/><Relationship Id="rId4" Type="http://schemas.openxmlformats.org/officeDocument/2006/relationships/image" Target="../media/image305.png"/><Relationship Id="rId5" Type="http://schemas.openxmlformats.org/officeDocument/2006/relationships/image" Target="../media/image2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54.xml"/><Relationship Id="rId3" Type="http://schemas.openxmlformats.org/officeDocument/2006/relationships/image" Target="../media/image220.png"/></Relationships>
</file>

<file path=ppt/slides/_rels/slide55.xml.rels><?xml version="1.0" encoding="UTF-8" standalone="yes"?><Relationships xmlns="http://schemas.openxmlformats.org/package/2006/relationships"><Relationship Id="rId20" Type="http://schemas.openxmlformats.org/officeDocument/2006/relationships/image" Target="../media/image234.png"/><Relationship Id="rId22" Type="http://schemas.openxmlformats.org/officeDocument/2006/relationships/image" Target="../media/image308.png"/><Relationship Id="rId21" Type="http://schemas.openxmlformats.org/officeDocument/2006/relationships/image" Target="../media/image236.png"/><Relationship Id="rId23" Type="http://schemas.openxmlformats.org/officeDocument/2006/relationships/image" Target="../media/image240.png"/><Relationship Id="rId11" Type="http://schemas.openxmlformats.org/officeDocument/2006/relationships/image" Target="../media/image230.png"/><Relationship Id="rId10" Type="http://schemas.openxmlformats.org/officeDocument/2006/relationships/image" Target="../media/image227.png"/><Relationship Id="rId13" Type="http://schemas.openxmlformats.org/officeDocument/2006/relationships/image" Target="../media/image231.png"/><Relationship Id="rId12" Type="http://schemas.openxmlformats.org/officeDocument/2006/relationships/image" Target="../media/image238.png"/><Relationship Id="rId15" Type="http://schemas.openxmlformats.org/officeDocument/2006/relationships/image" Target="../media/image247.png"/><Relationship Id="rId14" Type="http://schemas.openxmlformats.org/officeDocument/2006/relationships/image" Target="../media/image232.png"/><Relationship Id="rId17" Type="http://schemas.openxmlformats.org/officeDocument/2006/relationships/image" Target="../media/image226.png"/><Relationship Id="rId16" Type="http://schemas.openxmlformats.org/officeDocument/2006/relationships/image" Target="../media/image239.png"/><Relationship Id="rId19" Type="http://schemas.openxmlformats.org/officeDocument/2006/relationships/image" Target="../media/image233.png"/><Relationship Id="rId18" Type="http://schemas.openxmlformats.org/officeDocument/2006/relationships/image" Target="../media/image245.png"/><Relationship Id="rId1" Type="http://schemas.openxmlformats.org/officeDocument/2006/relationships/slideLayout" Target="../slideLayouts/slideLayout199.xml"/><Relationship Id="rId2" Type="http://schemas.openxmlformats.org/officeDocument/2006/relationships/notesSlide" Target="../notesSlides/notesSlide55.xml"/><Relationship Id="rId3" Type="http://schemas.openxmlformats.org/officeDocument/2006/relationships/image" Target="../media/image222.png"/><Relationship Id="rId4" Type="http://schemas.openxmlformats.org/officeDocument/2006/relationships/image" Target="../media/image224.png"/><Relationship Id="rId9" Type="http://schemas.openxmlformats.org/officeDocument/2006/relationships/image" Target="../media/image235.png"/><Relationship Id="rId5" Type="http://schemas.openxmlformats.org/officeDocument/2006/relationships/image" Target="../media/image225.png"/><Relationship Id="rId6" Type="http://schemas.openxmlformats.org/officeDocument/2006/relationships/image" Target="../media/image221.png"/><Relationship Id="rId7" Type="http://schemas.openxmlformats.org/officeDocument/2006/relationships/image" Target="../media/image228.png"/><Relationship Id="rId8" Type="http://schemas.openxmlformats.org/officeDocument/2006/relationships/image" Target="../media/image2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6.xml"/><Relationship Id="rId3" Type="http://schemas.openxmlformats.org/officeDocument/2006/relationships/image" Target="../media/image2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7.xml"/><Relationship Id="rId3" Type="http://schemas.openxmlformats.org/officeDocument/2006/relationships/image" Target="../media/image24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58.xml"/><Relationship Id="rId3" Type="http://schemas.openxmlformats.org/officeDocument/2006/relationships/image" Target="../media/image241.png"/><Relationship Id="rId4" Type="http://schemas.openxmlformats.org/officeDocument/2006/relationships/image" Target="../media/image2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59.xml"/><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8.png"/><Relationship Id="rId6" Type="http://schemas.openxmlformats.org/officeDocument/2006/relationships/image" Target="../media/image2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6.xml"/><Relationship Id="rId3" Type="http://schemas.openxmlformats.org/officeDocument/2006/relationships/image" Target="../media/image16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60.xml"/><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1.xml"/><Relationship Id="rId3" Type="http://schemas.openxmlformats.org/officeDocument/2006/relationships/image" Target="../media/image2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2.xml"/><Relationship Id="rId3" Type="http://schemas.openxmlformats.org/officeDocument/2006/relationships/image" Target="../media/image2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3.xml"/><Relationship Id="rId3" Type="http://schemas.openxmlformats.org/officeDocument/2006/relationships/image" Target="../media/image250.png"/><Relationship Id="rId4" Type="http://schemas.openxmlformats.org/officeDocument/2006/relationships/image" Target="../media/image252.png"/><Relationship Id="rId5" Type="http://schemas.openxmlformats.org/officeDocument/2006/relationships/image" Target="../media/image264.png"/><Relationship Id="rId6" Type="http://schemas.openxmlformats.org/officeDocument/2006/relationships/image" Target="../media/image251.png"/><Relationship Id="rId7" Type="http://schemas.openxmlformats.org/officeDocument/2006/relationships/image" Target="../media/image2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8.xml"/><Relationship Id="rId3" Type="http://schemas.openxmlformats.org/officeDocument/2006/relationships/image" Target="../media/image294.png"/><Relationship Id="rId4" Type="http://schemas.openxmlformats.org/officeDocument/2006/relationships/image" Target="../media/image28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7.xml"/><Relationship Id="rId3" Type="http://schemas.openxmlformats.org/officeDocument/2006/relationships/image" Target="../media/image162.png"/><Relationship Id="rId4" Type="http://schemas.openxmlformats.org/officeDocument/2006/relationships/image" Target="../media/image165.png"/></Relationships>
</file>

<file path=ppt/slides/_rels/slide70.xml.rels><?xml version="1.0" encoding="UTF-8" standalone="yes"?><Relationships xmlns="http://schemas.openxmlformats.org/package/2006/relationships"><Relationship Id="rId11" Type="http://schemas.openxmlformats.org/officeDocument/2006/relationships/image" Target="../media/image297.png"/><Relationship Id="rId10" Type="http://schemas.openxmlformats.org/officeDocument/2006/relationships/image" Target="../media/image260.png"/><Relationship Id="rId13" Type="http://schemas.openxmlformats.org/officeDocument/2006/relationships/image" Target="../media/image269.png"/><Relationship Id="rId12" Type="http://schemas.openxmlformats.org/officeDocument/2006/relationships/image" Target="../media/image258.png"/><Relationship Id="rId1" Type="http://schemas.openxmlformats.org/officeDocument/2006/relationships/slideLayout" Target="../slideLayouts/slideLayout199.xml"/><Relationship Id="rId2" Type="http://schemas.openxmlformats.org/officeDocument/2006/relationships/notesSlide" Target="../notesSlides/notesSlide70.xml"/><Relationship Id="rId3" Type="http://schemas.openxmlformats.org/officeDocument/2006/relationships/image" Target="../media/image256.png"/><Relationship Id="rId4" Type="http://schemas.openxmlformats.org/officeDocument/2006/relationships/image" Target="../media/image267.png"/><Relationship Id="rId9" Type="http://schemas.openxmlformats.org/officeDocument/2006/relationships/image" Target="../media/image259.png"/><Relationship Id="rId5" Type="http://schemas.openxmlformats.org/officeDocument/2006/relationships/image" Target="../media/image257.png"/><Relationship Id="rId6" Type="http://schemas.openxmlformats.org/officeDocument/2006/relationships/image" Target="../media/image253.png"/><Relationship Id="rId7" Type="http://schemas.openxmlformats.org/officeDocument/2006/relationships/image" Target="../media/image262.png"/><Relationship Id="rId8" Type="http://schemas.openxmlformats.org/officeDocument/2006/relationships/image" Target="../media/image2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1.xml"/><Relationship Id="rId3" Type="http://schemas.openxmlformats.org/officeDocument/2006/relationships/image" Target="../media/image317.png"/><Relationship Id="rId4" Type="http://schemas.openxmlformats.org/officeDocument/2006/relationships/image" Target="../media/image268.png"/><Relationship Id="rId5" Type="http://schemas.openxmlformats.org/officeDocument/2006/relationships/image" Target="../media/image298.png"/><Relationship Id="rId6" Type="http://schemas.openxmlformats.org/officeDocument/2006/relationships/image" Target="../media/image257.png"/><Relationship Id="rId7" Type="http://schemas.openxmlformats.org/officeDocument/2006/relationships/hyperlink" Target="https://openshift.com/learn/topics/knative" TargetMode="External"/><Relationship Id="rId8" Type="http://schemas.openxmlformats.org/officeDocument/2006/relationships/hyperlink" Target="http://bit.ly/knative-tutoria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2.xml"/><Relationship Id="rId3" Type="http://schemas.openxmlformats.org/officeDocument/2006/relationships/image" Target="../media/image2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3.xml"/><Relationship Id="rId3" Type="http://schemas.openxmlformats.org/officeDocument/2006/relationships/image" Target="../media/image253.png"/><Relationship Id="rId4" Type="http://schemas.openxmlformats.org/officeDocument/2006/relationships/image" Target="../media/image266.png"/><Relationship Id="rId5" Type="http://schemas.openxmlformats.org/officeDocument/2006/relationships/image" Target="../media/image261.png"/><Relationship Id="rId6" Type="http://schemas.openxmlformats.org/officeDocument/2006/relationships/image" Target="../media/image263.png"/><Relationship Id="rId7" Type="http://schemas.openxmlformats.org/officeDocument/2006/relationships/image" Target="../media/image257.png"/><Relationship Id="rId8" Type="http://schemas.openxmlformats.org/officeDocument/2006/relationships/hyperlink" Target="https://github.com/kedacore/keda"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74.xml"/><Relationship Id="rId3" Type="http://schemas.openxmlformats.org/officeDocument/2006/relationships/image" Target="../media/image265.png"/><Relationship Id="rId4" Type="http://schemas.openxmlformats.org/officeDocument/2006/relationships/image" Target="../media/image275.png"/><Relationship Id="rId5" Type="http://schemas.openxmlformats.org/officeDocument/2006/relationships/image" Target="../media/image270.png"/><Relationship Id="rId6" Type="http://schemas.openxmlformats.org/officeDocument/2006/relationships/image" Target="../media/image271.png"/><Relationship Id="rId7" Type="http://schemas.openxmlformats.org/officeDocument/2006/relationships/image" Target="../media/image272.png"/><Relationship Id="rId8" Type="http://schemas.openxmlformats.org/officeDocument/2006/relationships/image" Target="../media/image2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0" Type="http://schemas.openxmlformats.org/officeDocument/2006/relationships/image" Target="../media/image284.png"/><Relationship Id="rId1" Type="http://schemas.openxmlformats.org/officeDocument/2006/relationships/slideLayout" Target="../slideLayouts/slideLayout199.xml"/><Relationship Id="rId2" Type="http://schemas.openxmlformats.org/officeDocument/2006/relationships/notesSlide" Target="../notesSlides/notesSlide76.xml"/><Relationship Id="rId3" Type="http://schemas.openxmlformats.org/officeDocument/2006/relationships/image" Target="../media/image274.png"/><Relationship Id="rId4" Type="http://schemas.openxmlformats.org/officeDocument/2006/relationships/image" Target="../media/image276.png"/><Relationship Id="rId9" Type="http://schemas.openxmlformats.org/officeDocument/2006/relationships/image" Target="../media/image273.png"/><Relationship Id="rId5" Type="http://schemas.openxmlformats.org/officeDocument/2006/relationships/image" Target="../media/image281.png"/><Relationship Id="rId6" Type="http://schemas.openxmlformats.org/officeDocument/2006/relationships/image" Target="../media/image307.png"/><Relationship Id="rId7" Type="http://schemas.openxmlformats.org/officeDocument/2006/relationships/image" Target="../media/image301.png"/><Relationship Id="rId8" Type="http://schemas.openxmlformats.org/officeDocument/2006/relationships/image" Target="../media/image2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7.xml"/><Relationship Id="rId3" Type="http://schemas.openxmlformats.org/officeDocument/2006/relationships/image" Target="../media/image279.png"/><Relationship Id="rId4" Type="http://schemas.openxmlformats.org/officeDocument/2006/relationships/image" Target="../media/image292.png"/><Relationship Id="rId5" Type="http://schemas.openxmlformats.org/officeDocument/2006/relationships/image" Target="../media/image283.png"/><Relationship Id="rId6" Type="http://schemas.openxmlformats.org/officeDocument/2006/relationships/image" Target="../media/image2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8.xml"/><Relationship Id="rId3" Type="http://schemas.openxmlformats.org/officeDocument/2006/relationships/image" Target="../media/image290.png"/><Relationship Id="rId4" Type="http://schemas.openxmlformats.org/officeDocument/2006/relationships/image" Target="../media/image3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79.xml"/><Relationship Id="rId3" Type="http://schemas.openxmlformats.org/officeDocument/2006/relationships/image" Target="../media/image2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8.xml"/><Relationship Id="rId3" Type="http://schemas.openxmlformats.org/officeDocument/2006/relationships/image" Target="../media/image198.png"/><Relationship Id="rId4" Type="http://schemas.openxmlformats.org/officeDocument/2006/relationships/image" Target="../media/image192.png"/><Relationship Id="rId5" Type="http://schemas.openxmlformats.org/officeDocument/2006/relationships/image" Target="../media/image18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0.xml"/><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1.xml"/><Relationship Id="rId3" Type="http://schemas.openxmlformats.org/officeDocument/2006/relationships/image" Target="../media/image300.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3.xml"/><Relationship Id="rId3" Type="http://schemas.openxmlformats.org/officeDocument/2006/relationships/image" Target="../media/image306.png"/><Relationship Id="rId4" Type="http://schemas.openxmlformats.org/officeDocument/2006/relationships/image" Target="../media/image3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4.xml"/><Relationship Id="rId3" Type="http://schemas.openxmlformats.org/officeDocument/2006/relationships/image" Target="../media/image30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5.xml"/><Relationship Id="rId3" Type="http://schemas.openxmlformats.org/officeDocument/2006/relationships/hyperlink" Target="http://post-office.corp.redhat.com/archives/aos-devel/2019-May/msg00070.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86.xml"/><Relationship Id="rId3" Type="http://schemas.openxmlformats.org/officeDocument/2006/relationships/image" Target="../media/image2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8.xml"/><Relationship Id="rId3" Type="http://schemas.openxmlformats.org/officeDocument/2006/relationships/image" Target="../media/image291.png"/><Relationship Id="rId4" Type="http://schemas.openxmlformats.org/officeDocument/2006/relationships/image" Target="../media/image3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91.xml"/><Relationship Id="rId3" Type="http://schemas.openxmlformats.org/officeDocument/2006/relationships/hyperlink" Target="https://www.redhat.com/en/about/videos/openshift-cluster-application-migration-tool-demo" TargetMode="External"/><Relationship Id="rId4" Type="http://schemas.openxmlformats.org/officeDocument/2006/relationships/image" Target="../media/image309.png"/><Relationship Id="rId5" Type="http://schemas.openxmlformats.org/officeDocument/2006/relationships/image" Target="../media/image3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92.xml"/><Relationship Id="rId3" Type="http://schemas.openxmlformats.org/officeDocument/2006/relationships/image" Target="../media/image2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212"/>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What’s New in OpenShift 4.1</a:t>
            </a:r>
            <a:endParaRPr/>
          </a:p>
        </p:txBody>
      </p:sp>
      <p:sp>
        <p:nvSpPr>
          <p:cNvPr id="1339" name="Google Shape;1339;p212"/>
          <p:cNvSpPr txBox="1"/>
          <p:nvPr>
            <p:ph idx="2" type="subTitle"/>
          </p:nvPr>
        </p:nvSpPr>
        <p:spPr>
          <a:xfrm>
            <a:off x="1562797" y="3511275"/>
            <a:ext cx="4415400" cy="45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OpenShift Product Management</a:t>
            </a:r>
            <a:endParaRPr sz="2000"/>
          </a:p>
        </p:txBody>
      </p:sp>
      <p:cxnSp>
        <p:nvCxnSpPr>
          <p:cNvPr id="1340" name="Google Shape;1340;p212"/>
          <p:cNvCxnSpPr/>
          <p:nvPr/>
        </p:nvCxnSpPr>
        <p:spPr>
          <a:xfrm>
            <a:off x="1562794" y="3429600"/>
            <a:ext cx="245700" cy="0"/>
          </a:xfrm>
          <a:prstGeom prst="straightConnector1">
            <a:avLst/>
          </a:prstGeom>
          <a:noFill/>
          <a:ln cap="flat" cmpd="sng" w="9525">
            <a:solidFill>
              <a:srgbClr val="EE0000"/>
            </a:solidFill>
            <a:prstDash val="solid"/>
            <a:round/>
            <a:headEnd len="med" w="med" type="none"/>
            <a:tailEnd len="med" w="med" type="none"/>
          </a:ln>
        </p:spPr>
      </p:cxnSp>
      <p:pic>
        <p:nvPicPr>
          <p:cNvPr id="1341" name="Google Shape;1341;p212"/>
          <p:cNvPicPr preferRelativeResize="0"/>
          <p:nvPr/>
        </p:nvPicPr>
        <p:blipFill rotWithShape="1">
          <a:blip r:embed="rId3">
            <a:alphaModFix/>
          </a:blip>
          <a:srcRect b="3040" l="0" r="0" t="-3040"/>
          <a:stretch/>
        </p:blipFill>
        <p:spPr>
          <a:xfrm>
            <a:off x="1124824" y="596350"/>
            <a:ext cx="1571624" cy="563649"/>
          </a:xfrm>
          <a:prstGeom prst="rect">
            <a:avLst/>
          </a:prstGeom>
          <a:noFill/>
          <a:ln>
            <a:noFill/>
          </a:ln>
        </p:spPr>
      </p:pic>
      <p:sp>
        <p:nvSpPr>
          <p:cNvPr id="1342" name="Google Shape;1342;p2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22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Full Stack Automated Deployments</a:t>
            </a:r>
            <a:endParaRPr sz="2600">
              <a:latin typeface="Overpass Light"/>
              <a:ea typeface="Overpass Light"/>
              <a:cs typeface="Overpass Light"/>
              <a:sym typeface="Overpass Light"/>
            </a:endParaRPr>
          </a:p>
        </p:txBody>
      </p:sp>
      <p:sp>
        <p:nvSpPr>
          <p:cNvPr id="1529" name="Google Shape;1529;p22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30" name="Google Shape;1530;p22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31" name="Google Shape;1531;p22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32" name="Google Shape;1532;p221"/>
          <p:cNvSpPr txBox="1"/>
          <p:nvPr/>
        </p:nvSpPr>
        <p:spPr>
          <a:xfrm>
            <a:off x="343650" y="1163225"/>
            <a:ext cx="4240500" cy="3655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Simplified Cluster Creation</a:t>
            </a:r>
            <a:endParaRPr b="1" sz="1200">
              <a:latin typeface="Overpass"/>
              <a:ea typeface="Overpass"/>
              <a:cs typeface="Overpass"/>
              <a:sym typeface="Overpass"/>
            </a:endParaRPr>
          </a:p>
          <a:p>
            <a:pPr indent="0" lvl="0" marL="0" rtl="0" algn="l">
              <a:lnSpc>
                <a:spcPct val="115000"/>
              </a:lnSpc>
              <a:spcBef>
                <a:spcPts val="0"/>
              </a:spcBef>
              <a:spcAft>
                <a:spcPts val="0"/>
              </a:spcAft>
              <a:buNone/>
            </a:pPr>
            <a:r>
              <a:rPr lang="en" sz="1200">
                <a:solidFill>
                  <a:schemeClr val="dk1"/>
                </a:solidFill>
                <a:latin typeface="Overpass Light"/>
                <a:ea typeface="Overpass Light"/>
                <a:cs typeface="Overpass Light"/>
                <a:sym typeface="Overpass Light"/>
              </a:rPr>
              <a:t>Designed to easily provision a “best practices” OpenShift cluster </a:t>
            </a:r>
            <a:endParaRPr sz="1200">
              <a:latin typeface="Overpass Light"/>
              <a:ea typeface="Overpass Light"/>
              <a:cs typeface="Overpass Light"/>
              <a:sym typeface="Overpass Light"/>
            </a:endParaRPr>
          </a:p>
          <a:p>
            <a:pPr indent="-298450" lvl="0" marL="4572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New CLI-based installer with interactive guided workflow that allows for customization at each step</a:t>
            </a:r>
            <a:r>
              <a:rPr lang="en" sz="1100">
                <a:latin typeface="Overpass Light"/>
                <a:ea typeface="Overpass Light"/>
                <a:cs typeface="Overpass Light"/>
                <a:sym typeface="Overpass Light"/>
              </a:rPr>
              <a:t> </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solidFill>
                  <a:schemeClr val="dk1"/>
                </a:solidFill>
                <a:latin typeface="Overpass Light"/>
                <a:ea typeface="Overpass Light"/>
                <a:cs typeface="Overpass Light"/>
                <a:sym typeface="Overpass Light"/>
              </a:rPr>
              <a:t>Installer takes care of provisioning the underlying Infrastructure significantly reducing deployment complexity</a:t>
            </a:r>
            <a:endParaRPr sz="1100">
              <a:solidFill>
                <a:schemeClr val="dk1"/>
              </a:solidFill>
              <a:latin typeface="Overpass Light"/>
              <a:ea typeface="Overpass Light"/>
              <a:cs typeface="Overpass Light"/>
              <a:sym typeface="Overpass Light"/>
            </a:endParaRPr>
          </a:p>
          <a:p>
            <a:pPr indent="-298450" lvl="0" marL="457200" rtl="0" algn="l">
              <a:lnSpc>
                <a:spcPct val="114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Leverages RHEL CoreOS for all node types enabling full stack automation of installation and updates of both platform and host OS content</a:t>
            </a:r>
            <a:endParaRPr sz="1200">
              <a:latin typeface="Overpass Light"/>
              <a:ea typeface="Overpass Light"/>
              <a:cs typeface="Overpass Light"/>
              <a:sym typeface="Overpass Light"/>
            </a:endParaRPr>
          </a:p>
          <a:p>
            <a:pPr indent="0" lvl="0" marL="0" rtl="0" algn="l">
              <a:lnSpc>
                <a:spcPct val="140000"/>
              </a:lnSpc>
              <a:spcBef>
                <a:spcPts val="60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Faster Install</a:t>
            </a:r>
            <a:endParaRPr b="1"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The installer typically finishes within 30 minutes</a:t>
            </a:r>
            <a:endParaRPr sz="1200">
              <a:solidFill>
                <a:schemeClr val="dk1"/>
              </a:solidFill>
              <a:latin typeface="Overpass Light"/>
              <a:ea typeface="Overpass Light"/>
              <a:cs typeface="Overpass Light"/>
              <a:sym typeface="Overpass Light"/>
            </a:endParaRPr>
          </a:p>
          <a:p>
            <a:pPr indent="-298450" lvl="0" marL="4572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Only m</a:t>
            </a:r>
            <a:r>
              <a:rPr lang="en" sz="1100">
                <a:solidFill>
                  <a:schemeClr val="dk1"/>
                </a:solidFill>
                <a:latin typeface="Overpass Light"/>
                <a:ea typeface="Overpass Light"/>
                <a:cs typeface="Overpass Light"/>
                <a:sym typeface="Overpass Light"/>
              </a:rPr>
              <a:t>inimal user input needed with all non-essential install config options now handled by component operator CRD’s</a:t>
            </a:r>
            <a:endParaRPr sz="1100">
              <a:solidFill>
                <a:schemeClr val="dk1"/>
              </a:solidFill>
              <a:latin typeface="Overpass Light"/>
              <a:ea typeface="Overpass Light"/>
              <a:cs typeface="Overpass Light"/>
              <a:sym typeface="Overpass Light"/>
            </a:endParaRPr>
          </a:p>
          <a:p>
            <a:pPr indent="-298450" lvl="0" marL="457200" rtl="0" algn="l">
              <a:lnSpc>
                <a:spcPct val="115000"/>
              </a:lnSpc>
              <a:spcBef>
                <a:spcPts val="0"/>
              </a:spcBef>
              <a:spcAft>
                <a:spcPts val="0"/>
              </a:spcAft>
              <a:buClr>
                <a:schemeClr val="dk1"/>
              </a:buClr>
              <a:buSzPts val="1100"/>
              <a:buFont typeface="Overpass Light"/>
              <a:buChar char="●"/>
            </a:pPr>
            <a:r>
              <a:rPr lang="en" sz="1100">
                <a:solidFill>
                  <a:schemeClr val="dk1"/>
                </a:solidFill>
                <a:latin typeface="Overpass Light"/>
                <a:ea typeface="Overpass Light"/>
                <a:cs typeface="Overpass Light"/>
                <a:sym typeface="Overpass Light"/>
              </a:rPr>
              <a:t>4.1 provides support for AWS deployments with additional provider support planned in future releases</a:t>
            </a:r>
            <a:endParaRPr sz="1100">
              <a:solidFill>
                <a:schemeClr val="dk1"/>
              </a:solidFill>
              <a:latin typeface="Overpass Light"/>
              <a:ea typeface="Overpass Light"/>
              <a:cs typeface="Overpass Light"/>
              <a:sym typeface="Overpass Light"/>
            </a:endParaRPr>
          </a:p>
          <a:p>
            <a:pPr indent="-298450" lvl="0" marL="457200" rtl="0" algn="l">
              <a:lnSpc>
                <a:spcPct val="115000"/>
              </a:lnSpc>
              <a:spcBef>
                <a:spcPts val="0"/>
              </a:spcBef>
              <a:spcAft>
                <a:spcPts val="0"/>
              </a:spcAft>
              <a:buClr>
                <a:schemeClr val="dk1"/>
              </a:buClr>
              <a:buSzPts val="1100"/>
              <a:buFont typeface="Overpass Light"/>
              <a:buChar char="●"/>
            </a:pPr>
            <a:r>
              <a:rPr lang="en" sz="1100" u="sng">
                <a:solidFill>
                  <a:schemeClr val="hlink"/>
                </a:solidFill>
                <a:latin typeface="Overpass Light"/>
                <a:ea typeface="Overpass Light"/>
                <a:cs typeface="Overpass Light"/>
                <a:sym typeface="Overpass Light"/>
                <a:hlinkClick r:id="rId3"/>
              </a:rPr>
              <a:t>See the OpenShift documentation for more details</a:t>
            </a:r>
            <a:endParaRPr sz="1100">
              <a:solidFill>
                <a:schemeClr val="dk1"/>
              </a:solidFill>
              <a:latin typeface="Overpass Light"/>
              <a:ea typeface="Overpass Light"/>
              <a:cs typeface="Overpass Light"/>
              <a:sym typeface="Overpass Light"/>
            </a:endParaRPr>
          </a:p>
        </p:txBody>
      </p:sp>
      <p:sp>
        <p:nvSpPr>
          <p:cNvPr id="1533" name="Google Shape;1533;p221"/>
          <p:cNvSpPr txBox="1"/>
          <p:nvPr/>
        </p:nvSpPr>
        <p:spPr>
          <a:xfrm>
            <a:off x="4844150" y="1617275"/>
            <a:ext cx="4098300" cy="285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700">
                <a:solidFill>
                  <a:srgbClr val="D9D9D9"/>
                </a:solidFill>
                <a:latin typeface="Roboto Mono"/>
                <a:ea typeface="Roboto Mono"/>
                <a:cs typeface="Roboto Mono"/>
                <a:sym typeface="Roboto Mono"/>
              </a:rPr>
              <a:t>$ ./openshift-install --dir ./demo create cluster</a:t>
            </a:r>
            <a:endParaRPr b="1" sz="700">
              <a:solidFill>
                <a:srgbClr val="D9D9D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SSH Public Key</a:t>
            </a:r>
            <a:r>
              <a:rPr b="1" lang="en" sz="700">
                <a:latin typeface="Roboto Mono"/>
                <a:ea typeface="Roboto Mono"/>
                <a:cs typeface="Roboto Mono"/>
                <a:sym typeface="Roboto Mono"/>
              </a:rPr>
              <a:t> </a:t>
            </a:r>
            <a:r>
              <a:rPr b="1" lang="en" sz="700">
                <a:solidFill>
                  <a:srgbClr val="00FFFF"/>
                </a:solidFill>
                <a:latin typeface="Roboto Mono"/>
                <a:ea typeface="Roboto Mono"/>
                <a:cs typeface="Roboto Mono"/>
                <a:sym typeface="Roboto Mono"/>
              </a:rPr>
              <a:t>/Users/demo/.ssh/id_rsa.pub</a:t>
            </a:r>
            <a:endParaRPr b="1" sz="7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Platform</a:t>
            </a:r>
            <a:r>
              <a:rPr b="1" lang="en" sz="700">
                <a:latin typeface="Roboto Mono"/>
                <a:ea typeface="Roboto Mono"/>
                <a:cs typeface="Roboto Mono"/>
                <a:sym typeface="Roboto Mono"/>
              </a:rPr>
              <a:t> </a:t>
            </a:r>
            <a:r>
              <a:rPr b="1" lang="en" sz="700">
                <a:solidFill>
                  <a:srgbClr val="00FFFF"/>
                </a:solidFill>
                <a:latin typeface="Roboto Mono"/>
                <a:ea typeface="Roboto Mono"/>
                <a:cs typeface="Roboto Mono"/>
                <a:sym typeface="Roboto Mono"/>
              </a:rPr>
              <a:t>aws</a:t>
            </a:r>
            <a:endParaRPr b="1" sz="7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Region</a:t>
            </a:r>
            <a:r>
              <a:rPr b="1" lang="en" sz="700">
                <a:latin typeface="Roboto Mono"/>
                <a:ea typeface="Roboto Mono"/>
                <a:cs typeface="Roboto Mono"/>
                <a:sym typeface="Roboto Mono"/>
              </a:rPr>
              <a:t> </a:t>
            </a:r>
            <a:r>
              <a:rPr b="1" lang="en" sz="700">
                <a:solidFill>
                  <a:srgbClr val="00FFFF"/>
                </a:solidFill>
                <a:latin typeface="Roboto Mono"/>
                <a:ea typeface="Roboto Mono"/>
                <a:cs typeface="Roboto Mono"/>
                <a:sym typeface="Roboto Mono"/>
              </a:rPr>
              <a:t>us-west-2</a:t>
            </a:r>
            <a:endParaRPr b="1" sz="7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Base Domain</a:t>
            </a:r>
            <a:r>
              <a:rPr b="1" lang="en" sz="700">
                <a:latin typeface="Roboto Mono"/>
                <a:ea typeface="Roboto Mono"/>
                <a:cs typeface="Roboto Mono"/>
                <a:sym typeface="Roboto Mono"/>
              </a:rPr>
              <a:t> </a:t>
            </a:r>
            <a:r>
              <a:rPr b="1" lang="en" sz="700">
                <a:solidFill>
                  <a:srgbClr val="00FFFF"/>
                </a:solidFill>
                <a:latin typeface="Roboto Mono"/>
                <a:ea typeface="Roboto Mono"/>
                <a:cs typeface="Roboto Mono"/>
                <a:sym typeface="Roboto Mono"/>
              </a:rPr>
              <a:t>example</a:t>
            </a:r>
            <a:r>
              <a:rPr b="1" lang="en" sz="700">
                <a:solidFill>
                  <a:srgbClr val="00FFFF"/>
                </a:solidFill>
                <a:latin typeface="Roboto Mono"/>
                <a:ea typeface="Roboto Mono"/>
                <a:cs typeface="Roboto Mono"/>
                <a:sym typeface="Roboto Mono"/>
              </a:rPr>
              <a:t>.com</a:t>
            </a:r>
            <a:endParaRPr b="1" sz="7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Cluster Name</a:t>
            </a:r>
            <a:r>
              <a:rPr b="1" lang="en" sz="700">
                <a:latin typeface="Roboto Mono"/>
                <a:ea typeface="Roboto Mono"/>
                <a:cs typeface="Roboto Mono"/>
                <a:sym typeface="Roboto Mono"/>
              </a:rPr>
              <a:t> </a:t>
            </a:r>
            <a:r>
              <a:rPr b="1" lang="en" sz="700">
                <a:solidFill>
                  <a:srgbClr val="00FFFF"/>
                </a:solidFill>
                <a:latin typeface="Roboto Mono"/>
                <a:ea typeface="Roboto Mono"/>
                <a:cs typeface="Roboto Mono"/>
                <a:sym typeface="Roboto Mono"/>
              </a:rPr>
              <a:t>demo</a:t>
            </a:r>
            <a:endParaRPr b="1" sz="700">
              <a:solidFill>
                <a:srgbClr val="00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700">
                <a:solidFill>
                  <a:srgbClr val="6AA84F"/>
                </a:solidFill>
                <a:latin typeface="Roboto Mono"/>
                <a:ea typeface="Roboto Mono"/>
                <a:cs typeface="Roboto Mono"/>
                <a:sym typeface="Roboto Mono"/>
              </a:rPr>
              <a:t>?</a:t>
            </a:r>
            <a:r>
              <a:rPr b="1" lang="en" sz="700">
                <a:latin typeface="Roboto Mono"/>
                <a:ea typeface="Roboto Mono"/>
                <a:cs typeface="Roboto Mono"/>
                <a:sym typeface="Roboto Mono"/>
              </a:rPr>
              <a:t> </a:t>
            </a:r>
            <a:r>
              <a:rPr b="1" lang="en" sz="700">
                <a:solidFill>
                  <a:srgbClr val="FFFFFF"/>
                </a:solidFill>
                <a:latin typeface="Roboto Mono"/>
                <a:ea typeface="Roboto Mono"/>
                <a:cs typeface="Roboto Mono"/>
                <a:sym typeface="Roboto Mono"/>
              </a:rPr>
              <a:t>Pull Secret </a:t>
            </a:r>
            <a:r>
              <a:rPr b="1" lang="en" sz="700">
                <a:solidFill>
                  <a:srgbClr val="00FFFF"/>
                </a:solidFill>
                <a:latin typeface="Roboto Mono"/>
                <a:ea typeface="Roboto Mono"/>
                <a:cs typeface="Roboto Mono"/>
                <a:sym typeface="Roboto Mono"/>
              </a:rPr>
              <a:t>[? for help]</a:t>
            </a:r>
            <a:r>
              <a:rPr b="1" lang="en" sz="700">
                <a:latin typeface="Roboto Mono"/>
                <a:ea typeface="Roboto Mono"/>
                <a:cs typeface="Roboto Mono"/>
                <a:sym typeface="Roboto Mono"/>
              </a:rPr>
              <a:t> </a:t>
            </a:r>
            <a:r>
              <a:rPr b="1" lang="en" sz="700">
                <a:solidFill>
                  <a:srgbClr val="EFEFEF"/>
                </a:solidFill>
                <a:latin typeface="Roboto Mono"/>
                <a:ea typeface="Roboto Mono"/>
                <a:cs typeface="Roboto Mono"/>
                <a:sym typeface="Roboto Mono"/>
              </a:rPr>
              <a:t>*************************************************************</a:t>
            </a:r>
            <a:endParaRPr b="1" sz="7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Creating cluster...</a:t>
            </a:r>
            <a:r>
              <a:rPr lang="en" sz="700">
                <a:latin typeface="Roboto Mono"/>
                <a:ea typeface="Roboto Mono"/>
                <a:cs typeface="Roboto Mono"/>
                <a:sym typeface="Roboto Mono"/>
              </a:rPr>
              <a:t>                     	 </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Kubernetes API...</a:t>
            </a:r>
            <a:endParaRPr sz="700">
              <a:solidFill>
                <a:srgbClr val="EFEFE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API v1.11.0+c69f926354 up</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bootstrap-complete event...</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Destroying the bootstrap resources...</a:t>
            </a:r>
            <a:r>
              <a:rPr lang="en" sz="700">
                <a:latin typeface="Roboto Mono"/>
                <a:ea typeface="Roboto Mono"/>
                <a:cs typeface="Roboto Mono"/>
                <a:sym typeface="Roboto Mono"/>
              </a:rPr>
              <a:t>   	 </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10m0s for the openshift-console route to be created...</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Install complete!</a:t>
            </a:r>
            <a:r>
              <a:rPr lang="en" sz="700">
                <a:latin typeface="Roboto Mono"/>
                <a:ea typeface="Roboto Mono"/>
                <a:cs typeface="Roboto Mono"/>
                <a:sym typeface="Roboto Mono"/>
              </a:rPr>
              <a:t>                       	 </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Run 'export KUBECONFIG=&lt;your working directory&gt;/auth/kubeconfig' to manage the cluster with 'oc', the OpenShift CLI.</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The cluster is ready when 'oc login -u kubeadmin -p &lt;provided&gt;' succeeds (wait a few minutes).</a:t>
            </a:r>
            <a:br>
              <a:rPr lang="en" sz="700">
                <a:solidFill>
                  <a:srgbClr val="EFEFEF"/>
                </a:solidFill>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Access the OpenShift web-console here: https://console-openshift-console.apps.demo.example.com</a:t>
            </a:r>
            <a:br>
              <a:rPr lang="en" sz="700">
                <a:solidFill>
                  <a:srgbClr val="EFEFEF"/>
                </a:solidFill>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Login to the console with user: kubeadmin, password: &lt;provided&gt;</a:t>
            </a:r>
            <a:endParaRPr b="1" sz="700">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22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Deploying to Pre-existing Infrastructure</a:t>
            </a:r>
            <a:endParaRPr sz="2600">
              <a:latin typeface="Overpass Light"/>
              <a:ea typeface="Overpass Light"/>
              <a:cs typeface="Overpass Light"/>
              <a:sym typeface="Overpass Light"/>
            </a:endParaRPr>
          </a:p>
        </p:txBody>
      </p:sp>
      <p:sp>
        <p:nvSpPr>
          <p:cNvPr id="1539" name="Google Shape;1539;p22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40" name="Google Shape;1540;p22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41" name="Google Shape;1541;p22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42" name="Google Shape;1542;p222"/>
          <p:cNvSpPr txBox="1"/>
          <p:nvPr>
            <p:ph idx="2" type="subTitle"/>
          </p:nvPr>
        </p:nvSpPr>
        <p:spPr>
          <a:xfrm>
            <a:off x="826650" y="979551"/>
            <a:ext cx="7490700" cy="32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200">
                <a:latin typeface="Overpass"/>
                <a:ea typeface="Overpass"/>
                <a:cs typeface="Overpass"/>
                <a:sym typeface="Overpass"/>
              </a:rPr>
              <a:t>Day 1: openshift-install - Day 2: Operators + Customer Managed Infra &amp; Workers</a:t>
            </a:r>
            <a:endParaRPr sz="1200">
              <a:latin typeface="Overpass"/>
              <a:ea typeface="Overpass"/>
              <a:cs typeface="Overpass"/>
              <a:sym typeface="Overpass"/>
            </a:endParaRPr>
          </a:p>
        </p:txBody>
      </p:sp>
      <p:cxnSp>
        <p:nvCxnSpPr>
          <p:cNvPr id="1543" name="Google Shape;1543;p222"/>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1544" name="Google Shape;1544;p222"/>
          <p:cNvSpPr txBox="1"/>
          <p:nvPr/>
        </p:nvSpPr>
        <p:spPr>
          <a:xfrm>
            <a:off x="378750" y="2475175"/>
            <a:ext cx="23763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a:t>
            </a:r>
            <a:r>
              <a:rPr b="1" lang="en">
                <a:latin typeface="Overpass"/>
                <a:ea typeface="Overpass"/>
                <a:cs typeface="Overpass"/>
                <a:sym typeface="Overpass"/>
              </a:rPr>
              <a:t> deployed</a:t>
            </a:r>
            <a:endParaRPr b="1">
              <a:latin typeface="Overpass"/>
              <a:ea typeface="Overpass"/>
              <a:cs typeface="Overpass"/>
              <a:sym typeface="Overpass"/>
            </a:endParaRPr>
          </a:p>
        </p:txBody>
      </p:sp>
      <p:sp>
        <p:nvSpPr>
          <p:cNvPr id="1545" name="Google Shape;1545;p222"/>
          <p:cNvSpPr/>
          <p:nvPr/>
        </p:nvSpPr>
        <p:spPr>
          <a:xfrm>
            <a:off x="3454425" y="4090150"/>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1546" name="Google Shape;1546;p222"/>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47" name="Google Shape;1547;p222"/>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1548" name="Google Shape;1548;p222"/>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sp>
        <p:nvSpPr>
          <p:cNvPr id="1549" name="Google Shape;1549;p222"/>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1550" name="Google Shape;1550;p222"/>
          <p:cNvSpPr/>
          <p:nvPr/>
        </p:nvSpPr>
        <p:spPr>
          <a:xfrm>
            <a:off x="6186334" y="4098475"/>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1551" name="Google Shape;1551;p222"/>
          <p:cNvSpPr/>
          <p:nvPr/>
        </p:nvSpPr>
        <p:spPr>
          <a:xfrm>
            <a:off x="7240475" y="3410109"/>
            <a:ext cx="1067400" cy="44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222"/>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1553" name="Google Shape;1553;p222"/>
          <p:cNvSpPr/>
          <p:nvPr/>
        </p:nvSpPr>
        <p:spPr>
          <a:xfrm>
            <a:off x="2817650" y="20628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2"/>
          <p:cNvSpPr txBox="1"/>
          <p:nvPr/>
        </p:nvSpPr>
        <p:spPr>
          <a:xfrm>
            <a:off x="616100" y="3790843"/>
            <a:ext cx="21390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Customer deployed</a:t>
            </a:r>
            <a:endParaRPr b="1">
              <a:latin typeface="Overpass"/>
              <a:ea typeface="Overpass"/>
              <a:cs typeface="Overpass"/>
              <a:sym typeface="Overpass"/>
            </a:endParaRPr>
          </a:p>
        </p:txBody>
      </p:sp>
      <p:sp>
        <p:nvSpPr>
          <p:cNvPr id="1555" name="Google Shape;1555;p222"/>
          <p:cNvSpPr/>
          <p:nvPr/>
        </p:nvSpPr>
        <p:spPr>
          <a:xfrm>
            <a:off x="2817650" y="33713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6" name="Google Shape;1556;p222"/>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1557" name="Google Shape;1557;p222"/>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22"/>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22"/>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1560" name="Google Shape;1560;p222"/>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sp>
        <p:nvSpPr>
          <p:cNvPr id="1561" name="Google Shape;1561;p222"/>
          <p:cNvSpPr txBox="1"/>
          <p:nvPr/>
        </p:nvSpPr>
        <p:spPr>
          <a:xfrm>
            <a:off x="992700" y="3246225"/>
            <a:ext cx="1610100" cy="38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latin typeface="Overpass"/>
                <a:ea typeface="Overpass"/>
                <a:cs typeface="Overpass"/>
                <a:sym typeface="Overpass"/>
              </a:rPr>
              <a:t>Note: Control plane nodes must run RHEL CoreOS!</a:t>
            </a:r>
            <a:endParaRPr i="1" sz="1000">
              <a:latin typeface="Overpass"/>
              <a:ea typeface="Overpass"/>
              <a:cs typeface="Overpass"/>
              <a:sym typeface="Overpass"/>
            </a:endParaRPr>
          </a:p>
        </p:txBody>
      </p:sp>
      <p:cxnSp>
        <p:nvCxnSpPr>
          <p:cNvPr id="1562" name="Google Shape;1562;p222"/>
          <p:cNvCxnSpPr>
            <a:stCxn id="1561" idx="3"/>
            <a:endCxn id="1546" idx="1"/>
          </p:cNvCxnSpPr>
          <p:nvPr/>
        </p:nvCxnSpPr>
        <p:spPr>
          <a:xfrm>
            <a:off x="2602800" y="3440025"/>
            <a:ext cx="851700" cy="193800"/>
          </a:xfrm>
          <a:prstGeom prst="straightConnector1">
            <a:avLst/>
          </a:prstGeom>
          <a:noFill/>
          <a:ln cap="flat" cmpd="sng" w="38100">
            <a:solidFill>
              <a:srgbClr val="FFF2CC"/>
            </a:solidFill>
            <a:prstDash val="solid"/>
            <a:round/>
            <a:headEnd len="med" w="med" type="none"/>
            <a:tailEnd len="med" w="med" type="triangle"/>
          </a:ln>
        </p:spPr>
      </p:cxnSp>
      <p:sp>
        <p:nvSpPr>
          <p:cNvPr id="1563" name="Google Shape;1563;p222"/>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64" name="Google Shape;1564;p222"/>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1565" name="Google Shape;1565;p222"/>
          <p:cNvSpPr/>
          <p:nvPr/>
        </p:nvSpPr>
        <p:spPr>
          <a:xfrm>
            <a:off x="7308251" y="3485547"/>
            <a:ext cx="1067400" cy="443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222"/>
          <p:cNvSpPr/>
          <p:nvPr/>
        </p:nvSpPr>
        <p:spPr>
          <a:xfrm>
            <a:off x="7386835" y="3552684"/>
            <a:ext cx="10674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7</a:t>
            </a:r>
            <a:endParaRPr>
              <a:solidFill>
                <a:srgbClr val="FFFFFF"/>
              </a:solidFill>
              <a:latin typeface="Overpass"/>
              <a:ea typeface="Overpass"/>
              <a:cs typeface="Overpass"/>
              <a:sym typeface="Overpass"/>
            </a:endParaRPr>
          </a:p>
        </p:txBody>
      </p:sp>
      <p:sp>
        <p:nvSpPr>
          <p:cNvPr id="1567" name="Google Shape;1567;p222"/>
          <p:cNvSpPr/>
          <p:nvPr/>
        </p:nvSpPr>
        <p:spPr>
          <a:xfrm>
            <a:off x="6184871" y="3413672"/>
            <a:ext cx="10722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8" name="Google Shape;1568;p222"/>
          <p:cNvSpPr/>
          <p:nvPr/>
        </p:nvSpPr>
        <p:spPr>
          <a:xfrm>
            <a:off x="6242425" y="3490318"/>
            <a:ext cx="10722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569" name="Google Shape;1569;p222"/>
          <p:cNvSpPr/>
          <p:nvPr/>
        </p:nvSpPr>
        <p:spPr>
          <a:xfrm>
            <a:off x="6313074" y="3557440"/>
            <a:ext cx="1072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RHEL CoreOS</a:t>
            </a:r>
            <a:endParaRPr sz="1300">
              <a:solidFill>
                <a:srgbClr val="FFFFFF"/>
              </a:solidFill>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2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Deploying to Pre-existing Infrastructure</a:t>
            </a:r>
            <a:endParaRPr sz="2600">
              <a:latin typeface="Overpass Light"/>
              <a:ea typeface="Overpass Light"/>
              <a:cs typeface="Overpass Light"/>
              <a:sym typeface="Overpass Light"/>
            </a:endParaRPr>
          </a:p>
        </p:txBody>
      </p:sp>
      <p:sp>
        <p:nvSpPr>
          <p:cNvPr id="1575" name="Google Shape;1575;p22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76" name="Google Shape;1576;p22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77" name="Google Shape;1577;p22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78" name="Google Shape;1578;p223"/>
          <p:cNvSpPr txBox="1"/>
          <p:nvPr/>
        </p:nvSpPr>
        <p:spPr>
          <a:xfrm>
            <a:off x="343650" y="1306600"/>
            <a:ext cx="4453200" cy="3414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Customized OpenShift Deployments</a:t>
            </a:r>
            <a:endParaRPr b="1" sz="1200">
              <a:latin typeface="Overpass"/>
              <a:ea typeface="Overpass"/>
              <a:cs typeface="Overpass"/>
              <a:sym typeface="Overpass"/>
            </a:endParaRPr>
          </a:p>
          <a:p>
            <a:pPr indent="0" lvl="0" marL="0" rtl="0" algn="l">
              <a:lnSpc>
                <a:spcPct val="115000"/>
              </a:lnSpc>
              <a:spcBef>
                <a:spcPts val="0"/>
              </a:spcBef>
              <a:spcAft>
                <a:spcPts val="0"/>
              </a:spcAft>
              <a:buNone/>
            </a:pPr>
            <a:r>
              <a:rPr lang="en" sz="1200">
                <a:latin typeface="Overpass Light"/>
                <a:ea typeface="Overpass Light"/>
                <a:cs typeface="Overpass Light"/>
                <a:sym typeface="Overpass Light"/>
              </a:rPr>
              <a:t>Enables OpenShift to be deployed to user managed resources and pre-existing infrastructure.</a:t>
            </a:r>
            <a:endParaRPr sz="12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Customers</a:t>
            </a:r>
            <a:r>
              <a:rPr lang="en" sz="1100">
                <a:latin typeface="Overpass Light"/>
                <a:ea typeface="Overpass Light"/>
                <a:cs typeface="Overpass Light"/>
                <a:sym typeface="Overpass Light"/>
              </a:rPr>
              <a:t> are responsible for provisioning all infrastructure objects including networks, load balancers, DNS, hardware/VMs and performing host OS installation</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solidFill>
                  <a:schemeClr val="dk1"/>
                </a:solidFill>
                <a:latin typeface="Overpass Light"/>
                <a:ea typeface="Overpass Light"/>
                <a:cs typeface="Overpass Light"/>
                <a:sym typeface="Overpass Light"/>
              </a:rPr>
              <a:t>Deployments can be performed both on-premise and to the public cloud</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OpenShift installer handles generating cluster assets (such as node ignition configs and kubeconfig) and aids with cluster bring-up by monitoring for bootstrap-complete and cluster-ready events</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While RHEL CoreOS is mandatory for the control plane, either RHEL CoreOS or RHEL 7 can be used for the worker/infra nodes</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Node auto-scaling can be setup for providers with OpenShift Machine API support </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u="sng">
                <a:solidFill>
                  <a:schemeClr val="hlink"/>
                </a:solidFill>
                <a:latin typeface="Overpass Light"/>
                <a:ea typeface="Overpass Light"/>
                <a:cs typeface="Overpass Light"/>
                <a:sym typeface="Overpass Light"/>
                <a:hlinkClick r:id="rId3"/>
              </a:rPr>
              <a:t>See the OpenShift documentation for more details</a:t>
            </a:r>
            <a:endParaRPr sz="1100">
              <a:latin typeface="Overpass Light"/>
              <a:ea typeface="Overpass Light"/>
              <a:cs typeface="Overpass Light"/>
              <a:sym typeface="Overpass Light"/>
            </a:endParaRPr>
          </a:p>
        </p:txBody>
      </p:sp>
      <p:sp>
        <p:nvSpPr>
          <p:cNvPr id="1579" name="Google Shape;1579;p223"/>
          <p:cNvSpPr txBox="1"/>
          <p:nvPr/>
        </p:nvSpPr>
        <p:spPr>
          <a:xfrm>
            <a:off x="4844150" y="1617275"/>
            <a:ext cx="4098300" cy="28530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700">
                <a:solidFill>
                  <a:srgbClr val="D9D9D9"/>
                </a:solidFill>
                <a:latin typeface="Roboto Mono"/>
                <a:ea typeface="Roboto Mono"/>
                <a:cs typeface="Roboto Mono"/>
                <a:sym typeface="Roboto Mono"/>
              </a:rPr>
              <a:t>$ cat ./demo/install-config.yaml</a:t>
            </a:r>
            <a:endParaRPr b="1" sz="700">
              <a:solidFill>
                <a:srgbClr val="D9D9D9"/>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apiVersion: v1</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baseDomain: example.com </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compute:</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name: worker</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replicas: 0 </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controlPlane:</a:t>
            </a:r>
            <a:endParaRPr sz="7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700">
                <a:solidFill>
                  <a:srgbClr val="FFFFFF"/>
                </a:solidFill>
                <a:latin typeface="Roboto Mono"/>
                <a:ea typeface="Roboto Mono"/>
                <a:cs typeface="Roboto Mono"/>
                <a:sym typeface="Roboto Mono"/>
              </a:rPr>
              <a:t>  name: master</a:t>
            </a:r>
            <a:endParaRPr sz="700">
              <a:solidFill>
                <a:srgbClr val="FFFFFF"/>
              </a:solidFill>
              <a:latin typeface="Roboto Mono"/>
              <a:ea typeface="Roboto Mono"/>
              <a:cs typeface="Roboto Mono"/>
              <a:sym typeface="Roboto Mono"/>
            </a:endParaRPr>
          </a:p>
          <a:p>
            <a:pPr indent="0" lvl="0" marL="0" rtl="0" algn="l">
              <a:lnSpc>
                <a:spcPct val="114000"/>
              </a:lnSpc>
              <a:spcBef>
                <a:spcPts val="0"/>
              </a:spcBef>
              <a:spcAft>
                <a:spcPts val="0"/>
              </a:spcAft>
              <a:buNone/>
            </a:pPr>
            <a:r>
              <a:rPr lang="en" sz="700">
                <a:solidFill>
                  <a:srgbClr val="FFFFFF"/>
                </a:solidFill>
                <a:latin typeface="Roboto Mono"/>
                <a:ea typeface="Roboto Mono"/>
                <a:cs typeface="Roboto Mono"/>
                <a:sym typeface="Roboto Mono"/>
              </a:rPr>
              <a:t>...</a:t>
            </a:r>
            <a:endParaRPr sz="700">
              <a:solidFill>
                <a:srgbClr val="FFFFFF"/>
              </a:solidFill>
              <a:latin typeface="Roboto Mono"/>
              <a:ea typeface="Roboto Mono"/>
              <a:cs typeface="Roboto Mono"/>
              <a:sym typeface="Roboto Mono"/>
            </a:endParaRPr>
          </a:p>
          <a:p>
            <a:pPr indent="0" lvl="0" marL="0" rtl="0" algn="l">
              <a:lnSpc>
                <a:spcPct val="115000"/>
              </a:lnSpc>
              <a:spcBef>
                <a:spcPts val="600"/>
              </a:spcBef>
              <a:spcAft>
                <a:spcPts val="0"/>
              </a:spcAft>
              <a:buNone/>
            </a:pPr>
            <a:r>
              <a:rPr b="1" lang="en" sz="700">
                <a:solidFill>
                  <a:srgbClr val="D9D9D9"/>
                </a:solidFill>
                <a:latin typeface="Roboto Mono"/>
                <a:ea typeface="Roboto Mono"/>
                <a:cs typeface="Roboto Mono"/>
                <a:sym typeface="Roboto Mono"/>
              </a:rPr>
              <a:t>$ ./openshift-install --dir ./demo create ignition-config</a:t>
            </a:r>
            <a:endParaRPr b="1" sz="700">
              <a:solidFill>
                <a:srgbClr val="D9D9D9"/>
              </a:solidFill>
              <a:latin typeface="Roboto Mono"/>
              <a:ea typeface="Roboto Mono"/>
              <a:cs typeface="Roboto Mono"/>
              <a:sym typeface="Roboto Mono"/>
            </a:endParaRPr>
          </a:p>
          <a:p>
            <a:pPr indent="0" lvl="0" marL="0" rtl="0" algn="l">
              <a:lnSpc>
                <a:spcPct val="113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Consuming "Install Config" from target directory</a:t>
            </a:r>
            <a:r>
              <a:rPr lang="en" sz="700">
                <a:latin typeface="Roboto Mono"/>
                <a:ea typeface="Roboto Mono"/>
                <a:cs typeface="Roboto Mono"/>
                <a:sym typeface="Roboto Mono"/>
              </a:rPr>
              <a:t>                    </a:t>
            </a:r>
            <a:endParaRPr sz="700">
              <a:latin typeface="Roboto Mono"/>
              <a:ea typeface="Roboto Mono"/>
              <a:cs typeface="Roboto Mono"/>
              <a:sym typeface="Roboto Mono"/>
            </a:endParaRPr>
          </a:p>
          <a:p>
            <a:pPr indent="0" lvl="0" marL="0" rtl="0" algn="l">
              <a:lnSpc>
                <a:spcPct val="115000"/>
              </a:lnSpc>
              <a:spcBef>
                <a:spcPts val="600"/>
              </a:spcBef>
              <a:spcAft>
                <a:spcPts val="0"/>
              </a:spcAft>
              <a:buNone/>
            </a:pPr>
            <a:r>
              <a:rPr b="1" lang="en" sz="700">
                <a:solidFill>
                  <a:srgbClr val="D9D9D9"/>
                </a:solidFill>
                <a:latin typeface="Roboto Mono"/>
                <a:ea typeface="Roboto Mono"/>
                <a:cs typeface="Roboto Mono"/>
                <a:sym typeface="Roboto Mono"/>
              </a:rPr>
              <a:t>$ ./openshift-install --dir ./demo wait-for bootstrap-complete</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Kubernetes API at https://api.demo.example.com:6443...</a:t>
            </a:r>
            <a:endParaRPr sz="700">
              <a:solidFill>
                <a:srgbClr val="EFEFEF"/>
              </a:solidFill>
              <a:latin typeface="Roboto Mono"/>
              <a:ea typeface="Roboto Mono"/>
              <a:cs typeface="Roboto Mono"/>
              <a:sym typeface="Roboto Mono"/>
            </a:endParaRPr>
          </a:p>
          <a:p>
            <a:pPr indent="0" lvl="0" marL="0" rtl="0" algn="l">
              <a:lnSpc>
                <a:spcPct val="113000"/>
              </a:lnSpc>
              <a:spcBef>
                <a:spcPts val="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API v1.11.0+c69f926354 up</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bootstrap-complete event...</a:t>
            </a:r>
            <a:br>
              <a:rPr lang="en" sz="700">
                <a:latin typeface="Roboto Mono"/>
                <a:ea typeface="Roboto Mono"/>
                <a:cs typeface="Roboto Mono"/>
                <a:sym typeface="Roboto Mono"/>
              </a:rPr>
            </a:br>
            <a:r>
              <a:rPr b="1" lang="en" sz="700">
                <a:solidFill>
                  <a:srgbClr val="D9D9D9"/>
                </a:solidFill>
                <a:latin typeface="Roboto Mono"/>
                <a:ea typeface="Roboto Mono"/>
                <a:cs typeface="Roboto Mono"/>
                <a:sym typeface="Roboto Mono"/>
              </a:rPr>
              <a:t>$ ./openshift-install --dir ./demo wait-for cluster-ready</a:t>
            </a:r>
            <a:endParaRPr sz="700">
              <a:solidFill>
                <a:srgbClr val="00FFFF"/>
              </a:solidFill>
              <a:latin typeface="Roboto Mono"/>
              <a:ea typeface="Roboto Mono"/>
              <a:cs typeface="Roboto Mono"/>
              <a:sym typeface="Roboto Mono"/>
            </a:endParaRPr>
          </a:p>
          <a:p>
            <a:pPr indent="0" lvl="0" marL="0" rtl="0" algn="l">
              <a:lnSpc>
                <a:spcPct val="115000"/>
              </a:lnSpc>
              <a:spcBef>
                <a:spcPts val="600"/>
              </a:spcBef>
              <a:spcAft>
                <a:spcPts val="0"/>
              </a:spcAft>
              <a:buNone/>
            </a:pP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Waiting up to 30m0s for the cluster at https://api.demo.example.com:6443 to initialize...</a:t>
            </a:r>
            <a:br>
              <a:rPr lang="en" sz="700">
                <a:latin typeface="Roboto Mono"/>
                <a:ea typeface="Roboto Mono"/>
                <a:cs typeface="Roboto Mono"/>
                <a:sym typeface="Roboto Mono"/>
              </a:rPr>
            </a:br>
            <a:r>
              <a:rPr lang="en" sz="700">
                <a:solidFill>
                  <a:srgbClr val="00FFFF"/>
                </a:solidFill>
                <a:latin typeface="Roboto Mono"/>
                <a:ea typeface="Roboto Mono"/>
                <a:cs typeface="Roboto Mono"/>
                <a:sym typeface="Roboto Mono"/>
              </a:rPr>
              <a:t>INFO</a:t>
            </a:r>
            <a:r>
              <a:rPr lang="en" sz="700">
                <a:latin typeface="Roboto Mono"/>
                <a:ea typeface="Roboto Mono"/>
                <a:cs typeface="Roboto Mono"/>
                <a:sym typeface="Roboto Mono"/>
              </a:rPr>
              <a:t> </a:t>
            </a:r>
            <a:r>
              <a:rPr lang="en" sz="700">
                <a:solidFill>
                  <a:srgbClr val="EFEFEF"/>
                </a:solidFill>
                <a:latin typeface="Roboto Mono"/>
                <a:ea typeface="Roboto Mono"/>
                <a:cs typeface="Roboto Mono"/>
                <a:sym typeface="Roboto Mono"/>
              </a:rPr>
              <a:t>Install complete!</a:t>
            </a:r>
            <a:r>
              <a:rPr lang="en" sz="700">
                <a:latin typeface="Roboto Mono"/>
                <a:ea typeface="Roboto Mono"/>
                <a:cs typeface="Roboto Mono"/>
                <a:sym typeface="Roboto Mono"/>
              </a:rPr>
              <a:t> </a:t>
            </a:r>
            <a:endParaRPr sz="7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sz="7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83" name="Shape 1583"/>
        <p:cNvGrpSpPr/>
        <p:nvPr/>
      </p:nvGrpSpPr>
      <p:grpSpPr>
        <a:xfrm>
          <a:off x="0" y="0"/>
          <a:ext cx="0" cy="0"/>
          <a:chOff x="0" y="0"/>
          <a:chExt cx="0" cy="0"/>
        </a:xfrm>
      </p:grpSpPr>
      <p:sp>
        <p:nvSpPr>
          <p:cNvPr id="1584" name="Google Shape;1584;p22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AWS: </a:t>
            </a:r>
            <a:r>
              <a:rPr lang="en" sz="2600">
                <a:latin typeface="Overpass Light"/>
                <a:ea typeface="Overpass Light"/>
                <a:cs typeface="Overpass Light"/>
                <a:sym typeface="Overpass Light"/>
              </a:rPr>
              <a:t>Deploying to Pre-existing Infrastructure</a:t>
            </a:r>
            <a:endParaRPr sz="2600">
              <a:latin typeface="Overpass Light"/>
              <a:ea typeface="Overpass Light"/>
              <a:cs typeface="Overpass Light"/>
              <a:sym typeface="Overpass Light"/>
            </a:endParaRPr>
          </a:p>
        </p:txBody>
      </p:sp>
      <p:sp>
        <p:nvSpPr>
          <p:cNvPr id="1585" name="Google Shape;1585;p22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86" name="Google Shape;1586;p22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87" name="Google Shape;1587;p22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88" name="Google Shape;1588;p224"/>
          <p:cNvSpPr txBox="1"/>
          <p:nvPr/>
        </p:nvSpPr>
        <p:spPr>
          <a:xfrm>
            <a:off x="343650" y="1306600"/>
            <a:ext cx="4335300" cy="3414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Deploy OpenShift on c</a:t>
            </a:r>
            <a:r>
              <a:rPr b="1" lang="en" sz="1200">
                <a:latin typeface="Overpass"/>
                <a:ea typeface="Overpass"/>
                <a:cs typeface="Overpass"/>
                <a:sym typeface="Overpass"/>
              </a:rPr>
              <a:t>ustomized AWS infrastructure</a:t>
            </a:r>
            <a:endParaRPr b="1" sz="1200">
              <a:latin typeface="Overpass"/>
              <a:ea typeface="Overpass"/>
              <a:cs typeface="Overpass"/>
              <a:sym typeface="Overpass"/>
            </a:endParaRPr>
          </a:p>
          <a:p>
            <a:pPr indent="0" lvl="0" marL="0" rtl="0" algn="l">
              <a:lnSpc>
                <a:spcPct val="115000"/>
              </a:lnSpc>
              <a:spcBef>
                <a:spcPts val="0"/>
              </a:spcBef>
              <a:spcAft>
                <a:spcPts val="0"/>
              </a:spcAft>
              <a:buNone/>
            </a:pPr>
            <a:r>
              <a:rPr lang="en" sz="1200">
                <a:solidFill>
                  <a:schemeClr val="dk1"/>
                </a:solidFill>
                <a:latin typeface="Overpass Light"/>
                <a:ea typeface="Overpass Light"/>
                <a:cs typeface="Overpass Light"/>
                <a:sym typeface="Overpass Light"/>
              </a:rPr>
              <a:t>Install OpenShift clusters on user-managed AWS infrastructure.</a:t>
            </a:r>
            <a:endParaRPr b="1" sz="1200">
              <a:latin typeface="Overpass"/>
              <a:ea typeface="Overpass"/>
              <a:cs typeface="Overpass"/>
              <a:sym typeface="Overpass"/>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Customers are responsible for provisioning:</a:t>
            </a:r>
            <a:endParaRPr sz="1100">
              <a:latin typeface="Overpass Light"/>
              <a:ea typeface="Overpass Light"/>
              <a:cs typeface="Overpass Light"/>
              <a:sym typeface="Overpass Light"/>
            </a:endParaRPr>
          </a:p>
          <a:p>
            <a:pPr indent="-292100" lvl="1" marL="914400" rtl="0" algn="l">
              <a:lnSpc>
                <a:spcPct val="115000"/>
              </a:lnSpc>
              <a:spcBef>
                <a:spcPts val="0"/>
              </a:spcBef>
              <a:spcAft>
                <a:spcPts val="0"/>
              </a:spcAft>
              <a:buSzPts val="1000"/>
              <a:buFont typeface="Overpass Light"/>
              <a:buChar char="○"/>
            </a:pPr>
            <a:r>
              <a:rPr lang="en" sz="1000">
                <a:latin typeface="Overpass Light"/>
                <a:ea typeface="Overpass Light"/>
                <a:cs typeface="Overpass Light"/>
                <a:sym typeface="Overpass Light"/>
              </a:rPr>
              <a:t>VPC/Subnets, Route53 Zone &amp; DNS entries, Load Balancers &amp; listeners, Security groups, IAM roles, S3 bucket, and EC2 instances for Bootstrap, Master, and Worker nodes</a:t>
            </a:r>
            <a:endParaRPr sz="1000">
              <a:latin typeface="Overpass Light"/>
              <a:ea typeface="Overpass Light"/>
              <a:cs typeface="Overpass Light"/>
              <a:sym typeface="Overpass Light"/>
            </a:endParaRPr>
          </a:p>
          <a:p>
            <a:pPr indent="-292100" lvl="1" marL="914400" rtl="0" algn="l">
              <a:lnSpc>
                <a:spcPct val="115000"/>
              </a:lnSpc>
              <a:spcBef>
                <a:spcPts val="0"/>
              </a:spcBef>
              <a:spcAft>
                <a:spcPts val="0"/>
              </a:spcAft>
              <a:buSzPts val="1000"/>
              <a:buFont typeface="Overpass Light"/>
              <a:buChar char="○"/>
            </a:pPr>
            <a:r>
              <a:rPr lang="en" sz="1000">
                <a:solidFill>
                  <a:schemeClr val="dk1"/>
                </a:solidFill>
                <a:latin typeface="Overpass Light"/>
                <a:ea typeface="Overpass Light"/>
                <a:cs typeface="Overpass Light"/>
                <a:sym typeface="Overpass Light"/>
              </a:rPr>
              <a:t>Public hosted zone in Route53 in the same account as your cluster; ensure the zone is "authoritative" for the domain</a:t>
            </a:r>
            <a:endParaRPr sz="10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solidFill>
                  <a:schemeClr val="dk1"/>
                </a:solidFill>
                <a:latin typeface="Overpass Light"/>
                <a:ea typeface="Overpass Light"/>
                <a:cs typeface="Overpass Light"/>
                <a:sym typeface="Overpass Light"/>
              </a:rPr>
              <a:t>To make AWS infrastructure provisioning easier, example AWS CloudFormation templates have been included as a guide for how to prepare your environment for OpenShift deployments</a:t>
            </a:r>
            <a:endParaRPr sz="1100">
              <a:solidFill>
                <a:schemeClr val="dk1"/>
              </a:solidFill>
              <a:latin typeface="Overpass Light"/>
              <a:ea typeface="Overpass Light"/>
              <a:cs typeface="Overpass Light"/>
              <a:sym typeface="Overpass Light"/>
            </a:endParaRPr>
          </a:p>
          <a:p>
            <a:pPr indent="-292100" lvl="1" marL="914400" rtl="0" algn="l">
              <a:lnSpc>
                <a:spcPct val="115000"/>
              </a:lnSpc>
              <a:spcBef>
                <a:spcPts val="0"/>
              </a:spcBef>
              <a:spcAft>
                <a:spcPts val="0"/>
              </a:spcAft>
              <a:buSzPts val="1000"/>
              <a:buFont typeface="Overpass Light"/>
              <a:buChar char="○"/>
            </a:pPr>
            <a:r>
              <a:rPr lang="en" sz="1000">
                <a:solidFill>
                  <a:schemeClr val="dk1"/>
                </a:solidFill>
                <a:latin typeface="Overpass Light"/>
                <a:ea typeface="Overpass Light"/>
                <a:cs typeface="Overpass Light"/>
                <a:sym typeface="Overpass Light"/>
              </a:rPr>
              <a:t>While templates are only intended to provide basic functionality, they can be further enhanced based on your operation needs or even automated using orchestration technologies like Ansible</a:t>
            </a:r>
            <a:endParaRPr sz="10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a:latin typeface="Overpass Light"/>
                <a:ea typeface="Overpass Light"/>
                <a:cs typeface="Overpass Light"/>
                <a:sym typeface="Overpass Light"/>
              </a:rPr>
              <a:t>Additionally, </a:t>
            </a:r>
            <a:r>
              <a:rPr lang="en" sz="1100">
                <a:solidFill>
                  <a:schemeClr val="dk1"/>
                </a:solidFill>
                <a:latin typeface="Overpass Light"/>
                <a:ea typeface="Overpass Light"/>
                <a:cs typeface="Overpass Light"/>
                <a:sym typeface="Overpass Light"/>
              </a:rPr>
              <a:t>you will likely need to review and increase the service limits of your AWS account</a:t>
            </a:r>
            <a:endParaRPr sz="1100">
              <a:latin typeface="Overpass Light"/>
              <a:ea typeface="Overpass Light"/>
              <a:cs typeface="Overpass Light"/>
              <a:sym typeface="Overpass Light"/>
            </a:endParaRPr>
          </a:p>
          <a:p>
            <a:pPr indent="-298450" lvl="0" marL="457200" rtl="0" algn="l">
              <a:lnSpc>
                <a:spcPct val="115000"/>
              </a:lnSpc>
              <a:spcBef>
                <a:spcPts val="0"/>
              </a:spcBef>
              <a:spcAft>
                <a:spcPts val="0"/>
              </a:spcAft>
              <a:buSzPts val="1100"/>
              <a:buFont typeface="Overpass Light"/>
              <a:buChar char="●"/>
            </a:pPr>
            <a:r>
              <a:rPr lang="en" sz="1100" u="sng">
                <a:solidFill>
                  <a:schemeClr val="hlink"/>
                </a:solidFill>
                <a:latin typeface="Overpass Light"/>
                <a:ea typeface="Overpass Light"/>
                <a:cs typeface="Overpass Light"/>
                <a:sym typeface="Overpass Light"/>
                <a:hlinkClick r:id="rId3"/>
              </a:rPr>
              <a:t>See the OpenShift documentation for more details</a:t>
            </a:r>
            <a:endParaRPr sz="1100">
              <a:latin typeface="Overpass Light"/>
              <a:ea typeface="Overpass Light"/>
              <a:cs typeface="Overpass Light"/>
              <a:sym typeface="Overpass Light"/>
            </a:endParaRPr>
          </a:p>
        </p:txBody>
      </p:sp>
      <p:pic>
        <p:nvPicPr>
          <p:cNvPr id="1589" name="Google Shape;1589;p224"/>
          <p:cNvPicPr preferRelativeResize="0"/>
          <p:nvPr/>
        </p:nvPicPr>
        <p:blipFill>
          <a:blip r:embed="rId4">
            <a:alphaModFix/>
          </a:blip>
          <a:stretch>
            <a:fillRect/>
          </a:stretch>
        </p:blipFill>
        <p:spPr>
          <a:xfrm>
            <a:off x="4659775" y="1832550"/>
            <a:ext cx="4455203" cy="280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93" name="Shape 1593"/>
        <p:cNvGrpSpPr/>
        <p:nvPr/>
      </p:nvGrpSpPr>
      <p:grpSpPr>
        <a:xfrm>
          <a:off x="0" y="0"/>
          <a:ext cx="0" cy="0"/>
          <a:chOff x="0" y="0"/>
          <a:chExt cx="0" cy="0"/>
        </a:xfrm>
      </p:grpSpPr>
      <p:sp>
        <p:nvSpPr>
          <p:cNvPr id="1594" name="Google Shape;1594;p22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Bootstrap Process: Self-Managed Kubernetes</a:t>
            </a:r>
            <a:endParaRPr sz="2600">
              <a:latin typeface="Overpass Light"/>
              <a:ea typeface="Overpass Light"/>
              <a:cs typeface="Overpass Light"/>
              <a:sym typeface="Overpass Light"/>
            </a:endParaRPr>
          </a:p>
        </p:txBody>
      </p:sp>
      <p:sp>
        <p:nvSpPr>
          <p:cNvPr id="1595" name="Google Shape;1595;p22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96" name="Google Shape;1596;p22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97" name="Google Shape;1597;p22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98" name="Google Shape;1598;p225"/>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How to boot a self-managed cluster:</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OpenShift 4 is unique in that management extends all the way down to the operating system</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Every machine boots with a configuration that references resources hosted in the cluster it joins enabling cluster to manage itself </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Downside is that every machine looking to join the cluster is waiting on the cluster to be created</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Depe</a:t>
            </a:r>
            <a:r>
              <a:rPr lang="en" sz="1000">
                <a:solidFill>
                  <a:schemeClr val="dk1"/>
                </a:solidFill>
                <a:latin typeface="Overpass Light"/>
                <a:ea typeface="Overpass Light"/>
                <a:cs typeface="Overpass Light"/>
                <a:sym typeface="Overpass Light"/>
              </a:rPr>
              <a:t>ndency loop is broken using a bootstrap machine, which </a:t>
            </a:r>
            <a:r>
              <a:rPr lang="en" sz="1000">
                <a:solidFill>
                  <a:schemeClr val="dk1"/>
                </a:solidFill>
                <a:latin typeface="Overpass Light"/>
                <a:ea typeface="Overpass Light"/>
                <a:cs typeface="Overpass Light"/>
                <a:sym typeface="Overpass Light"/>
              </a:rPr>
              <a:t>acts as a temporary control plane whose sole purpose is bringing up the permanent control plane nodes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Permanent control plane nodes get booted and join the cluster leveraging the control plane on the bootstrap machine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Once the pivot to the permanent control plane takes place, the remaining worker nodes can be booted and join the cluster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B</a:t>
            </a:r>
            <a:r>
              <a:rPr b="1" lang="en" sz="1100">
                <a:solidFill>
                  <a:schemeClr val="dk1"/>
                </a:solidFill>
                <a:latin typeface="Overpass"/>
                <a:ea typeface="Overpass"/>
                <a:cs typeface="Overpass"/>
                <a:sym typeface="Overpass"/>
              </a:rPr>
              <a:t>ootstrapping process step by step:</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machine boots and starts hosting the remote resources required for master machines to boot.</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fetch the remote resources from the bootstrap machine and finish booting.</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use the bootstrap node to form an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starts a temporary Kubernetes control plane using the newly-created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schedules the production control plane to the master machines.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shuts down, yielding to the production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injects OpenShift-specific components into the newly formed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Installer then tears down the bootstrap node or if user-provisioned, this needs to be performed by the administrator.</a:t>
            </a:r>
            <a:endParaRPr sz="1000">
              <a:latin typeface="Overpass Light"/>
              <a:ea typeface="Overpass Light"/>
              <a:cs typeface="Overpass Light"/>
              <a:sym typeface="Overpas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26"/>
          <p:cNvSpPr txBox="1"/>
          <p:nvPr/>
        </p:nvSpPr>
        <p:spPr>
          <a:xfrm>
            <a:off x="228613" y="6594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Comparison between d</a:t>
            </a:r>
            <a:r>
              <a:rPr lang="en" sz="2600">
                <a:latin typeface="Overpass Light"/>
                <a:ea typeface="Overpass Light"/>
                <a:cs typeface="Overpass Light"/>
                <a:sym typeface="Overpass Light"/>
              </a:rPr>
              <a:t>eployments methods</a:t>
            </a:r>
            <a:endParaRPr sz="2600">
              <a:latin typeface="Overpass Light"/>
              <a:ea typeface="Overpass Light"/>
              <a:cs typeface="Overpass Light"/>
              <a:sym typeface="Overpass Light"/>
            </a:endParaRPr>
          </a:p>
        </p:txBody>
      </p:sp>
      <p:sp>
        <p:nvSpPr>
          <p:cNvPr id="1604" name="Google Shape;1604;p22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05" name="Google Shape;1605;p22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06" name="Google Shape;1606;p22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graphicFrame>
        <p:nvGraphicFramePr>
          <p:cNvPr id="1607" name="Google Shape;1607;p226"/>
          <p:cNvGraphicFramePr/>
          <p:nvPr/>
        </p:nvGraphicFramePr>
        <p:xfrm>
          <a:off x="1279013" y="1040933"/>
          <a:ext cx="3000000" cy="3000000"/>
        </p:xfrm>
        <a:graphic>
          <a:graphicData uri="http://schemas.openxmlformats.org/drawingml/2006/table">
            <a:tbl>
              <a:tblPr>
                <a:noFill/>
                <a:tableStyleId>{FCC57920-8912-414A-83E5-FA7CC957210E}</a:tableStyleId>
              </a:tblPr>
              <a:tblGrid>
                <a:gridCol w="2195325"/>
                <a:gridCol w="2195325"/>
                <a:gridCol w="2195325"/>
              </a:tblGrid>
              <a:tr h="388225">
                <a:tc>
                  <a:txBody>
                    <a:bodyPr/>
                    <a:lstStyle/>
                    <a:p>
                      <a:pPr indent="0" lvl="0" marL="0" rtl="0" algn="l">
                        <a:spcBef>
                          <a:spcPts val="0"/>
                        </a:spcBef>
                        <a:spcAft>
                          <a:spcPts val="0"/>
                        </a:spcAft>
                        <a:buNone/>
                      </a:pPr>
                      <a:r>
                        <a:t/>
                      </a:r>
                      <a:endParaRPr sz="11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Full Stack Automation</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Pre-existing Infrastructure</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Build Network</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Setup Load Balancers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Configure DNS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Hardware/VM Provisioning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Installation</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Generate Ignition Configs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r>
              <a:tr h="4913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Support</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 RHEL CoreOS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 RHEL CoreOS + RHEL 7</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4784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Node Provisioning / Autoscaling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Yes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Only for providers with OpenShift Machine API </a:t>
                      </a:r>
                      <a:r>
                        <a:rPr b="1" lang="en" sz="1000">
                          <a:latin typeface="Overpass"/>
                          <a:ea typeface="Overpass"/>
                          <a:cs typeface="Overpass"/>
                          <a:sym typeface="Overpass"/>
                        </a:rPr>
                        <a:t>support</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98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Customization &amp; Provider Support</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Best Practices: </a:t>
                      </a:r>
                      <a:r>
                        <a:rPr b="1" lang="en" sz="1000">
                          <a:latin typeface="Overpass"/>
                          <a:ea typeface="Overpass"/>
                          <a:cs typeface="Overpass"/>
                          <a:sym typeface="Overpass"/>
                        </a:rPr>
                        <a:t>AWS</a:t>
                      </a:r>
                      <a:endParaRPr b="1" i="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Yes: AWS, Bare Metal, &amp; VMware</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22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RHEL 7 Worker/Infra Nodes</a:t>
            </a:r>
            <a:endParaRPr sz="2600">
              <a:latin typeface="Overpass Light"/>
              <a:ea typeface="Overpass Light"/>
              <a:cs typeface="Overpass Light"/>
              <a:sym typeface="Overpass Light"/>
            </a:endParaRPr>
          </a:p>
        </p:txBody>
      </p:sp>
      <p:sp>
        <p:nvSpPr>
          <p:cNvPr id="1613" name="Google Shape;1613;p22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14" name="Google Shape;1614;p22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15" name="Google Shape;1615;p227"/>
          <p:cNvSpPr txBox="1"/>
          <p:nvPr/>
        </p:nvSpPr>
        <p:spPr>
          <a:xfrm>
            <a:off x="343650" y="1275454"/>
            <a:ext cx="4404600" cy="3340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Add RHEL 7.6 machines with Ansible</a:t>
            </a:r>
            <a:endParaRPr b="1"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Light"/>
                <a:ea typeface="Overpass Light"/>
                <a:cs typeface="Overpass Light"/>
                <a:sym typeface="Overpass Light"/>
              </a:rPr>
              <a:t>Use openshift-ansible to prepare, configure and join your RHEL 7 nodes to the cluster. After you have a functional control plane, nodes can be added to the cluster with the </a:t>
            </a:r>
            <a:r>
              <a:rPr lang="en" sz="1100">
                <a:solidFill>
                  <a:schemeClr val="dk1"/>
                </a:solidFill>
                <a:latin typeface="Consolas"/>
                <a:ea typeface="Consolas"/>
                <a:cs typeface="Consolas"/>
                <a:sym typeface="Consolas"/>
              </a:rPr>
              <a:t>scaleup</a:t>
            </a:r>
            <a:r>
              <a:rPr lang="en" sz="1100">
                <a:solidFill>
                  <a:schemeClr val="dk1"/>
                </a:solidFill>
                <a:latin typeface="Overpass Light"/>
                <a:ea typeface="Overpass Light"/>
                <a:cs typeface="Overpass Light"/>
                <a:sym typeface="Overpass Light"/>
              </a:rPr>
              <a:t> playbook.</a:t>
            </a:r>
            <a:endParaRPr sz="11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SzPts val="1000"/>
              <a:buFont typeface="Overpass Light"/>
              <a:buChar char="●"/>
            </a:pPr>
            <a:r>
              <a:rPr lang="en" sz="1000">
                <a:solidFill>
                  <a:schemeClr val="dk1"/>
                </a:solidFill>
                <a:latin typeface="Overpass Light"/>
                <a:ea typeface="Overpass Light"/>
                <a:cs typeface="Overpass Light"/>
                <a:sym typeface="Overpass Light"/>
              </a:rPr>
              <a:t>Pending certificates signing request (CSRs) for each RHEL machine must be approved before joining cluster</a:t>
            </a:r>
            <a:endParaRPr sz="1000">
              <a:solidFill>
                <a:schemeClr val="dk1"/>
              </a:solidFill>
              <a:latin typeface="Overpass Light"/>
              <a:ea typeface="Overpass Light"/>
              <a:cs typeface="Overpass Light"/>
              <a:sym typeface="Overpass Light"/>
            </a:endParaRPr>
          </a:p>
          <a:p>
            <a:pPr indent="-292100" lvl="0" marL="457200" rtl="0" algn="l">
              <a:lnSpc>
                <a:spcPct val="140000"/>
              </a:lnSpc>
              <a:spcBef>
                <a:spcPts val="0"/>
              </a:spcBef>
              <a:spcAft>
                <a:spcPts val="0"/>
              </a:spcAft>
              <a:buSzPts val="1000"/>
              <a:buFont typeface="Overpass Light"/>
              <a:buChar char="●"/>
            </a:pPr>
            <a:r>
              <a:rPr lang="en" sz="1000" u="sng">
                <a:solidFill>
                  <a:schemeClr val="hlink"/>
                </a:solidFill>
                <a:latin typeface="Overpass Light"/>
                <a:ea typeface="Overpass Light"/>
                <a:cs typeface="Overpass Light"/>
                <a:sym typeface="Overpass Light"/>
                <a:hlinkClick r:id="rId3"/>
              </a:rPr>
              <a:t>See the OpenShift documentation for more details</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Mixed clusters of RHEL 7 and RHEL CoreOS are ok</a:t>
            </a:r>
            <a:endParaRPr b="1"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Light"/>
                <a:ea typeface="Overpass Light"/>
                <a:cs typeface="Overpass Light"/>
                <a:sym typeface="Overpass Light"/>
              </a:rPr>
              <a:t>RHEL CoreOS is mandatory for the control plane, but mixed clusters of RHEL 7.6 and RHEL CoreOS are supported for any other node pools.</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None/>
            </a:pPr>
            <a:r>
              <a:rPr b="1" lang="en" sz="1100">
                <a:solidFill>
                  <a:schemeClr val="dk1"/>
                </a:solidFill>
                <a:latin typeface="Overpass"/>
                <a:ea typeface="Overpass"/>
                <a:cs typeface="Overpass"/>
                <a:sym typeface="Overpass"/>
              </a:rPr>
              <a:t>RHEL 8 is not yet supported for worker/infra nodes</a:t>
            </a:r>
            <a:endParaRPr b="1" sz="11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Support will come in a later 4.x release</a:t>
            </a:r>
            <a:endParaRPr sz="1100">
              <a:solidFill>
                <a:schemeClr val="dk1"/>
              </a:solidFill>
              <a:latin typeface="Overpass Light"/>
              <a:ea typeface="Overpass Light"/>
              <a:cs typeface="Overpass Light"/>
              <a:sym typeface="Overpass Light"/>
            </a:endParaRPr>
          </a:p>
          <a:p>
            <a:pPr indent="0" lvl="0" marL="0" rtl="0" algn="l">
              <a:lnSpc>
                <a:spcPct val="115000"/>
              </a:lnSpc>
              <a:spcBef>
                <a:spcPts val="100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Upgrading OpenShift node components</a:t>
            </a:r>
            <a:endParaRPr b="1" sz="1100">
              <a:solidFill>
                <a:schemeClr val="dk1"/>
              </a:solidFill>
              <a:latin typeface="Overpass"/>
              <a:ea typeface="Overpass"/>
              <a:cs typeface="Overpass"/>
              <a:sym typeface="Overpass"/>
            </a:endParaRPr>
          </a:p>
          <a:p>
            <a:pPr indent="0" lvl="0" marL="0" rtl="0" algn="l">
              <a:lnSpc>
                <a:spcPct val="115000"/>
              </a:lnSpc>
              <a:spcBef>
                <a:spcPts val="0"/>
              </a:spcBef>
              <a:spcAft>
                <a:spcPts val="1000"/>
              </a:spcAft>
              <a:buClr>
                <a:schemeClr val="dk1"/>
              </a:buClr>
              <a:buSzPts val="1100"/>
              <a:buFont typeface="Arial"/>
              <a:buNone/>
            </a:pPr>
            <a:r>
              <a:rPr lang="en" sz="1100">
                <a:solidFill>
                  <a:schemeClr val="dk1"/>
                </a:solidFill>
                <a:latin typeface="Overpass Light"/>
                <a:ea typeface="Overpass Light"/>
                <a:cs typeface="Overpass Light"/>
                <a:sym typeface="Overpass Light"/>
              </a:rPr>
              <a:t>With the </a:t>
            </a:r>
            <a:r>
              <a:rPr lang="en" sz="1100">
                <a:solidFill>
                  <a:schemeClr val="dk1"/>
                </a:solidFill>
                <a:latin typeface="Consolas"/>
                <a:ea typeface="Consolas"/>
                <a:cs typeface="Consolas"/>
                <a:sym typeface="Consolas"/>
              </a:rPr>
              <a:t>upgrade</a:t>
            </a:r>
            <a:r>
              <a:rPr lang="en" sz="1100">
                <a:solidFill>
                  <a:schemeClr val="dk1"/>
                </a:solidFill>
                <a:latin typeface="Overpass Light"/>
                <a:ea typeface="Overpass Light"/>
                <a:cs typeface="Overpass Light"/>
                <a:sym typeface="Overpass Light"/>
              </a:rPr>
              <a:t> playbook, RHEL 7 OpenShift components can be upgraded. Optionally, pre/post hooks are also available for performing custom tasks.</a:t>
            </a:r>
            <a:endParaRPr sz="1100">
              <a:solidFill>
                <a:schemeClr val="dk1"/>
              </a:solidFill>
              <a:latin typeface="Overpass Light"/>
              <a:ea typeface="Overpass Light"/>
              <a:cs typeface="Overpass Light"/>
              <a:sym typeface="Overpass Light"/>
            </a:endParaRPr>
          </a:p>
        </p:txBody>
      </p:sp>
      <p:sp>
        <p:nvSpPr>
          <p:cNvPr id="1616" name="Google Shape;1616;p22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617" name="Google Shape;1617;p227"/>
          <p:cNvSpPr txBox="1"/>
          <p:nvPr/>
        </p:nvSpPr>
        <p:spPr>
          <a:xfrm>
            <a:off x="5100025" y="1268854"/>
            <a:ext cx="3398100" cy="3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latin typeface="Overpass"/>
                <a:ea typeface="Overpass"/>
                <a:cs typeface="Overpass"/>
                <a:sym typeface="Overpass"/>
              </a:rPr>
              <a:t>RHEL admins are responsible for:</a:t>
            </a:r>
            <a:endParaRPr b="1" sz="1200">
              <a:latin typeface="Overpass"/>
              <a:ea typeface="Overpass"/>
              <a:cs typeface="Overpass"/>
              <a:sym typeface="Overpass"/>
            </a:endParaRPr>
          </a:p>
          <a:p>
            <a:pPr indent="0" lvl="0" marL="0" rtl="0" algn="l">
              <a:spcBef>
                <a:spcPts val="0"/>
              </a:spcBef>
              <a:spcAft>
                <a:spcPts val="0"/>
              </a:spcAft>
              <a:buNone/>
            </a:pPr>
            <a:r>
              <a:t/>
            </a:r>
            <a:endParaRPr sz="12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100">
                <a:solidFill>
                  <a:srgbClr val="EE0000"/>
                </a:solidFill>
                <a:latin typeface="Overpass SemiBold"/>
                <a:ea typeface="Overpass SemiBold"/>
                <a:cs typeface="Overpass SemiBold"/>
                <a:sym typeface="Overpass SemiBold"/>
              </a:rPr>
              <a:t>Keeping host inventory up to date</a:t>
            </a:r>
            <a:endParaRPr sz="11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Refresh your list of hosts before an upgrade, to make sure no machines are missed</a:t>
            </a:r>
            <a:endParaRPr sz="1000">
              <a:solidFill>
                <a:schemeClr val="dk1"/>
              </a:solidFill>
              <a:latin typeface="Overpass Light"/>
              <a:ea typeface="Overpass Light"/>
              <a:cs typeface="Overpass Light"/>
              <a:sym typeface="Overpass Light"/>
            </a:endParaRPr>
          </a:p>
          <a:p>
            <a:pPr indent="0" lvl="0" marL="0" rtl="0" algn="l">
              <a:spcBef>
                <a:spcPts val="1000"/>
              </a:spcBef>
              <a:spcAft>
                <a:spcPts val="0"/>
              </a:spcAft>
              <a:buClr>
                <a:schemeClr val="dk1"/>
              </a:buClr>
              <a:buSzPts val="1100"/>
              <a:buFont typeface="Arial"/>
              <a:buNone/>
            </a:pPr>
            <a:r>
              <a:rPr lang="en" sz="1100">
                <a:solidFill>
                  <a:srgbClr val="EE0000"/>
                </a:solidFill>
                <a:latin typeface="Overpass SemiBold"/>
                <a:ea typeface="Overpass SemiBold"/>
                <a:cs typeface="Overpass SemiBold"/>
                <a:sym typeface="Overpass SemiBold"/>
              </a:rPr>
              <a:t>Defining Ansible hooks</a:t>
            </a:r>
            <a:endParaRPr sz="11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Run playbooks that will cordon/uncordon machines, along with any pre/post upgrade actions</a:t>
            </a:r>
            <a:endParaRPr sz="1000">
              <a:solidFill>
                <a:srgbClr val="EE0000"/>
              </a:solidFill>
              <a:latin typeface="Overpass SemiBold"/>
              <a:ea typeface="Overpass SemiBold"/>
              <a:cs typeface="Overpass SemiBold"/>
              <a:sym typeface="Overpass SemiBold"/>
            </a:endParaRPr>
          </a:p>
          <a:p>
            <a:pPr indent="0" lvl="0" marL="0" rtl="0" algn="l">
              <a:spcBef>
                <a:spcPts val="1000"/>
              </a:spcBef>
              <a:spcAft>
                <a:spcPts val="0"/>
              </a:spcAft>
              <a:buNone/>
            </a:pPr>
            <a:r>
              <a:rPr lang="en" sz="1100">
                <a:solidFill>
                  <a:srgbClr val="EE0000"/>
                </a:solidFill>
                <a:latin typeface="Overpass SemiBold"/>
                <a:ea typeface="Overpass SemiBold"/>
                <a:cs typeface="Overpass SemiBold"/>
                <a:sym typeface="Overpass SemiBold"/>
              </a:rPr>
              <a:t>Updating RHEL RPM content</a:t>
            </a:r>
            <a:endParaRPr sz="11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000">
                <a:latin typeface="Overpass Light"/>
                <a:ea typeface="Overpass Light"/>
                <a:cs typeface="Overpass Light"/>
                <a:sym typeface="Overpass Light"/>
              </a:rPr>
              <a:t>Security, performance and regular updates from Red Hat</a:t>
            </a:r>
            <a:endParaRPr sz="1000">
              <a:solidFill>
                <a:schemeClr val="dk1"/>
              </a:solidFill>
              <a:latin typeface="Overpass Light"/>
              <a:ea typeface="Overpass Light"/>
              <a:cs typeface="Overpass Light"/>
              <a:sym typeface="Overpass Light"/>
            </a:endParaRPr>
          </a:p>
          <a:p>
            <a:pPr indent="0" lvl="0" marL="0" rtl="0" algn="l">
              <a:spcBef>
                <a:spcPts val="1000"/>
              </a:spcBef>
              <a:spcAft>
                <a:spcPts val="0"/>
              </a:spcAft>
              <a:buNone/>
            </a:pPr>
            <a:r>
              <a:rPr lang="en" sz="1100">
                <a:solidFill>
                  <a:srgbClr val="EE0000"/>
                </a:solidFill>
                <a:latin typeface="Overpass SemiBold"/>
                <a:ea typeface="Overpass SemiBold"/>
                <a:cs typeface="Overpass SemiBold"/>
                <a:sym typeface="Overpass SemiBold"/>
              </a:rPr>
              <a:t>Partitioning disks</a:t>
            </a:r>
            <a:endParaRPr sz="11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000">
                <a:solidFill>
                  <a:schemeClr val="dk1"/>
                </a:solidFill>
                <a:latin typeface="Overpass Light"/>
                <a:ea typeface="Overpass Light"/>
                <a:cs typeface="Overpass Light"/>
                <a:sym typeface="Overpass Light"/>
              </a:rPr>
              <a:t>Configure, maintain and health check your disks</a:t>
            </a:r>
            <a:endParaRPr sz="1000">
              <a:solidFill>
                <a:schemeClr val="dk1"/>
              </a:solidFill>
              <a:latin typeface="Overpass Light"/>
              <a:ea typeface="Overpass Light"/>
              <a:cs typeface="Overpass Light"/>
              <a:sym typeface="Overpass Light"/>
            </a:endParaRPr>
          </a:p>
          <a:p>
            <a:pPr indent="0" lvl="0" marL="0" rtl="0" algn="l">
              <a:spcBef>
                <a:spcPts val="1000"/>
              </a:spcBef>
              <a:spcAft>
                <a:spcPts val="0"/>
              </a:spcAft>
              <a:buNone/>
            </a:pPr>
            <a:r>
              <a:rPr lang="en" sz="1100">
                <a:solidFill>
                  <a:srgbClr val="EE0000"/>
                </a:solidFill>
                <a:latin typeface="Overpass SemiBold"/>
                <a:ea typeface="Overpass SemiBold"/>
                <a:cs typeface="Overpass SemiBold"/>
                <a:sym typeface="Overpass SemiBold"/>
              </a:rPr>
              <a:t>Configuring network interfaces</a:t>
            </a:r>
            <a:endParaRPr sz="11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Configure, secure and maintain settings within your data center’s specifications</a:t>
            </a:r>
            <a:r>
              <a:rPr lang="en" sz="1100">
                <a:solidFill>
                  <a:schemeClr val="dk1"/>
                </a:solidFill>
                <a:latin typeface="Overpass Light"/>
                <a:ea typeface="Overpass Light"/>
                <a:cs typeface="Overpass Light"/>
                <a:sym typeface="Overpass Light"/>
              </a:rPr>
              <a:t> </a:t>
            </a:r>
            <a:endParaRPr sz="1100">
              <a:solidFill>
                <a:schemeClr val="dk1"/>
              </a:solidFill>
              <a:latin typeface="Overpass Light"/>
              <a:ea typeface="Overpass Light"/>
              <a:cs typeface="Overpass Light"/>
              <a:sym typeface="Overpas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21" name="Shape 1621"/>
        <p:cNvGrpSpPr/>
        <p:nvPr/>
      </p:nvGrpSpPr>
      <p:grpSpPr>
        <a:xfrm>
          <a:off x="0" y="0"/>
          <a:ext cx="0" cy="0"/>
          <a:chOff x="0" y="0"/>
          <a:chExt cx="0" cy="0"/>
        </a:xfrm>
      </p:grpSpPr>
      <p:sp>
        <p:nvSpPr>
          <p:cNvPr id="1622" name="Google Shape;1622;p22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Adding &amp; Updating RHEL 7 Worker Nodes</a:t>
            </a:r>
            <a:endParaRPr sz="2600">
              <a:latin typeface="Overpass Light"/>
              <a:ea typeface="Overpass Light"/>
              <a:cs typeface="Overpass Light"/>
              <a:sym typeface="Overpass Light"/>
            </a:endParaRPr>
          </a:p>
        </p:txBody>
      </p:sp>
      <p:sp>
        <p:nvSpPr>
          <p:cNvPr id="1623" name="Google Shape;1623;p22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24" name="Google Shape;1624;p22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25" name="Google Shape;1625;p22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626" name="Google Shape;1626;p228"/>
          <p:cNvSpPr txBox="1"/>
          <p:nvPr/>
        </p:nvSpPr>
        <p:spPr>
          <a:xfrm>
            <a:off x="343650" y="1174850"/>
            <a:ext cx="8686800" cy="330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000">
                <a:latin typeface="Overpass"/>
                <a:ea typeface="Overpass"/>
                <a:cs typeface="Overpass"/>
                <a:sym typeface="Overpass"/>
              </a:rPr>
              <a:t>System Requirements</a:t>
            </a:r>
            <a:endParaRPr b="1" sz="1000">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OpenShift 4 cluster deployed to pre-existing infrastructure (not supported on installer provisioned clusters)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Latest release of RHEL 7 Server installed on every machine joining the cluster</a:t>
            </a:r>
            <a:endParaRPr sz="1000">
              <a:solidFill>
                <a:schemeClr val="dk1"/>
              </a:solidFill>
              <a:latin typeface="Overpass Light"/>
              <a:ea typeface="Overpass Light"/>
              <a:cs typeface="Overpass Light"/>
              <a:sym typeface="Overpass Light"/>
            </a:endParaRPr>
          </a:p>
          <a:p>
            <a:pPr indent="-292100" lvl="1" marL="9144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Ansible &gt;= 2.7.8, OpenShift Client (oc)</a:t>
            </a:r>
            <a:endParaRPr sz="1000">
              <a:solidFill>
                <a:schemeClr val="dk1"/>
              </a:solidFill>
              <a:latin typeface="Overpass Light"/>
              <a:ea typeface="Overpass Light"/>
              <a:cs typeface="Overpass Light"/>
              <a:sym typeface="Overpass Light"/>
            </a:endParaRPr>
          </a:p>
          <a:p>
            <a:pPr indent="-292100" lvl="1" marL="914400" rtl="0" algn="l">
              <a:lnSpc>
                <a:spcPct val="114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Necessary entitlements and YUM repo access pre-configured for every machine</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600"/>
              </a:spcBef>
              <a:spcAft>
                <a:spcPts val="0"/>
              </a:spcAft>
              <a:buNone/>
            </a:pPr>
            <a:r>
              <a:rPr b="1" lang="en" sz="1000">
                <a:solidFill>
                  <a:schemeClr val="dk1"/>
                </a:solidFill>
                <a:latin typeface="Overpass"/>
                <a:ea typeface="Overpass"/>
                <a:cs typeface="Overpass"/>
                <a:sym typeface="Overpass"/>
              </a:rPr>
              <a:t>Create an Ansible Inventory</a:t>
            </a:r>
            <a:endParaRPr b="1" sz="10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Inventory file with the appropriate groups and variables defined</a:t>
            </a:r>
            <a:endParaRPr sz="1000">
              <a:solidFill>
                <a:schemeClr val="dk1"/>
              </a:solidFill>
              <a:latin typeface="Overpass Light"/>
              <a:ea typeface="Overpass Light"/>
              <a:cs typeface="Overpass Light"/>
              <a:sym typeface="Overpass Light"/>
            </a:endParaRPr>
          </a:p>
          <a:p>
            <a:pPr indent="-292100" lvl="1" marL="9144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An example inventory can be found in</a:t>
            </a:r>
            <a:r>
              <a:rPr lang="en" sz="1000">
                <a:solidFill>
                  <a:schemeClr val="dk1"/>
                </a:solidFill>
                <a:uFill>
                  <a:noFill/>
                </a:uFill>
                <a:latin typeface="Overpass Light"/>
                <a:ea typeface="Overpass Light"/>
                <a:cs typeface="Overpass Light"/>
                <a:sym typeface="Overpass Light"/>
                <a:hlinkClick r:id="rId3"/>
              </a:rPr>
              <a:t> </a:t>
            </a:r>
            <a:r>
              <a:rPr lang="en" sz="1000" u="sng">
                <a:solidFill>
                  <a:srgbClr val="1155CC"/>
                </a:solidFill>
                <a:latin typeface="Overpass Light"/>
                <a:ea typeface="Overpass Light"/>
                <a:cs typeface="Overpass Light"/>
                <a:sym typeface="Overpass Light"/>
                <a:hlinkClick r:id="rId4"/>
              </a:rPr>
              <a:t>inventory/hosts.example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Required variables include:</a:t>
            </a:r>
            <a:endParaRPr sz="1000">
              <a:solidFill>
                <a:schemeClr val="dk1"/>
              </a:solidFill>
              <a:latin typeface="Overpass Light"/>
              <a:ea typeface="Overpass Light"/>
              <a:cs typeface="Overpass Light"/>
              <a:sym typeface="Overpass Light"/>
            </a:endParaRPr>
          </a:p>
          <a:p>
            <a:pPr indent="-292100" lvl="1" marL="914400" rtl="0" algn="l">
              <a:lnSpc>
                <a:spcPct val="115000"/>
              </a:lnSpc>
              <a:spcBef>
                <a:spcPts val="0"/>
              </a:spcBef>
              <a:spcAft>
                <a:spcPts val="0"/>
              </a:spcAft>
              <a:buClr>
                <a:schemeClr val="dk1"/>
              </a:buClr>
              <a:buSzPts val="1000"/>
              <a:buChar char="○"/>
            </a:pPr>
            <a:r>
              <a:rPr lang="en" sz="900">
                <a:solidFill>
                  <a:schemeClr val="dk1"/>
                </a:solidFill>
                <a:latin typeface="Consolas"/>
                <a:ea typeface="Consolas"/>
                <a:cs typeface="Consolas"/>
                <a:sym typeface="Consolas"/>
              </a:rPr>
              <a:t>openshift_kubeconfig_path:</a:t>
            </a:r>
            <a:r>
              <a:rPr lang="en" sz="1000">
                <a:solidFill>
                  <a:schemeClr val="dk1"/>
                </a:solidFill>
                <a:latin typeface="Overpass Light"/>
                <a:ea typeface="Overpass Light"/>
                <a:cs typeface="Overpass Light"/>
                <a:sym typeface="Overpass Light"/>
              </a:rPr>
              <a:t> Path to the kubeconfig for the cluster</a:t>
            </a:r>
            <a:endParaRPr sz="1000">
              <a:solidFill>
                <a:schemeClr val="dk1"/>
              </a:solidFill>
              <a:latin typeface="Overpass Light"/>
              <a:ea typeface="Overpass Light"/>
              <a:cs typeface="Overpass Light"/>
              <a:sym typeface="Overpass Light"/>
            </a:endParaRPr>
          </a:p>
          <a:p>
            <a:pPr indent="-292100" lvl="1" marL="914400" rtl="0" algn="l">
              <a:lnSpc>
                <a:spcPct val="114000"/>
              </a:lnSpc>
              <a:spcBef>
                <a:spcPts val="0"/>
              </a:spcBef>
              <a:spcAft>
                <a:spcPts val="0"/>
              </a:spcAft>
              <a:buClr>
                <a:schemeClr val="dk1"/>
              </a:buClr>
              <a:buSzPts val="1000"/>
              <a:buChar char="○"/>
            </a:pPr>
            <a:r>
              <a:rPr lang="en" sz="900">
                <a:solidFill>
                  <a:schemeClr val="dk1"/>
                </a:solidFill>
                <a:latin typeface="Consolas"/>
                <a:ea typeface="Consolas"/>
                <a:cs typeface="Consolas"/>
                <a:sym typeface="Consolas"/>
              </a:rPr>
              <a:t>openshift_pull_secret_path: </a:t>
            </a:r>
            <a:r>
              <a:rPr lang="en" sz="1000">
                <a:solidFill>
                  <a:schemeClr val="dk1"/>
                </a:solidFill>
                <a:latin typeface="Overpass Light"/>
                <a:ea typeface="Overpass Light"/>
                <a:cs typeface="Overpass Light"/>
                <a:sym typeface="Overpass Light"/>
              </a:rPr>
              <a:t>Path to the pull secret to the image registry</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600"/>
              </a:spcBef>
              <a:spcAft>
                <a:spcPts val="0"/>
              </a:spcAft>
              <a:buNone/>
            </a:pPr>
            <a:r>
              <a:rPr b="1" lang="en" sz="1000">
                <a:solidFill>
                  <a:schemeClr val="dk1"/>
                </a:solidFill>
                <a:latin typeface="Overpass"/>
                <a:ea typeface="Overpass"/>
                <a:cs typeface="Overpass"/>
                <a:sym typeface="Overpass"/>
              </a:rPr>
              <a:t>Run RHEL 7 node ‘scaleup’ playbook</a:t>
            </a:r>
            <a:endParaRPr b="1" sz="1000">
              <a:solidFill>
                <a:schemeClr val="dk1"/>
              </a:solidFill>
              <a:latin typeface="Overpass"/>
              <a:ea typeface="Overpass"/>
              <a:cs typeface="Overpass"/>
              <a:sym typeface="Overpass"/>
            </a:endParaRPr>
          </a:p>
          <a:p>
            <a:pPr indent="0" lvl="0" marL="457200" rtl="0" algn="l">
              <a:lnSpc>
                <a:spcPct val="113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cd openshift-ansible; ansible-playbook -i inventory/hosts playbooks/scaleup.yml</a:t>
            </a:r>
            <a:endParaRPr sz="900">
              <a:solidFill>
                <a:schemeClr val="dk1"/>
              </a:solidFill>
              <a:latin typeface="Consolas"/>
              <a:ea typeface="Consolas"/>
              <a:cs typeface="Consolas"/>
              <a:sym typeface="Consolas"/>
            </a:endParaRPr>
          </a:p>
          <a:p>
            <a:pPr indent="-285750" lvl="0" marL="457200" rtl="0" algn="l">
              <a:lnSpc>
                <a:spcPct val="115000"/>
              </a:lnSpc>
              <a:spcBef>
                <a:spcPts val="0"/>
              </a:spcBef>
              <a:spcAft>
                <a:spcPts val="0"/>
              </a:spcAft>
              <a:buClr>
                <a:schemeClr val="dk1"/>
              </a:buClr>
              <a:buSzPts val="900"/>
              <a:buFont typeface="Consolas"/>
              <a:buChar char="●"/>
            </a:pPr>
            <a:r>
              <a:rPr lang="en" sz="1000">
                <a:solidFill>
                  <a:schemeClr val="dk1"/>
                </a:solidFill>
                <a:latin typeface="Overpass Light"/>
                <a:ea typeface="Overpass Light"/>
                <a:cs typeface="Overpass Light"/>
                <a:sym typeface="Overpass Light"/>
              </a:rPr>
              <a:t>Pending certificates signing request (CSRs) for each RHEL machine must be approved before joining cluster</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000">
                <a:solidFill>
                  <a:schemeClr val="dk1"/>
                </a:solidFill>
                <a:latin typeface="Overpass Light"/>
                <a:ea typeface="Overpass Light"/>
                <a:cs typeface="Overpass Light"/>
                <a:sym typeface="Overpass Light"/>
              </a:rPr>
              <a:t>	</a:t>
            </a:r>
            <a:r>
              <a:rPr lang="en" sz="900">
                <a:solidFill>
                  <a:schemeClr val="dk1"/>
                </a:solidFill>
                <a:latin typeface="Consolas"/>
                <a:ea typeface="Consolas"/>
                <a:cs typeface="Consolas"/>
                <a:sym typeface="Consolas"/>
              </a:rPr>
              <a:t>$ oc adm certificate approve &lt;csr_name&gt;</a:t>
            </a:r>
            <a:endParaRPr sz="900">
              <a:solidFill>
                <a:schemeClr val="dk1"/>
              </a:solidFill>
              <a:latin typeface="Consolas"/>
              <a:ea typeface="Consolas"/>
              <a:cs typeface="Consolas"/>
              <a:sym typeface="Consolas"/>
            </a:endParaRPr>
          </a:p>
          <a:p>
            <a:pPr indent="0" lvl="0" marL="0" rtl="0" algn="l">
              <a:lnSpc>
                <a:spcPct val="115000"/>
              </a:lnSpc>
              <a:spcBef>
                <a:spcPts val="600"/>
              </a:spcBef>
              <a:spcAft>
                <a:spcPts val="0"/>
              </a:spcAft>
              <a:buNone/>
            </a:pPr>
            <a:r>
              <a:rPr b="1" lang="en" sz="1000">
                <a:solidFill>
                  <a:schemeClr val="dk1"/>
                </a:solidFill>
                <a:latin typeface="Overpass"/>
                <a:ea typeface="Overpass"/>
                <a:cs typeface="Overpass"/>
                <a:sym typeface="Overpass"/>
              </a:rPr>
              <a:t>Upgrading RHEL 7 OpenShift node components</a:t>
            </a:r>
            <a:endParaRPr b="1" sz="10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Leverages upgrade section of Ansible Inventory to specify nodes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Custom tasks can be performed during upgrades at different stages of the upgrade; refer to ‘hooks’ in the documentation for more information.</a:t>
            </a:r>
            <a:endParaRPr sz="1000">
              <a:solidFill>
                <a:schemeClr val="dk1"/>
              </a:solidFill>
              <a:latin typeface="Overpass Light"/>
              <a:ea typeface="Overpass Light"/>
              <a:cs typeface="Overpass Light"/>
              <a:sym typeface="Overpass Light"/>
            </a:endParaRPr>
          </a:p>
          <a:p>
            <a:pPr indent="0" lvl="0" marL="457200" rtl="0" algn="l">
              <a:lnSpc>
                <a:spcPct val="115000"/>
              </a:lnSpc>
              <a:spcBef>
                <a:spcPts val="0"/>
              </a:spcBef>
              <a:spcAft>
                <a:spcPts val="0"/>
              </a:spcAft>
              <a:buNone/>
            </a:pPr>
            <a:r>
              <a:rPr lang="en" sz="900">
                <a:solidFill>
                  <a:schemeClr val="dk1"/>
                </a:solidFill>
                <a:latin typeface="Consolas"/>
                <a:ea typeface="Consolas"/>
                <a:cs typeface="Consolas"/>
                <a:sym typeface="Consolas"/>
              </a:rPr>
              <a:t>$ cd openshift-ansible; ansible-playbook -i inventory/hosts playbooks/upgrade.yml</a:t>
            </a:r>
            <a:endParaRPr sz="900">
              <a:latin typeface="Overpass Light"/>
              <a:ea typeface="Overpass Light"/>
              <a:cs typeface="Overpass Light"/>
              <a:sym typeface="Overpas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22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32" name="Google Shape;1632;p22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33" name="Google Shape;1633;p22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1634" name="Google Shape;1634;p229"/>
          <p:cNvSpPr/>
          <p:nvPr/>
        </p:nvSpPr>
        <p:spPr>
          <a:xfrm>
            <a:off x="284250" y="2249850"/>
            <a:ext cx="1866300" cy="22827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29"/>
          <p:cNvSpPr/>
          <p:nvPr/>
        </p:nvSpPr>
        <p:spPr>
          <a:xfrm>
            <a:off x="5542625" y="1426800"/>
            <a:ext cx="3275400" cy="445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6" name="Google Shape;1636;p229"/>
          <p:cNvPicPr preferRelativeResize="0"/>
          <p:nvPr/>
        </p:nvPicPr>
        <p:blipFill rotWithShape="1">
          <a:blip r:embed="rId3">
            <a:alphaModFix/>
          </a:blip>
          <a:srcRect b="0" l="8592" r="0" t="44576"/>
          <a:stretch/>
        </p:blipFill>
        <p:spPr>
          <a:xfrm>
            <a:off x="7741450" y="1619250"/>
            <a:ext cx="921975" cy="285225"/>
          </a:xfrm>
          <a:prstGeom prst="rect">
            <a:avLst/>
          </a:prstGeom>
          <a:noFill/>
          <a:ln>
            <a:noFill/>
          </a:ln>
        </p:spPr>
      </p:pic>
      <p:sp>
        <p:nvSpPr>
          <p:cNvPr id="1637" name="Google Shape;1637;p229"/>
          <p:cNvSpPr/>
          <p:nvPr/>
        </p:nvSpPr>
        <p:spPr>
          <a:xfrm>
            <a:off x="2189825" y="1426800"/>
            <a:ext cx="3275400" cy="445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8" name="Google Shape;1638;p229"/>
          <p:cNvPicPr preferRelativeResize="0"/>
          <p:nvPr/>
        </p:nvPicPr>
        <p:blipFill>
          <a:blip r:embed="rId4">
            <a:alphaModFix/>
          </a:blip>
          <a:stretch>
            <a:fillRect/>
          </a:stretch>
        </p:blipFill>
        <p:spPr>
          <a:xfrm>
            <a:off x="2315050" y="1495587"/>
            <a:ext cx="2097751" cy="307925"/>
          </a:xfrm>
          <a:prstGeom prst="rect">
            <a:avLst/>
          </a:prstGeom>
          <a:noFill/>
          <a:ln>
            <a:noFill/>
          </a:ln>
        </p:spPr>
      </p:pic>
      <p:sp>
        <p:nvSpPr>
          <p:cNvPr id="1639" name="Google Shape;1639;p229"/>
          <p:cNvSpPr txBox="1"/>
          <p:nvPr/>
        </p:nvSpPr>
        <p:spPr>
          <a:xfrm>
            <a:off x="21898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General Purpose OS</a:t>
            </a:r>
            <a:endParaRPr b="1" sz="1300">
              <a:latin typeface="Overpass"/>
              <a:ea typeface="Overpass"/>
              <a:cs typeface="Overpass"/>
              <a:sym typeface="Overpass"/>
            </a:endParaRPr>
          </a:p>
        </p:txBody>
      </p:sp>
      <p:sp>
        <p:nvSpPr>
          <p:cNvPr id="1640" name="Google Shape;1640;p229"/>
          <p:cNvSpPr txBox="1"/>
          <p:nvPr/>
        </p:nvSpPr>
        <p:spPr>
          <a:xfrm>
            <a:off x="54991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Immutable container host</a:t>
            </a:r>
            <a:endParaRPr b="1" sz="1300">
              <a:latin typeface="Overpass"/>
              <a:ea typeface="Overpass"/>
              <a:cs typeface="Overpass"/>
              <a:sym typeface="Overpass"/>
            </a:endParaRPr>
          </a:p>
        </p:txBody>
      </p:sp>
      <p:sp>
        <p:nvSpPr>
          <p:cNvPr id="1641" name="Google Shape;1641;p229"/>
          <p:cNvSpPr txBox="1"/>
          <p:nvPr/>
        </p:nvSpPr>
        <p:spPr>
          <a:xfrm>
            <a:off x="189800" y="2249850"/>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BENEFITS</a:t>
            </a:r>
            <a:endParaRPr b="1">
              <a:solidFill>
                <a:srgbClr val="FFFFFF"/>
              </a:solidFill>
              <a:latin typeface="Overpass"/>
              <a:ea typeface="Overpass"/>
              <a:cs typeface="Overpass"/>
              <a:sym typeface="Overpass"/>
            </a:endParaRPr>
          </a:p>
        </p:txBody>
      </p:sp>
      <p:sp>
        <p:nvSpPr>
          <p:cNvPr id="1642" name="Google Shape;1642;p229"/>
          <p:cNvSpPr txBox="1"/>
          <p:nvPr/>
        </p:nvSpPr>
        <p:spPr>
          <a:xfrm>
            <a:off x="189800" y="3974025"/>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WHEN TO USE</a:t>
            </a:r>
            <a:endParaRPr b="1">
              <a:solidFill>
                <a:srgbClr val="FFFFFF"/>
              </a:solidFill>
              <a:latin typeface="Overpass"/>
              <a:ea typeface="Overpass"/>
              <a:cs typeface="Overpass"/>
              <a:sym typeface="Overpass"/>
            </a:endParaRPr>
          </a:p>
        </p:txBody>
      </p:sp>
      <p:cxnSp>
        <p:nvCxnSpPr>
          <p:cNvPr id="1643" name="Google Shape;1643;p229"/>
          <p:cNvCxnSpPr/>
          <p:nvPr/>
        </p:nvCxnSpPr>
        <p:spPr>
          <a:xfrm flipH="1" rot="10800000">
            <a:off x="284250" y="22278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1644" name="Google Shape;1644;p229"/>
          <p:cNvSpPr txBox="1"/>
          <p:nvPr/>
        </p:nvSpPr>
        <p:spPr>
          <a:xfrm>
            <a:off x="2188675" y="2261825"/>
            <a:ext cx="32754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10+ year enterprise life cycle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Industry standard security</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High performance on any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Customizable and compatible with wide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ecosystem of partner solutions</a:t>
            </a:r>
            <a:endParaRPr sz="1300">
              <a:solidFill>
                <a:schemeClr val="dk1"/>
              </a:solidFill>
              <a:latin typeface="Overpass"/>
              <a:ea typeface="Overpass"/>
              <a:cs typeface="Overpass"/>
              <a:sym typeface="Overpass"/>
            </a:endParaRPr>
          </a:p>
        </p:txBody>
      </p:sp>
      <p:sp>
        <p:nvSpPr>
          <p:cNvPr id="1645" name="Google Shape;1645;p229"/>
          <p:cNvSpPr txBox="1"/>
          <p:nvPr/>
        </p:nvSpPr>
        <p:spPr>
          <a:xfrm>
            <a:off x="5502300" y="2261825"/>
            <a:ext cx="35706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Self-managing, over-the-air updates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Immutable and tightly integrated with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OpenShift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a:t>
            </a:r>
            <a:r>
              <a:rPr lang="en" sz="1300">
                <a:solidFill>
                  <a:schemeClr val="dk1"/>
                </a:solidFill>
                <a:latin typeface="Overpass"/>
                <a:ea typeface="Overpass"/>
                <a:cs typeface="Overpass"/>
                <a:sym typeface="Overpass"/>
              </a:rPr>
              <a:t>Host isolation is enforced via Containers</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Optimized performance on popular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p:txBody>
      </p:sp>
      <p:cxnSp>
        <p:nvCxnSpPr>
          <p:cNvPr id="1646" name="Google Shape;1646;p229"/>
          <p:cNvCxnSpPr/>
          <p:nvPr/>
        </p:nvCxnSpPr>
        <p:spPr>
          <a:xfrm flipH="1" rot="10800000">
            <a:off x="284250" y="38280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1647" name="Google Shape;1647;p229"/>
          <p:cNvSpPr txBox="1"/>
          <p:nvPr/>
        </p:nvSpPr>
        <p:spPr>
          <a:xfrm>
            <a:off x="2189825" y="39776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customization and integration with additional solutions is required</a:t>
            </a:r>
            <a:endParaRPr sz="1300">
              <a:latin typeface="Overpass"/>
              <a:ea typeface="Overpass"/>
              <a:cs typeface="Overpass"/>
              <a:sym typeface="Overpass"/>
            </a:endParaRPr>
          </a:p>
        </p:txBody>
      </p:sp>
      <p:sp>
        <p:nvSpPr>
          <p:cNvPr id="1648" name="Google Shape;1648;p229"/>
          <p:cNvSpPr txBox="1"/>
          <p:nvPr/>
        </p:nvSpPr>
        <p:spPr>
          <a:xfrm>
            <a:off x="5542625" y="39785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cloud-native, hands-free operations are a top priority</a:t>
            </a:r>
            <a:endParaRPr sz="1300">
              <a:latin typeface="Overpass"/>
              <a:ea typeface="Overpass"/>
              <a:cs typeface="Overpass"/>
              <a:sym typeface="Overpass"/>
            </a:endParaRPr>
          </a:p>
        </p:txBody>
      </p:sp>
      <p:cxnSp>
        <p:nvCxnSpPr>
          <p:cNvPr id="1649" name="Google Shape;1649;p229"/>
          <p:cNvCxnSpPr/>
          <p:nvPr/>
        </p:nvCxnSpPr>
        <p:spPr>
          <a:xfrm flipH="1" rot="10800000">
            <a:off x="284250" y="4513850"/>
            <a:ext cx="8575500" cy="18600"/>
          </a:xfrm>
          <a:prstGeom prst="straightConnector1">
            <a:avLst/>
          </a:prstGeom>
          <a:noFill/>
          <a:ln cap="flat" cmpd="sng" w="9525">
            <a:solidFill>
              <a:schemeClr val="dk2"/>
            </a:solidFill>
            <a:prstDash val="solid"/>
            <a:round/>
            <a:headEnd len="med" w="med" type="none"/>
            <a:tailEnd len="med" w="med" type="none"/>
          </a:ln>
        </p:spPr>
      </p:cxnSp>
      <p:pic>
        <p:nvPicPr>
          <p:cNvPr id="1650" name="Google Shape;1650;p229"/>
          <p:cNvPicPr preferRelativeResize="0"/>
          <p:nvPr/>
        </p:nvPicPr>
        <p:blipFill rotWithShape="1">
          <a:blip r:embed="rId4">
            <a:alphaModFix/>
          </a:blip>
          <a:srcRect b="0" l="0" r="1409" t="0"/>
          <a:stretch/>
        </p:blipFill>
        <p:spPr>
          <a:xfrm>
            <a:off x="5639925" y="1495575"/>
            <a:ext cx="2068176" cy="307925"/>
          </a:xfrm>
          <a:prstGeom prst="rect">
            <a:avLst/>
          </a:prstGeom>
          <a:noFill/>
          <a:ln>
            <a:noFill/>
          </a:ln>
        </p:spPr>
      </p:pic>
      <p:sp>
        <p:nvSpPr>
          <p:cNvPr id="1651" name="Google Shape;1651;p22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a:t>
            </a:r>
            <a:endParaRPr sz="2600">
              <a:latin typeface="Overpass Light"/>
              <a:ea typeface="Overpass Light"/>
              <a:cs typeface="Overpass Light"/>
              <a:sym typeface="Overpas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3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 CoreOS</a:t>
            </a:r>
            <a:endParaRPr sz="2600">
              <a:latin typeface="Overpass Light"/>
              <a:ea typeface="Overpass Light"/>
              <a:cs typeface="Overpass Light"/>
              <a:sym typeface="Overpass Light"/>
            </a:endParaRPr>
          </a:p>
        </p:txBody>
      </p:sp>
      <p:sp>
        <p:nvSpPr>
          <p:cNvPr id="1657" name="Google Shape;1657;p23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58" name="Google Shape;1658;p23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59" name="Google Shape;1659;p230"/>
          <p:cNvSpPr txBox="1"/>
          <p:nvPr/>
        </p:nvSpPr>
        <p:spPr>
          <a:xfrm>
            <a:off x="343650" y="1382800"/>
            <a:ext cx="4641000" cy="329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4.1 Image Availability:</a:t>
            </a:r>
            <a:endParaRPr b="1" sz="1200">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Amazon: AMIs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vSphere: OVA</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Bare Metal: UEFI &amp; BIOS</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latin typeface="Overpass"/>
                <a:ea typeface="Overpass"/>
                <a:cs typeface="Overpass"/>
                <a:sym typeface="Overpass"/>
              </a:rPr>
              <a:t>Installation Requirements: </a:t>
            </a:r>
            <a:endParaRPr b="1" sz="1200">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RHCOS image + ignition config (installer generated)</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latin typeface="Overpass"/>
                <a:ea typeface="Overpass"/>
                <a:cs typeface="Overpass"/>
                <a:sym typeface="Overpass"/>
              </a:rPr>
              <a:t>RHCOS Details</a:t>
            </a:r>
            <a:endParaRPr b="1" sz="1200">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RHEL 8 bits (4.18 kernel)</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Includes all packages required for OpenShift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Over-The-Air updates encompass OCP &amp; RHCOS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1660" name="Google Shape;1660;p23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1661" name="Google Shape;1661;p230"/>
          <p:cNvSpPr/>
          <p:nvPr/>
        </p:nvSpPr>
        <p:spPr>
          <a:xfrm>
            <a:off x="4483125" y="1617925"/>
            <a:ext cx="4641000" cy="13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4292E"/>
                </a:solidFill>
                <a:latin typeface="Consolas"/>
                <a:ea typeface="Consolas"/>
                <a:cs typeface="Consolas"/>
                <a:sym typeface="Consolas"/>
              </a:rPr>
              <a:t>coreos.inst=yes</a:t>
            </a:r>
            <a:endParaRPr sz="1000">
              <a:solidFill>
                <a:srgbClr val="24292E"/>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24292E"/>
                </a:solidFill>
                <a:latin typeface="Consolas"/>
                <a:ea typeface="Consolas"/>
                <a:cs typeface="Consolas"/>
                <a:sym typeface="Consolas"/>
              </a:rPr>
              <a:t>coreos.inst.install_dev=sda coreos.inst.image_url=http://10.10.10.1/rhcos-metal-uefi.raw.gz</a:t>
            </a:r>
            <a:endParaRPr sz="1000">
              <a:solidFill>
                <a:srgbClr val="24292E"/>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24292E"/>
                </a:solidFill>
                <a:latin typeface="Consolas"/>
                <a:ea typeface="Consolas"/>
                <a:cs typeface="Consolas"/>
                <a:sym typeface="Consolas"/>
              </a:rPr>
              <a:t>coreos.inst.ignition_url=http://10.10.10.1/master.ign</a:t>
            </a:r>
            <a:endParaRPr/>
          </a:p>
        </p:txBody>
      </p:sp>
      <p:sp>
        <p:nvSpPr>
          <p:cNvPr id="1662" name="Google Shape;1662;p230"/>
          <p:cNvSpPr txBox="1"/>
          <p:nvPr/>
        </p:nvSpPr>
        <p:spPr>
          <a:xfrm>
            <a:off x="4483125" y="1281975"/>
            <a:ext cx="4321800" cy="3641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Bare Metal Installer (ISO or PXE):</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Transactional host updates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Read-only OS binaries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Preconfigured for most environments</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213"/>
          <p:cNvSpPr txBox="1"/>
          <p:nvPr/>
        </p:nvSpPr>
        <p:spPr>
          <a:xfrm>
            <a:off x="228600" y="364350"/>
            <a:ext cx="8686800" cy="499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 Platform</a:t>
            </a:r>
            <a:endParaRPr sz="2600">
              <a:latin typeface="Overpass Light"/>
              <a:ea typeface="Overpass Light"/>
              <a:cs typeface="Overpass Light"/>
              <a:sym typeface="Overpass Light"/>
            </a:endParaRPr>
          </a:p>
        </p:txBody>
      </p:sp>
      <p:sp>
        <p:nvSpPr>
          <p:cNvPr id="1348" name="Google Shape;1348;p213"/>
          <p:cNvSpPr/>
          <p:nvPr/>
        </p:nvSpPr>
        <p:spPr>
          <a:xfrm>
            <a:off x="531653" y="2512545"/>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AUTOMATED OPERATIONS</a:t>
            </a:r>
            <a:endParaRPr sz="1200">
              <a:latin typeface="Overpass"/>
              <a:ea typeface="Overpass"/>
              <a:cs typeface="Overpass"/>
              <a:sym typeface="Overpass"/>
            </a:endParaRPr>
          </a:p>
        </p:txBody>
      </p:sp>
      <p:sp>
        <p:nvSpPr>
          <p:cNvPr id="1349" name="Google Shape;1349;p213"/>
          <p:cNvSpPr/>
          <p:nvPr/>
        </p:nvSpPr>
        <p:spPr>
          <a:xfrm>
            <a:off x="531692" y="3076221"/>
            <a:ext cx="8117400" cy="4992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KUBERNETES</a:t>
            </a:r>
            <a:endParaRPr sz="1200">
              <a:latin typeface="Overpass"/>
              <a:ea typeface="Overpass"/>
              <a:cs typeface="Overpass"/>
              <a:sym typeface="Overpass"/>
            </a:endParaRPr>
          </a:p>
        </p:txBody>
      </p:sp>
      <p:sp>
        <p:nvSpPr>
          <p:cNvPr id="1350" name="Google Shape;1350;p213"/>
          <p:cNvSpPr/>
          <p:nvPr/>
        </p:nvSpPr>
        <p:spPr>
          <a:xfrm>
            <a:off x="529207" y="3641369"/>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Red Hat Enterprise Linux  or  RHEL CoreOS</a:t>
            </a:r>
            <a:endParaRPr sz="1200">
              <a:latin typeface="Overpass"/>
              <a:ea typeface="Overpass"/>
              <a:cs typeface="Overpass"/>
              <a:sym typeface="Overpass"/>
            </a:endParaRPr>
          </a:p>
        </p:txBody>
      </p:sp>
      <p:sp>
        <p:nvSpPr>
          <p:cNvPr id="1351" name="Google Shape;1351;p213"/>
          <p:cNvSpPr/>
          <p:nvPr/>
        </p:nvSpPr>
        <p:spPr>
          <a:xfrm>
            <a:off x="531652" y="1148417"/>
            <a:ext cx="2679600" cy="1300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CLUSTER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1352" name="Google Shape;1352;p213"/>
          <p:cNvSpPr txBox="1"/>
          <p:nvPr/>
        </p:nvSpPr>
        <p:spPr>
          <a:xfrm>
            <a:off x="3302850" y="4175084"/>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CaaS</a:t>
            </a:r>
            <a:endParaRPr sz="1200">
              <a:latin typeface="Overpass"/>
              <a:ea typeface="Overpass"/>
              <a:cs typeface="Overpass"/>
              <a:sym typeface="Overpass"/>
            </a:endParaRPr>
          </a:p>
        </p:txBody>
      </p:sp>
      <p:cxnSp>
        <p:nvCxnSpPr>
          <p:cNvPr id="1353" name="Google Shape;1353;p213"/>
          <p:cNvCxnSpPr/>
          <p:nvPr/>
        </p:nvCxnSpPr>
        <p:spPr>
          <a:xfrm rot="10800000">
            <a:off x="3855398"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354" name="Google Shape;1354;p213"/>
          <p:cNvSpPr txBox="1"/>
          <p:nvPr/>
        </p:nvSpPr>
        <p:spPr>
          <a:xfrm>
            <a:off x="4303648" y="41737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PaaS</a:t>
            </a:r>
            <a:endParaRPr sz="1200">
              <a:latin typeface="Overpass"/>
              <a:ea typeface="Overpass"/>
              <a:cs typeface="Overpass"/>
              <a:sym typeface="Overpass"/>
            </a:endParaRPr>
          </a:p>
        </p:txBody>
      </p:sp>
      <p:sp>
        <p:nvSpPr>
          <p:cNvPr id="1355" name="Google Shape;1355;p213"/>
          <p:cNvSpPr txBox="1"/>
          <p:nvPr/>
        </p:nvSpPr>
        <p:spPr>
          <a:xfrm>
            <a:off x="470950" y="4150427"/>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Best IT Ops Experience</a:t>
            </a:r>
            <a:endParaRPr sz="1200">
              <a:latin typeface="Overpass"/>
              <a:ea typeface="Overpass"/>
              <a:cs typeface="Overpass"/>
              <a:sym typeface="Overpass"/>
            </a:endParaRPr>
          </a:p>
        </p:txBody>
      </p:sp>
      <p:sp>
        <p:nvSpPr>
          <p:cNvPr id="1356" name="Google Shape;1356;p213"/>
          <p:cNvSpPr txBox="1"/>
          <p:nvPr/>
        </p:nvSpPr>
        <p:spPr>
          <a:xfrm>
            <a:off x="6368129" y="4150427"/>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Overpass"/>
                <a:ea typeface="Overpass"/>
                <a:cs typeface="Overpass"/>
                <a:sym typeface="Overpass"/>
              </a:rPr>
              <a:t>Best Developer Experience</a:t>
            </a:r>
            <a:endParaRPr sz="1200">
              <a:latin typeface="Overpass"/>
              <a:ea typeface="Overpass"/>
              <a:cs typeface="Overpass"/>
              <a:sym typeface="Overpass"/>
            </a:endParaRPr>
          </a:p>
        </p:txBody>
      </p:sp>
      <p:sp>
        <p:nvSpPr>
          <p:cNvPr id="1357" name="Google Shape;1357;p213"/>
          <p:cNvSpPr/>
          <p:nvPr/>
        </p:nvSpPr>
        <p:spPr>
          <a:xfrm>
            <a:off x="3252832" y="1148417"/>
            <a:ext cx="2679600" cy="1300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APPLICATION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1358" name="Google Shape;1358;p213"/>
          <p:cNvSpPr/>
          <p:nvPr/>
        </p:nvSpPr>
        <p:spPr>
          <a:xfrm>
            <a:off x="5974012" y="1148417"/>
            <a:ext cx="2679600" cy="1300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DEVELOPER SERVICES</a:t>
            </a:r>
            <a:endParaRPr>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200">
              <a:solidFill>
                <a:srgbClr val="FFFFFF"/>
              </a:solidFill>
              <a:latin typeface="Overpass"/>
              <a:ea typeface="Overpass"/>
              <a:cs typeface="Overpass"/>
              <a:sym typeface="Overpass"/>
            </a:endParaRPr>
          </a:p>
        </p:txBody>
      </p:sp>
      <p:sp>
        <p:nvSpPr>
          <p:cNvPr id="1359" name="Google Shape;1359;p213"/>
          <p:cNvSpPr txBox="1"/>
          <p:nvPr/>
        </p:nvSpPr>
        <p:spPr>
          <a:xfrm>
            <a:off x="3456130" y="1817539"/>
            <a:ext cx="23271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D0E0E3"/>
                </a:solidFill>
                <a:latin typeface="Overpass"/>
                <a:ea typeface="Overpass"/>
                <a:cs typeface="Overpass"/>
                <a:sym typeface="Overpass"/>
              </a:rPr>
              <a:t>Middleware, Service Mesh, Functions, ISV</a:t>
            </a:r>
            <a:endParaRPr sz="1000">
              <a:solidFill>
                <a:srgbClr val="D0E0E3"/>
              </a:solidFill>
              <a:latin typeface="Overpass"/>
              <a:ea typeface="Overpass"/>
              <a:cs typeface="Overpass"/>
              <a:sym typeface="Overpass"/>
            </a:endParaRPr>
          </a:p>
        </p:txBody>
      </p:sp>
      <p:sp>
        <p:nvSpPr>
          <p:cNvPr id="1360" name="Google Shape;1360;p213"/>
          <p:cNvSpPr txBox="1"/>
          <p:nvPr/>
        </p:nvSpPr>
        <p:spPr>
          <a:xfrm>
            <a:off x="525199" y="18175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9DAF8"/>
                </a:solidFill>
                <a:latin typeface="Overpass"/>
                <a:ea typeface="Overpass"/>
                <a:cs typeface="Overpass"/>
                <a:sym typeface="Overpass"/>
              </a:rPr>
              <a:t>Metrics, Chargeback, Registry, Logging</a:t>
            </a:r>
            <a:endParaRPr sz="1000">
              <a:solidFill>
                <a:srgbClr val="C9DAF8"/>
              </a:solidFill>
              <a:latin typeface="Overpass"/>
              <a:ea typeface="Overpass"/>
              <a:cs typeface="Overpass"/>
              <a:sym typeface="Overpass"/>
            </a:endParaRPr>
          </a:p>
        </p:txBody>
      </p:sp>
      <p:sp>
        <p:nvSpPr>
          <p:cNvPr id="1361" name="Google Shape;1361;p213"/>
          <p:cNvSpPr txBox="1"/>
          <p:nvPr/>
        </p:nvSpPr>
        <p:spPr>
          <a:xfrm>
            <a:off x="5986653" y="18175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D9EAD3"/>
                </a:solidFill>
                <a:latin typeface="Overpass"/>
                <a:ea typeface="Overpass"/>
                <a:cs typeface="Overpass"/>
                <a:sym typeface="Overpass"/>
              </a:rPr>
              <a:t>Dev Tools, Automated Builds, CI/CD, IDE</a:t>
            </a:r>
            <a:endParaRPr sz="1000">
              <a:solidFill>
                <a:srgbClr val="D9EAD3"/>
              </a:solidFill>
              <a:latin typeface="Overpass"/>
              <a:ea typeface="Overpass"/>
              <a:cs typeface="Overpass"/>
              <a:sym typeface="Overpass"/>
            </a:endParaRPr>
          </a:p>
        </p:txBody>
      </p:sp>
      <p:cxnSp>
        <p:nvCxnSpPr>
          <p:cNvPr id="1362" name="Google Shape;1362;p213"/>
          <p:cNvCxnSpPr/>
          <p:nvPr/>
        </p:nvCxnSpPr>
        <p:spPr>
          <a:xfrm rot="10800000">
            <a:off x="4853487"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363" name="Google Shape;1363;p213"/>
          <p:cNvSpPr txBox="1"/>
          <p:nvPr/>
        </p:nvSpPr>
        <p:spPr>
          <a:xfrm>
            <a:off x="5282107" y="41737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FaaS</a:t>
            </a:r>
            <a:endParaRPr sz="1200">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23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Immutable Operating System</a:t>
            </a:r>
            <a:endParaRPr sz="2600">
              <a:latin typeface="Overpass Light"/>
              <a:ea typeface="Overpass Light"/>
              <a:cs typeface="Overpass Light"/>
              <a:sym typeface="Overpass Light"/>
            </a:endParaRPr>
          </a:p>
        </p:txBody>
      </p:sp>
      <p:sp>
        <p:nvSpPr>
          <p:cNvPr id="1668" name="Google Shape;1668;p23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669" name="Google Shape;1669;p23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70" name="Google Shape;1670;p231"/>
          <p:cNvSpPr txBox="1"/>
          <p:nvPr/>
        </p:nvSpPr>
        <p:spPr>
          <a:xfrm>
            <a:off x="343650" y="1382800"/>
            <a:ext cx="46410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1671" name="Google Shape;1671;p23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cxnSp>
        <p:nvCxnSpPr>
          <p:cNvPr id="1672" name="Google Shape;1672;p231"/>
          <p:cNvCxnSpPr/>
          <p:nvPr/>
        </p:nvCxnSpPr>
        <p:spPr>
          <a:xfrm>
            <a:off x="6896400" y="2678163"/>
            <a:ext cx="0" cy="1212900"/>
          </a:xfrm>
          <a:prstGeom prst="straightConnector1">
            <a:avLst/>
          </a:prstGeom>
          <a:noFill/>
          <a:ln cap="flat" cmpd="sng" w="28575">
            <a:solidFill>
              <a:srgbClr val="C5000B"/>
            </a:solidFill>
            <a:prstDash val="solid"/>
            <a:round/>
            <a:headEnd len="med" w="med" type="none"/>
            <a:tailEnd len="med" w="med" type="none"/>
          </a:ln>
        </p:spPr>
      </p:cxnSp>
      <p:sp>
        <p:nvSpPr>
          <p:cNvPr id="1673" name="Google Shape;1673;p231"/>
          <p:cNvSpPr/>
          <p:nvPr/>
        </p:nvSpPr>
        <p:spPr>
          <a:xfrm>
            <a:off x="6013500" y="3541534"/>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31"/>
          <p:cNvSpPr/>
          <p:nvPr/>
        </p:nvSpPr>
        <p:spPr>
          <a:xfrm>
            <a:off x="6013500" y="2358238"/>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5" name="Google Shape;1675;p231"/>
          <p:cNvPicPr preferRelativeResize="0"/>
          <p:nvPr/>
        </p:nvPicPr>
        <p:blipFill>
          <a:blip r:embed="rId3">
            <a:alphaModFix/>
          </a:blip>
          <a:stretch>
            <a:fillRect/>
          </a:stretch>
        </p:blipFill>
        <p:spPr>
          <a:xfrm>
            <a:off x="6105977" y="2415788"/>
            <a:ext cx="1572613" cy="492120"/>
          </a:xfrm>
          <a:prstGeom prst="rect">
            <a:avLst/>
          </a:prstGeom>
          <a:noFill/>
          <a:ln>
            <a:noFill/>
          </a:ln>
        </p:spPr>
      </p:pic>
      <p:pic>
        <p:nvPicPr>
          <p:cNvPr id="1676" name="Google Shape;1676;p231"/>
          <p:cNvPicPr preferRelativeResize="0"/>
          <p:nvPr/>
        </p:nvPicPr>
        <p:blipFill>
          <a:blip r:embed="rId4">
            <a:alphaModFix/>
          </a:blip>
          <a:stretch>
            <a:fillRect/>
          </a:stretch>
        </p:blipFill>
        <p:spPr>
          <a:xfrm>
            <a:off x="6068169" y="3590601"/>
            <a:ext cx="1479386" cy="492134"/>
          </a:xfrm>
          <a:prstGeom prst="rect">
            <a:avLst/>
          </a:prstGeom>
          <a:noFill/>
          <a:ln>
            <a:noFill/>
          </a:ln>
        </p:spPr>
      </p:pic>
      <p:sp>
        <p:nvSpPr>
          <p:cNvPr id="1677" name="Google Shape;1677;p231"/>
          <p:cNvSpPr txBox="1"/>
          <p:nvPr/>
        </p:nvSpPr>
        <p:spPr>
          <a:xfrm>
            <a:off x="5927167" y="2924235"/>
            <a:ext cx="2046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1678" name="Google Shape;1678;p231"/>
          <p:cNvSpPr txBox="1"/>
          <p:nvPr/>
        </p:nvSpPr>
        <p:spPr>
          <a:xfrm>
            <a:off x="5927167" y="4100523"/>
            <a:ext cx="2046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1679" name="Google Shape;1679;p231"/>
          <p:cNvSpPr txBox="1"/>
          <p:nvPr/>
        </p:nvSpPr>
        <p:spPr>
          <a:xfrm>
            <a:off x="5252425" y="1382800"/>
            <a:ext cx="3398100" cy="70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RHEL CoreOS admins are responsible for: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Nothing. </a:t>
            </a:r>
            <a:endParaRPr sz="1200">
              <a:latin typeface="Overpass Light"/>
              <a:ea typeface="Overpass Light"/>
              <a:cs typeface="Overpass Light"/>
              <a:sym typeface="Overpass Light"/>
            </a:endParaRPr>
          </a:p>
        </p:txBody>
      </p:sp>
      <p:pic>
        <p:nvPicPr>
          <p:cNvPr id="1680" name="Google Shape;1680;p231"/>
          <p:cNvPicPr preferRelativeResize="0"/>
          <p:nvPr/>
        </p:nvPicPr>
        <p:blipFill>
          <a:blip r:embed="rId5">
            <a:alphaModFix/>
          </a:blip>
          <a:stretch>
            <a:fillRect/>
          </a:stretch>
        </p:blipFill>
        <p:spPr>
          <a:xfrm>
            <a:off x="5989625" y="1611100"/>
            <a:ext cx="240903" cy="240900"/>
          </a:xfrm>
          <a:prstGeom prst="rect">
            <a:avLst/>
          </a:prstGeom>
          <a:noFill/>
          <a:ln>
            <a:noFill/>
          </a:ln>
        </p:spPr>
      </p:pic>
      <p:pic>
        <p:nvPicPr>
          <p:cNvPr id="1681" name="Google Shape;1681;p231"/>
          <p:cNvPicPr preferRelativeResize="0"/>
          <p:nvPr/>
        </p:nvPicPr>
        <p:blipFill>
          <a:blip r:embed="rId6">
            <a:alphaModFix/>
          </a:blip>
          <a:stretch>
            <a:fillRect/>
          </a:stretch>
        </p:blipFill>
        <p:spPr>
          <a:xfrm>
            <a:off x="6282797" y="1601284"/>
            <a:ext cx="240903" cy="24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232"/>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3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1688" name="Google Shape;1688;p23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689" name="Google Shape;1689;p23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1690" name="Google Shape;1690;p232"/>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CRI-O Support in OpenShift</a:t>
            </a:r>
            <a:endParaRPr sz="2600">
              <a:latin typeface="Overpass Light"/>
              <a:ea typeface="Overpass Light"/>
              <a:cs typeface="Overpass Light"/>
              <a:sym typeface="Overpass Light"/>
            </a:endParaRPr>
          </a:p>
          <a:p>
            <a:pPr indent="0" lvl="0" marL="0" rtl="0" algn="l">
              <a:lnSpc>
                <a:spcPct val="130000"/>
              </a:lnSpc>
              <a:spcBef>
                <a:spcPts val="0"/>
              </a:spcBef>
              <a:spcAft>
                <a:spcPts val="0"/>
              </a:spcAft>
              <a:buNone/>
            </a:pPr>
            <a:r>
              <a:t/>
            </a:r>
            <a:endParaRPr sz="2600">
              <a:latin typeface="Overpass Light"/>
              <a:ea typeface="Overpass Light"/>
              <a:cs typeface="Overpass Light"/>
              <a:sym typeface="Overpass Light"/>
            </a:endParaRPr>
          </a:p>
        </p:txBody>
      </p:sp>
      <p:grpSp>
        <p:nvGrpSpPr>
          <p:cNvPr id="1691" name="Google Shape;1691;p232"/>
          <p:cNvGrpSpPr/>
          <p:nvPr/>
        </p:nvGrpSpPr>
        <p:grpSpPr>
          <a:xfrm>
            <a:off x="1003629" y="2442412"/>
            <a:ext cx="7482222" cy="877824"/>
            <a:chOff x="698829" y="2158693"/>
            <a:chExt cx="7482222" cy="877824"/>
          </a:xfrm>
        </p:grpSpPr>
        <p:pic>
          <p:nvPicPr>
            <p:cNvPr id="1692" name="Google Shape;1692;p232"/>
            <p:cNvPicPr preferRelativeResize="0"/>
            <p:nvPr/>
          </p:nvPicPr>
          <p:blipFill rotWithShape="1">
            <a:blip r:embed="rId3">
              <a:alphaModFix/>
            </a:blip>
            <a:srcRect b="0" l="0" r="64681" t="0"/>
            <a:stretch/>
          </p:blipFill>
          <p:spPr>
            <a:xfrm>
              <a:off x="1851000" y="2163265"/>
              <a:ext cx="914399" cy="868681"/>
            </a:xfrm>
            <a:prstGeom prst="rect">
              <a:avLst/>
            </a:prstGeom>
            <a:noFill/>
            <a:ln>
              <a:noFill/>
            </a:ln>
          </p:spPr>
        </p:pic>
        <p:pic>
          <p:nvPicPr>
            <p:cNvPr id="1693" name="Google Shape;1693;p232"/>
            <p:cNvPicPr preferRelativeResize="0"/>
            <p:nvPr/>
          </p:nvPicPr>
          <p:blipFill rotWithShape="1">
            <a:blip r:embed="rId4">
              <a:alphaModFix/>
            </a:blip>
            <a:srcRect b="22142" l="7076" r="6313" t="0"/>
            <a:stretch/>
          </p:blipFill>
          <p:spPr>
            <a:xfrm>
              <a:off x="7266650" y="2163265"/>
              <a:ext cx="914401" cy="868680"/>
            </a:xfrm>
            <a:prstGeom prst="rect">
              <a:avLst/>
            </a:prstGeom>
            <a:noFill/>
            <a:ln>
              <a:noFill/>
            </a:ln>
          </p:spPr>
        </p:pic>
        <p:pic>
          <p:nvPicPr>
            <p:cNvPr id="1694" name="Google Shape;1694;p232"/>
            <p:cNvPicPr preferRelativeResize="0"/>
            <p:nvPr/>
          </p:nvPicPr>
          <p:blipFill rotWithShape="1">
            <a:blip r:embed="rId5">
              <a:alphaModFix/>
            </a:blip>
            <a:srcRect b="0" l="0" r="77534" t="0"/>
            <a:stretch/>
          </p:blipFill>
          <p:spPr>
            <a:xfrm>
              <a:off x="4556875" y="2158693"/>
              <a:ext cx="914399" cy="877824"/>
            </a:xfrm>
            <a:prstGeom prst="rect">
              <a:avLst/>
            </a:prstGeom>
            <a:noFill/>
            <a:ln>
              <a:noFill/>
            </a:ln>
          </p:spPr>
        </p:pic>
        <p:sp>
          <p:nvSpPr>
            <p:cNvPr id="1695" name="Google Shape;1695;p232"/>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CRI-O 1.13</a:t>
              </a:r>
              <a:endParaRPr>
                <a:latin typeface="Overpass Light"/>
                <a:ea typeface="Overpass Light"/>
                <a:cs typeface="Overpass Light"/>
                <a:sym typeface="Overpass Light"/>
              </a:endParaRPr>
            </a:p>
          </p:txBody>
        </p:sp>
        <p:sp>
          <p:nvSpPr>
            <p:cNvPr id="1696" name="Google Shape;1696;p232"/>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Kubernetes </a:t>
              </a:r>
              <a:r>
                <a:rPr lang="en">
                  <a:latin typeface="Overpass Light"/>
                  <a:ea typeface="Overpass Light"/>
                  <a:cs typeface="Overpass Light"/>
                  <a:sym typeface="Overpass Light"/>
                </a:rPr>
                <a:t> 1.13</a:t>
              </a:r>
              <a:endParaRPr>
                <a:latin typeface="Overpass Light"/>
                <a:ea typeface="Overpass Light"/>
                <a:cs typeface="Overpass Light"/>
                <a:sym typeface="Overpass Light"/>
              </a:endParaRPr>
            </a:p>
          </p:txBody>
        </p:sp>
        <p:sp>
          <p:nvSpPr>
            <p:cNvPr id="1697" name="Google Shape;1697;p232"/>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OpenShift 4.1</a:t>
              </a:r>
              <a:endParaRPr>
                <a:latin typeface="Overpass Light"/>
                <a:ea typeface="Overpass Light"/>
                <a:cs typeface="Overpass Light"/>
                <a:sym typeface="Overpass Light"/>
              </a:endParaRPr>
            </a:p>
          </p:txBody>
        </p:sp>
      </p:grpSp>
      <p:grpSp>
        <p:nvGrpSpPr>
          <p:cNvPr id="1698" name="Google Shape;1698;p232"/>
          <p:cNvGrpSpPr/>
          <p:nvPr/>
        </p:nvGrpSpPr>
        <p:grpSpPr>
          <a:xfrm>
            <a:off x="1187766" y="3585025"/>
            <a:ext cx="7162181" cy="574548"/>
            <a:chOff x="1079829" y="3204025"/>
            <a:chExt cx="7162181" cy="574548"/>
          </a:xfrm>
        </p:grpSpPr>
        <p:pic>
          <p:nvPicPr>
            <p:cNvPr id="1699" name="Google Shape;1699;p232"/>
            <p:cNvPicPr preferRelativeResize="0"/>
            <p:nvPr/>
          </p:nvPicPr>
          <p:blipFill rotWithShape="1">
            <a:blip r:embed="rId3">
              <a:alphaModFix/>
            </a:blip>
            <a:srcRect b="0" l="0" r="64681" t="0"/>
            <a:stretch/>
          </p:blipFill>
          <p:spPr>
            <a:xfrm>
              <a:off x="2232000" y="3208978"/>
              <a:ext cx="594357" cy="564641"/>
            </a:xfrm>
            <a:prstGeom prst="rect">
              <a:avLst/>
            </a:prstGeom>
            <a:noFill/>
            <a:ln>
              <a:noFill/>
            </a:ln>
          </p:spPr>
        </p:pic>
        <p:pic>
          <p:nvPicPr>
            <p:cNvPr id="1700" name="Google Shape;1700;p232"/>
            <p:cNvPicPr preferRelativeResize="0"/>
            <p:nvPr/>
          </p:nvPicPr>
          <p:blipFill rotWithShape="1">
            <a:blip r:embed="rId4">
              <a:alphaModFix/>
            </a:blip>
            <a:srcRect b="22142" l="7076" r="6313" t="0"/>
            <a:stretch/>
          </p:blipFill>
          <p:spPr>
            <a:xfrm>
              <a:off x="7647650" y="3208978"/>
              <a:ext cx="594360" cy="564641"/>
            </a:xfrm>
            <a:prstGeom prst="rect">
              <a:avLst/>
            </a:prstGeom>
            <a:noFill/>
            <a:ln>
              <a:noFill/>
            </a:ln>
          </p:spPr>
        </p:pic>
        <p:pic>
          <p:nvPicPr>
            <p:cNvPr id="1701" name="Google Shape;1701;p232"/>
            <p:cNvPicPr preferRelativeResize="0"/>
            <p:nvPr/>
          </p:nvPicPr>
          <p:blipFill rotWithShape="1">
            <a:blip r:embed="rId5">
              <a:alphaModFix/>
            </a:blip>
            <a:srcRect b="0" l="0" r="77534" t="0"/>
            <a:stretch/>
          </p:blipFill>
          <p:spPr>
            <a:xfrm>
              <a:off x="4910875" y="3204025"/>
              <a:ext cx="594360" cy="574548"/>
            </a:xfrm>
            <a:prstGeom prst="rect">
              <a:avLst/>
            </a:prstGeom>
            <a:noFill/>
            <a:ln>
              <a:noFill/>
            </a:ln>
          </p:spPr>
        </p:pic>
        <p:sp>
          <p:nvSpPr>
            <p:cNvPr id="1702" name="Google Shape;1702;p232"/>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1.14</a:t>
              </a:r>
              <a:endParaRPr sz="1000">
                <a:latin typeface="Overpass Light"/>
                <a:ea typeface="Overpass Light"/>
                <a:cs typeface="Overpass Light"/>
                <a:sym typeface="Overpass Light"/>
              </a:endParaRPr>
            </a:p>
          </p:txBody>
        </p:sp>
        <p:sp>
          <p:nvSpPr>
            <p:cNvPr id="1703" name="Google Shape;1703;p232"/>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1.14</a:t>
              </a:r>
              <a:endParaRPr sz="1000">
                <a:latin typeface="Overpass Light"/>
                <a:ea typeface="Overpass Light"/>
                <a:cs typeface="Overpass Light"/>
                <a:sym typeface="Overpass Light"/>
              </a:endParaRPr>
            </a:p>
          </p:txBody>
        </p:sp>
        <p:sp>
          <p:nvSpPr>
            <p:cNvPr id="1704" name="Google Shape;1704;p232"/>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4.2</a:t>
              </a:r>
              <a:endParaRPr sz="1000">
                <a:latin typeface="Overpass Light"/>
                <a:ea typeface="Overpass Light"/>
                <a:cs typeface="Overpass Light"/>
                <a:sym typeface="Overpass Light"/>
              </a:endParaRPr>
            </a:p>
          </p:txBody>
        </p:sp>
      </p:grpSp>
      <p:grpSp>
        <p:nvGrpSpPr>
          <p:cNvPr id="1705" name="Google Shape;1705;p232"/>
          <p:cNvGrpSpPr/>
          <p:nvPr/>
        </p:nvGrpSpPr>
        <p:grpSpPr>
          <a:xfrm>
            <a:off x="1187766" y="1603075"/>
            <a:ext cx="7162181" cy="574548"/>
            <a:chOff x="990904" y="1374475"/>
            <a:chExt cx="7162181" cy="574548"/>
          </a:xfrm>
        </p:grpSpPr>
        <p:pic>
          <p:nvPicPr>
            <p:cNvPr id="1706" name="Google Shape;1706;p232"/>
            <p:cNvPicPr preferRelativeResize="0"/>
            <p:nvPr/>
          </p:nvPicPr>
          <p:blipFill rotWithShape="1">
            <a:blip r:embed="rId3">
              <a:alphaModFix/>
            </a:blip>
            <a:srcRect b="0" l="0" r="64681" t="0"/>
            <a:stretch/>
          </p:blipFill>
          <p:spPr>
            <a:xfrm>
              <a:off x="2143075" y="1379428"/>
              <a:ext cx="594357" cy="564641"/>
            </a:xfrm>
            <a:prstGeom prst="rect">
              <a:avLst/>
            </a:prstGeom>
            <a:noFill/>
            <a:ln>
              <a:noFill/>
            </a:ln>
          </p:spPr>
        </p:pic>
        <p:pic>
          <p:nvPicPr>
            <p:cNvPr id="1707" name="Google Shape;1707;p232"/>
            <p:cNvPicPr preferRelativeResize="0"/>
            <p:nvPr/>
          </p:nvPicPr>
          <p:blipFill rotWithShape="1">
            <a:blip r:embed="rId4">
              <a:alphaModFix/>
            </a:blip>
            <a:srcRect b="22142" l="7076" r="6313" t="0"/>
            <a:stretch/>
          </p:blipFill>
          <p:spPr>
            <a:xfrm>
              <a:off x="7558725" y="1379428"/>
              <a:ext cx="594360" cy="564641"/>
            </a:xfrm>
            <a:prstGeom prst="rect">
              <a:avLst/>
            </a:prstGeom>
            <a:noFill/>
            <a:ln>
              <a:noFill/>
            </a:ln>
          </p:spPr>
        </p:pic>
        <p:pic>
          <p:nvPicPr>
            <p:cNvPr id="1708" name="Google Shape;1708;p232"/>
            <p:cNvPicPr preferRelativeResize="0"/>
            <p:nvPr/>
          </p:nvPicPr>
          <p:blipFill rotWithShape="1">
            <a:blip r:embed="rId5">
              <a:alphaModFix/>
            </a:blip>
            <a:srcRect b="0" l="0" r="77534" t="0"/>
            <a:stretch/>
          </p:blipFill>
          <p:spPr>
            <a:xfrm>
              <a:off x="4821950" y="1374475"/>
              <a:ext cx="594360" cy="574548"/>
            </a:xfrm>
            <a:prstGeom prst="rect">
              <a:avLst/>
            </a:prstGeom>
            <a:noFill/>
            <a:ln>
              <a:noFill/>
            </a:ln>
          </p:spPr>
        </p:pic>
        <p:sp>
          <p:nvSpPr>
            <p:cNvPr id="1709" name="Google Shape;1709;p232"/>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1.12</a:t>
              </a:r>
              <a:endParaRPr sz="1000">
                <a:latin typeface="Overpass Light"/>
                <a:ea typeface="Overpass Light"/>
                <a:cs typeface="Overpass Light"/>
                <a:sym typeface="Overpass Light"/>
              </a:endParaRPr>
            </a:p>
          </p:txBody>
        </p:sp>
        <p:sp>
          <p:nvSpPr>
            <p:cNvPr id="1710" name="Google Shape;1710;p232"/>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1.12</a:t>
              </a:r>
              <a:endParaRPr sz="1000">
                <a:latin typeface="Overpass Light"/>
                <a:ea typeface="Overpass Light"/>
                <a:cs typeface="Overpass Light"/>
                <a:sym typeface="Overpass Light"/>
              </a:endParaRPr>
            </a:p>
          </p:txBody>
        </p:sp>
        <p:sp>
          <p:nvSpPr>
            <p:cNvPr id="1711" name="Google Shape;1711;p232"/>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4.0</a:t>
              </a:r>
              <a:endParaRPr sz="1000">
                <a:latin typeface="Overpass Light"/>
                <a:ea typeface="Overpass Light"/>
                <a:cs typeface="Overpass Light"/>
                <a:sym typeface="Overpass Light"/>
              </a:endParaRPr>
            </a:p>
          </p:txBody>
        </p:sp>
      </p:grpSp>
      <p:sp>
        <p:nvSpPr>
          <p:cNvPr id="1712" name="Google Shape;1712;p232"/>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CRI-O tracks and versions identical to Kubernetes, simplifying support permutations</a:t>
            </a:r>
            <a:endParaRPr sz="1400">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23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Machine Config Operator (MCO)</a:t>
            </a:r>
            <a:endParaRPr sz="2600">
              <a:latin typeface="Overpass Light"/>
              <a:ea typeface="Overpass Light"/>
              <a:cs typeface="Overpass Light"/>
              <a:sym typeface="Overpass Light"/>
            </a:endParaRPr>
          </a:p>
        </p:txBody>
      </p:sp>
      <p:sp>
        <p:nvSpPr>
          <p:cNvPr id="1718" name="Google Shape;1718;p23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19" name="Google Shape;1719;p23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20" name="Google Shape;1720;p233"/>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Example with CRI-O:</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Simplified management across entire cluster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Container Runtime Config (CRC) is specialized Machine Config (MC) for CRI-O</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Container Runtime Config for CRI-O exposes configuration knobs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Leverages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Custom Resource Definitions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Machine Config Pools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Machine Config Pool Selector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Machine Configs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Container Runtime Config (specialized MC)</a:t>
            </a:r>
            <a:endParaRPr sz="1200">
              <a:solidFill>
                <a:schemeClr val="dk1"/>
              </a:solidFill>
              <a:latin typeface="Overpass Light"/>
              <a:ea typeface="Overpass Light"/>
              <a:cs typeface="Overpass Light"/>
              <a:sym typeface="Overpass Light"/>
            </a:endParaRPr>
          </a:p>
        </p:txBody>
      </p:sp>
      <p:sp>
        <p:nvSpPr>
          <p:cNvPr id="1721" name="Google Shape;1721;p23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1722" name="Google Shape;1722;p233"/>
          <p:cNvSpPr/>
          <p:nvPr/>
        </p:nvSpPr>
        <p:spPr>
          <a:xfrm>
            <a:off x="4809750" y="1382800"/>
            <a:ext cx="4334100" cy="1989000"/>
          </a:xfrm>
          <a:prstGeom prst="rect">
            <a:avLst/>
          </a:prstGeom>
          <a:solidFill>
            <a:srgbClr val="0C343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apiVersion: machineconfiguration.openshift.io/v1</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kind: ContainerRuntimeConfig</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metadata:</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name: set-log-and-pid</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spec:</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machineConfigPoolSelector:</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matchLabels:</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debug-crio: config-log-and-pid</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containerRuntimeConfig:</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pidsLimit: 2048</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logLevel: debug</a:t>
            </a:r>
            <a:endParaRPr sz="1000">
              <a:solidFill>
                <a:srgbClr val="FFFFFF"/>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Source Code Pro"/>
              <a:ea typeface="Source Code Pro"/>
              <a:cs typeface="Source Code Pro"/>
              <a:sym typeface="Source Code Pro"/>
            </a:endParaRPr>
          </a:p>
        </p:txBody>
      </p:sp>
      <p:sp>
        <p:nvSpPr>
          <p:cNvPr id="1723" name="Google Shape;1723;p233"/>
          <p:cNvSpPr/>
          <p:nvPr/>
        </p:nvSpPr>
        <p:spPr>
          <a:xfrm>
            <a:off x="4809750" y="3536025"/>
            <a:ext cx="4334100" cy="816300"/>
          </a:xfrm>
          <a:prstGeom prst="rect">
            <a:avLst/>
          </a:prstGeom>
          <a:solidFill>
            <a:srgbClr val="0C343D"/>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 </a:t>
            </a:r>
            <a:r>
              <a:rPr lang="en" sz="1000">
                <a:solidFill>
                  <a:srgbClr val="FFFFFF"/>
                </a:solidFill>
                <a:latin typeface="Source Code Pro"/>
                <a:ea typeface="Source Code Pro"/>
                <a:cs typeface="Source Code Pro"/>
                <a:sym typeface="Source Code Pro"/>
              </a:rPr>
              <a:t>oc get ContainerRuntimeConfig</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NAME              AGE</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000">
                <a:solidFill>
                  <a:srgbClr val="FFFFFF"/>
                </a:solidFill>
                <a:latin typeface="Source Code Pro"/>
                <a:ea typeface="Source Code Pro"/>
                <a:cs typeface="Source Code Pro"/>
                <a:sym typeface="Source Code Pro"/>
              </a:rPr>
              <a:t>set-log-and-pid   22h</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Google Shape;1728;p23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Discovering Configuration Options</a:t>
            </a:r>
            <a:endParaRPr sz="2600">
              <a:latin typeface="Overpass Light"/>
              <a:ea typeface="Overpass Light"/>
              <a:cs typeface="Overpass Light"/>
              <a:sym typeface="Overpass Light"/>
            </a:endParaRPr>
          </a:p>
        </p:txBody>
      </p:sp>
      <p:sp>
        <p:nvSpPr>
          <p:cNvPr id="1729" name="Google Shape;1729;p23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30" name="Google Shape;1730;p23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31" name="Google Shape;1731;p234"/>
          <p:cNvSpPr txBox="1"/>
          <p:nvPr/>
        </p:nvSpPr>
        <p:spPr>
          <a:xfrm>
            <a:off x="343650" y="1382800"/>
            <a:ext cx="4240500" cy="3540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Cluster config objects are the human/machine APIs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These can be discovered with the commands to the right. Configuration set via this mechanism will be carried forward through cluster updates.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Configuration Resources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Apiserver                     Authentication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Build                             Clusterversion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Console                        Dns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Featuregate                Image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Infrastructure             Ingress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Network                       Oauth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Project                         Scheduler</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1732" name="Google Shape;1732;p23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sp>
        <p:nvSpPr>
          <p:cNvPr id="1733" name="Google Shape;1733;p234"/>
          <p:cNvSpPr/>
          <p:nvPr/>
        </p:nvSpPr>
        <p:spPr>
          <a:xfrm>
            <a:off x="4809750" y="1382800"/>
            <a:ext cx="4334100" cy="1086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oc api-resources --api-group config.openshift.io -o name | cut -d . -f 1</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apiservers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authentications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scheduler</a:t>
            </a:r>
            <a:endParaRPr sz="1000">
              <a:solidFill>
                <a:srgbClr val="FFFFFF"/>
              </a:solidFill>
              <a:latin typeface="Consolas"/>
              <a:ea typeface="Consolas"/>
              <a:cs typeface="Consolas"/>
              <a:sym typeface="Consolas"/>
            </a:endParaRPr>
          </a:p>
        </p:txBody>
      </p:sp>
      <p:sp>
        <p:nvSpPr>
          <p:cNvPr id="1734" name="Google Shape;1734;p234"/>
          <p:cNvSpPr/>
          <p:nvPr/>
        </p:nvSpPr>
        <p:spPr>
          <a:xfrm>
            <a:off x="4809750" y="2545425"/>
            <a:ext cx="4334100" cy="1828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oc explain --api-version=config.openshift.io/v1 scheduler.spec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KIND:     Scheduler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VERSION:  config.openshift.io/v1</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FIELDS: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defaultNodeSelector	&lt;string&gt;</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defaultNodeSelector helps set the cluster-wide default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lt1"/>
                </a:solidFill>
                <a:latin typeface="Consolas"/>
                <a:ea typeface="Consolas"/>
                <a:cs typeface="Consolas"/>
                <a:sym typeface="Consolas"/>
              </a:rPr>
              <a:t>     </a:t>
            </a:r>
            <a:r>
              <a:rPr lang="en" sz="1000">
                <a:solidFill>
                  <a:srgbClr val="FFFFFF"/>
                </a:solidFill>
                <a:latin typeface="Consolas"/>
                <a:ea typeface="Consolas"/>
                <a:cs typeface="Consolas"/>
                <a:sym typeface="Consolas"/>
              </a:rPr>
              <a:t>node selector to restrict pod placement to specific...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policy	&lt;Object&gt;</a:t>
            </a:r>
            <a:endParaRPr sz="1000">
              <a:solidFill>
                <a:srgbClr val="FFFFFF"/>
              </a:solidFill>
              <a:latin typeface="Consolas"/>
              <a:ea typeface="Consolas"/>
              <a:cs typeface="Consolas"/>
              <a:sym typeface="Consolas"/>
            </a:endParaRPr>
          </a:p>
        </p:txBody>
      </p:sp>
      <p:sp>
        <p:nvSpPr>
          <p:cNvPr id="1735" name="Google Shape;1735;p234"/>
          <p:cNvSpPr/>
          <p:nvPr/>
        </p:nvSpPr>
        <p:spPr>
          <a:xfrm>
            <a:off x="4809750" y="4450424"/>
            <a:ext cx="4334100" cy="472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oc explain </a:t>
            </a:r>
            <a:r>
              <a:rPr lang="en" sz="1000">
                <a:solidFill>
                  <a:schemeClr val="lt1"/>
                </a:solidFill>
                <a:latin typeface="Consolas"/>
                <a:ea typeface="Consolas"/>
                <a:cs typeface="Consolas"/>
                <a:sym typeface="Consolas"/>
              </a:rPr>
              <a:t>--api-version=config.openshift.io/v1 scheduler.spec.policy</a:t>
            </a:r>
            <a:endParaRPr sz="1000">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23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Graphical Re-c</a:t>
            </a:r>
            <a:r>
              <a:rPr lang="en" sz="2600">
                <a:latin typeface="Overpass Light"/>
                <a:ea typeface="Overpass Light"/>
                <a:cs typeface="Overpass Light"/>
                <a:sym typeface="Overpass Light"/>
              </a:rPr>
              <a:t>onfiguration</a:t>
            </a:r>
            <a:endParaRPr sz="2600">
              <a:latin typeface="Overpass Light"/>
              <a:ea typeface="Overpass Light"/>
              <a:cs typeface="Overpass Light"/>
              <a:sym typeface="Overpass Light"/>
            </a:endParaRPr>
          </a:p>
        </p:txBody>
      </p:sp>
      <p:sp>
        <p:nvSpPr>
          <p:cNvPr id="1741" name="Google Shape;1741;p23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42" name="Google Shape;1742;p23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43" name="Google Shape;1743;p235"/>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Global Configuration</a:t>
            </a:r>
            <a:endParaRPr sz="900">
              <a:solidFill>
                <a:schemeClr val="dk1"/>
              </a:solidFill>
            </a:endParaRPr>
          </a:p>
          <a:p>
            <a:pPr indent="0" lvl="0" marL="0" rtl="0" algn="l">
              <a:lnSpc>
                <a:spcPct val="115000"/>
              </a:lnSpc>
              <a:spcBef>
                <a:spcPts val="0"/>
              </a:spcBef>
              <a:spcAft>
                <a:spcPts val="0"/>
              </a:spcAft>
              <a:buNone/>
            </a:pPr>
            <a:r>
              <a:rPr lang="en" sz="1200">
                <a:solidFill>
                  <a:schemeClr val="dk1"/>
                </a:solidFill>
                <a:latin typeface="Overpass Light"/>
                <a:ea typeface="Overpass Light"/>
                <a:cs typeface="Overpass Light"/>
                <a:sym typeface="Overpass Light"/>
              </a:rPr>
              <a:t>You complete most of the cluster configuration and customization after you deploy your OpenShift Container Platform cluster.</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Change via Cluster Settings screen</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Once you have discovered your desired settings (prev. slide), changes can be made via Console or CLI.</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Operators apply these updates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One or more Operators are responsible for propagating these settings through the infrastructure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1744" name="Google Shape;1744;p23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Ali Mobrem</a:t>
            </a:r>
            <a:endParaRPr sz="900">
              <a:solidFill>
                <a:srgbClr val="999999"/>
              </a:solidFill>
              <a:latin typeface="Overpass Light"/>
              <a:ea typeface="Overpass Light"/>
              <a:cs typeface="Overpass Light"/>
              <a:sym typeface="Overpass Light"/>
            </a:endParaRPr>
          </a:p>
        </p:txBody>
      </p:sp>
      <p:pic>
        <p:nvPicPr>
          <p:cNvPr id="1745" name="Google Shape;1745;p235"/>
          <p:cNvPicPr preferRelativeResize="0"/>
          <p:nvPr/>
        </p:nvPicPr>
        <p:blipFill>
          <a:blip r:embed="rId3">
            <a:alphaModFix/>
          </a:blip>
          <a:stretch>
            <a:fillRect/>
          </a:stretch>
        </p:blipFill>
        <p:spPr>
          <a:xfrm>
            <a:off x="5038855" y="1197738"/>
            <a:ext cx="3601345" cy="3437624"/>
          </a:xfrm>
          <a:prstGeom prst="rect">
            <a:avLst/>
          </a:prstGeom>
          <a:noFill/>
          <a:ln>
            <a:noFill/>
          </a:ln>
          <a:effectLst>
            <a:outerShdw blurRad="71438" rotWithShape="0" algn="bl" dir="6960000" dist="19050">
              <a:srgbClr val="000000">
                <a:alpha val="5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9" name="Shape 1749"/>
        <p:cNvGrpSpPr/>
        <p:nvPr/>
      </p:nvGrpSpPr>
      <p:grpSpPr>
        <a:xfrm>
          <a:off x="0" y="0"/>
          <a:ext cx="0" cy="0"/>
          <a:chOff x="0" y="0"/>
          <a:chExt cx="0" cy="0"/>
        </a:xfrm>
      </p:grpSpPr>
      <p:sp>
        <p:nvSpPr>
          <p:cNvPr id="1750" name="Google Shape;1750;p23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Network Configuration</a:t>
            </a:r>
            <a:endParaRPr sz="2600">
              <a:latin typeface="Overpass Light"/>
              <a:ea typeface="Overpass Light"/>
              <a:cs typeface="Overpass Light"/>
              <a:sym typeface="Overpass Light"/>
            </a:endParaRPr>
          </a:p>
        </p:txBody>
      </p:sp>
      <p:sp>
        <p:nvSpPr>
          <p:cNvPr id="1751" name="Google Shape;1751;p23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52" name="Google Shape;1752;p23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53" name="Google Shape;1753;p236"/>
          <p:cNvSpPr txBox="1"/>
          <p:nvPr/>
        </p:nvSpPr>
        <p:spPr>
          <a:xfrm>
            <a:off x="250050" y="1257875"/>
            <a:ext cx="4334100" cy="1687200"/>
          </a:xfrm>
          <a:prstGeom prst="rect">
            <a:avLst/>
          </a:prstGeom>
          <a:noFill/>
          <a:ln>
            <a:noFill/>
          </a:ln>
        </p:spPr>
        <p:txBody>
          <a:bodyPr anchorCtr="0" anchor="t" bIns="0" lIns="0" spcFirstLastPara="1" rIns="0" wrap="square" tIns="0">
            <a:noAutofit/>
          </a:bodyPr>
          <a:lstStyle/>
          <a:p>
            <a:pPr indent="0" lvl="0" marL="57150" rtl="0" algn="l">
              <a:lnSpc>
                <a:spcPct val="140000"/>
              </a:lnSpc>
              <a:spcBef>
                <a:spcPts val="0"/>
              </a:spcBef>
              <a:spcAft>
                <a:spcPts val="0"/>
              </a:spcAft>
              <a:buNone/>
            </a:pPr>
            <a:r>
              <a:rPr b="1" lang="en" sz="1200">
                <a:solidFill>
                  <a:srgbClr val="073763"/>
                </a:solidFill>
                <a:latin typeface="Overpass"/>
                <a:ea typeface="Overpass"/>
                <a:cs typeface="Overpass"/>
                <a:sym typeface="Overpass"/>
              </a:rPr>
              <a:t>Example #1:  Operator-Assisted Ingress Ctrlr “Sharding”</a:t>
            </a:r>
            <a:endParaRPr b="1" sz="1200">
              <a:solidFill>
                <a:srgbClr val="073763"/>
              </a:solidFill>
              <a:latin typeface="Overpass"/>
              <a:ea typeface="Overpass"/>
              <a:cs typeface="Overpass"/>
              <a:sym typeface="Overpass"/>
            </a:endParaRPr>
          </a:p>
          <a:p>
            <a:pPr indent="0" lvl="0" marL="57150" rtl="0" algn="l">
              <a:lnSpc>
                <a:spcPct val="120000"/>
              </a:lnSpc>
              <a:spcBef>
                <a:spcPts val="0"/>
              </a:spcBef>
              <a:spcAft>
                <a:spcPts val="0"/>
              </a:spcAft>
              <a:buNone/>
            </a:pPr>
            <a:r>
              <a:rPr lang="en" sz="1200">
                <a:solidFill>
                  <a:schemeClr val="dk1"/>
                </a:solidFill>
                <a:latin typeface="Overpass Light"/>
                <a:ea typeface="Overpass Light"/>
                <a:cs typeface="Overpass Light"/>
                <a:sym typeface="Overpass Light"/>
              </a:rPr>
              <a:t>In 4.1, the way you create a router to work with a shard is different (API call versus ‘oc adm’ command). A simple config (example to right) acted upon by the ingress operator automatically integrates sharding with the external (front-end) DNS/LB configured at install-time,.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100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1754" name="Google Shape;1754;p23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1755" name="Google Shape;1755;p236"/>
          <p:cNvSpPr/>
          <p:nvPr/>
        </p:nvSpPr>
        <p:spPr>
          <a:xfrm>
            <a:off x="4809750" y="1222950"/>
            <a:ext cx="4334100" cy="17220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apiVersion: operator.openshift.io/v1</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kind: IngressController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metadata:</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namespace: openshift-ingress-operator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 internal-apps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domain: internal-apps.dmace.devcluster.openshift.com</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routeSelector: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matchLabels: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environment: internal</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p:txBody>
      </p:sp>
      <p:sp>
        <p:nvSpPr>
          <p:cNvPr id="1756" name="Google Shape;1756;p236"/>
          <p:cNvSpPr/>
          <p:nvPr/>
        </p:nvSpPr>
        <p:spPr>
          <a:xfrm>
            <a:off x="4809750" y="3088175"/>
            <a:ext cx="4334100" cy="1517700"/>
          </a:xfrm>
          <a:prstGeom prst="rect">
            <a:avLst/>
          </a:prstGeom>
          <a:solidFill>
            <a:srgbClr val="7F6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cat &lt;&lt;EOF | oc create -f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apiVersion: operator.openshift.io/v1</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kind: IngressController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metadata:</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namespace: openshift-ingress-operator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name: finance-apps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domain: finance-apps.openshift.example.com</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EOF</a:t>
            </a:r>
            <a:endParaRPr sz="1000">
              <a:solidFill>
                <a:srgbClr val="FFFFFF"/>
              </a:solidFill>
              <a:latin typeface="Consolas"/>
              <a:ea typeface="Consolas"/>
              <a:cs typeface="Consolas"/>
              <a:sym typeface="Consolas"/>
            </a:endParaRPr>
          </a:p>
        </p:txBody>
      </p:sp>
      <p:sp>
        <p:nvSpPr>
          <p:cNvPr id="1757" name="Google Shape;1757;p236"/>
          <p:cNvSpPr txBox="1"/>
          <p:nvPr/>
        </p:nvSpPr>
        <p:spPr>
          <a:xfrm>
            <a:off x="230500" y="3088175"/>
            <a:ext cx="4334100" cy="15177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rgbClr val="7F6000"/>
                </a:solidFill>
                <a:latin typeface="Overpass"/>
                <a:ea typeface="Overpass"/>
                <a:cs typeface="Overpass"/>
                <a:sym typeface="Overpass"/>
              </a:rPr>
              <a:t>Example #2: Create a Second Router</a:t>
            </a:r>
            <a:endParaRPr b="1" sz="1200">
              <a:solidFill>
                <a:srgbClr val="7F6000"/>
              </a:solidFill>
              <a:latin typeface="Overpass"/>
              <a:ea typeface="Overpass"/>
              <a:cs typeface="Overpass"/>
              <a:sym typeface="Overpass"/>
            </a:endParaRPr>
          </a:p>
          <a:p>
            <a:pPr indent="0" lvl="0" marL="0" rtl="0" algn="l">
              <a:lnSpc>
                <a:spcPct val="120000"/>
              </a:lnSpc>
              <a:spcBef>
                <a:spcPts val="0"/>
              </a:spcBef>
              <a:spcAft>
                <a:spcPts val="0"/>
              </a:spcAft>
              <a:buNone/>
            </a:pPr>
            <a:r>
              <a:rPr lang="en" sz="1200">
                <a:solidFill>
                  <a:schemeClr val="dk1"/>
                </a:solidFill>
                <a:latin typeface="Overpass Light"/>
                <a:ea typeface="Overpass Light"/>
                <a:cs typeface="Overpass Light"/>
                <a:sym typeface="Overpass Light"/>
              </a:rPr>
              <a:t>Ingress controller configuration is now a first-class object, meaning additional Ingress controllers can be created by making multiple Ingress objects. This is the preferred method for giving teams their own subdomains, replacing the ‘oc adm’ method (see right).</a:t>
            </a:r>
            <a:endParaRPr>
              <a:latin typeface="Overpass Light"/>
              <a:ea typeface="Overpass Light"/>
              <a:cs typeface="Overpass Light"/>
              <a:sym typeface="Overpas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23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HAProxy Optimization</a:t>
            </a:r>
            <a:endParaRPr sz="2600">
              <a:latin typeface="Overpass Light"/>
              <a:ea typeface="Overpass Light"/>
              <a:cs typeface="Overpass Light"/>
              <a:sym typeface="Overpass Light"/>
            </a:endParaRPr>
          </a:p>
        </p:txBody>
      </p:sp>
      <p:sp>
        <p:nvSpPr>
          <p:cNvPr id="1763" name="Google Shape;1763;p23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64" name="Google Shape;1764;p23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65" name="Google Shape;1765;p237"/>
          <p:cNvSpPr txBox="1"/>
          <p:nvPr/>
        </p:nvSpPr>
        <p:spPr>
          <a:xfrm>
            <a:off x="343650" y="1382800"/>
            <a:ext cx="4240500" cy="3013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HAProxy Large Performance Increase</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OCP 4.1 deploys 2 router replicas by default (improving the observed performance ~2x),</a:t>
            </a:r>
            <a:r>
              <a:rPr lang="en" sz="1200">
                <a:solidFill>
                  <a:schemeClr val="dk1"/>
                </a:solidFill>
                <a:latin typeface="Overpass Light"/>
                <a:ea typeface="Overpass Light"/>
                <a:cs typeface="Overpass Light"/>
                <a:sym typeface="Overpass Light"/>
              </a:rPr>
              <a:t> and sets 4 router threads by default (also improving observed performance another ~2x).</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1000"/>
              </a:spcBef>
              <a:spcAft>
                <a:spcPts val="0"/>
              </a:spcAft>
              <a:buNone/>
            </a:pPr>
            <a:r>
              <a:rPr lang="en" sz="1200">
                <a:solidFill>
                  <a:schemeClr val="dk1"/>
                </a:solidFill>
                <a:latin typeface="Overpass Light"/>
                <a:ea typeface="Overpass Light"/>
                <a:cs typeface="Overpass Light"/>
                <a:sym typeface="Overpass Light"/>
              </a:rPr>
              <a:t>We increased these defaults for HAProxy so that the cluster can serve more routes.</a:t>
            </a:r>
            <a:endParaRPr sz="1200">
              <a:solidFill>
                <a:schemeClr val="dk1"/>
              </a:solidFill>
              <a:latin typeface="Overpass Light"/>
              <a:ea typeface="Overpass Light"/>
              <a:cs typeface="Overpass Light"/>
              <a:sym typeface="Overpass Light"/>
            </a:endParaRPr>
          </a:p>
        </p:txBody>
      </p:sp>
      <p:sp>
        <p:nvSpPr>
          <p:cNvPr id="1766" name="Google Shape;1766;p23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pic>
        <p:nvPicPr>
          <p:cNvPr id="1767" name="Google Shape;1767;p237"/>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1768" name="Google Shape;1768;p237"/>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1769" name="Google Shape;1769;p237"/>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1770" name="Google Shape;1770;p237"/>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1771" name="Google Shape;1771;p237"/>
          <p:cNvCxnSpPr>
            <a:stCxn id="1770" idx="2"/>
            <a:endCxn id="1769" idx="0"/>
          </p:cNvCxnSpPr>
          <p:nvPr/>
        </p:nvCxnSpPr>
        <p:spPr>
          <a:xfrm rot="5400000">
            <a:off x="6000262" y="2265957"/>
            <a:ext cx="711000" cy="882900"/>
          </a:xfrm>
          <a:prstGeom prst="bentConnector3">
            <a:avLst>
              <a:gd fmla="val 49999" name="adj1"/>
            </a:avLst>
          </a:prstGeom>
          <a:noFill/>
          <a:ln cap="flat" cmpd="sng" w="9525">
            <a:solidFill>
              <a:srgbClr val="666666"/>
            </a:solidFill>
            <a:prstDash val="solid"/>
            <a:round/>
            <a:headEnd len="med" w="med" type="none"/>
            <a:tailEnd len="med" w="med" type="none"/>
          </a:ln>
        </p:spPr>
      </p:cxnSp>
      <p:cxnSp>
        <p:nvCxnSpPr>
          <p:cNvPr id="1772" name="Google Shape;1772;p237"/>
          <p:cNvCxnSpPr>
            <a:stCxn id="1770" idx="2"/>
            <a:endCxn id="1767" idx="0"/>
          </p:cNvCxnSpPr>
          <p:nvPr/>
        </p:nvCxnSpPr>
        <p:spPr>
          <a:xfrm flipH="1" rot="-5400000">
            <a:off x="6880612" y="2268507"/>
            <a:ext cx="711000" cy="877800"/>
          </a:xfrm>
          <a:prstGeom prst="bentConnector3">
            <a:avLst>
              <a:gd fmla="val 49999" name="adj1"/>
            </a:avLst>
          </a:prstGeom>
          <a:noFill/>
          <a:ln cap="flat" cmpd="sng" w="9525">
            <a:solidFill>
              <a:srgbClr val="666666"/>
            </a:solidFill>
            <a:prstDash val="solid"/>
            <a:round/>
            <a:headEnd len="med" w="med" type="none"/>
            <a:tailEnd len="med" w="med" type="none"/>
          </a:ln>
        </p:spPr>
      </p:cxnSp>
      <p:cxnSp>
        <p:nvCxnSpPr>
          <p:cNvPr id="1773" name="Google Shape;1773;p237"/>
          <p:cNvCxnSpPr>
            <a:stCxn id="1770" idx="2"/>
            <a:endCxn id="1768" idx="0"/>
          </p:cNvCxnSpPr>
          <p:nvPr/>
        </p:nvCxnSpPr>
        <p:spPr>
          <a:xfrm flipH="1">
            <a:off x="6794812" y="2351907"/>
            <a:ext cx="2400" cy="71100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7" name="Shape 1777"/>
        <p:cNvGrpSpPr/>
        <p:nvPr/>
      </p:nvGrpSpPr>
      <p:grpSpPr>
        <a:xfrm>
          <a:off x="0" y="0"/>
          <a:ext cx="0" cy="0"/>
          <a:chOff x="0" y="0"/>
          <a:chExt cx="0" cy="0"/>
        </a:xfrm>
      </p:grpSpPr>
      <p:sp>
        <p:nvSpPr>
          <p:cNvPr id="1778" name="Google Shape;1778;p238"/>
          <p:cNvSpPr/>
          <p:nvPr/>
        </p:nvSpPr>
        <p:spPr>
          <a:xfrm>
            <a:off x="6178425" y="2381100"/>
            <a:ext cx="2349900" cy="211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Region</a:t>
            </a:r>
            <a:endParaRPr sz="1100">
              <a:latin typeface="Overpass"/>
              <a:ea typeface="Overpass"/>
              <a:cs typeface="Overpass"/>
              <a:sym typeface="Overpass"/>
            </a:endParaRPr>
          </a:p>
        </p:txBody>
      </p:sp>
      <p:sp>
        <p:nvSpPr>
          <p:cNvPr id="1779" name="Google Shape;1779;p23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Platform-Integrated Networking</a:t>
            </a:r>
            <a:endParaRPr sz="2600">
              <a:latin typeface="Overpass Light"/>
              <a:ea typeface="Overpass Light"/>
              <a:cs typeface="Overpass Light"/>
              <a:sym typeface="Overpass Light"/>
            </a:endParaRPr>
          </a:p>
        </p:txBody>
      </p:sp>
      <p:sp>
        <p:nvSpPr>
          <p:cNvPr id="1780" name="Google Shape;1780;p23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781" name="Google Shape;1781;p23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782" name="Google Shape;1782;p238"/>
          <p:cNvSpPr txBox="1"/>
          <p:nvPr/>
        </p:nvSpPr>
        <p:spPr>
          <a:xfrm>
            <a:off x="343650" y="1382800"/>
            <a:ext cx="4240500" cy="3013800"/>
          </a:xfrm>
          <a:prstGeom prst="rect">
            <a:avLst/>
          </a:prstGeom>
          <a:noFill/>
          <a:ln>
            <a:noFill/>
          </a:ln>
        </p:spPr>
        <p:txBody>
          <a:bodyPr anchorCtr="0" anchor="t" bIns="0" lIns="0" spcFirstLastPara="1" rIns="0" wrap="square" tIns="0">
            <a:noAutofit/>
          </a:bodyPr>
          <a:lstStyle/>
          <a:p>
            <a:pPr indent="0" lvl="0" marL="114300" rtl="0" algn="l">
              <a:lnSpc>
                <a:spcPct val="140000"/>
              </a:lnSpc>
              <a:spcBef>
                <a:spcPts val="0"/>
              </a:spcBef>
              <a:spcAft>
                <a:spcPts val="0"/>
              </a:spcAft>
              <a:buNone/>
            </a:pPr>
            <a:r>
              <a:rPr b="1" lang="en" sz="1200">
                <a:solidFill>
                  <a:schemeClr val="dk1"/>
                </a:solidFill>
                <a:latin typeface="Overpass"/>
                <a:ea typeface="Overpass"/>
                <a:cs typeface="Overpass"/>
                <a:sym typeface="Overpass"/>
              </a:rPr>
              <a:t>Installer Provisioned Networking Infrastructure</a:t>
            </a:r>
            <a:endParaRPr b="1" sz="1200">
              <a:solidFill>
                <a:schemeClr val="dk1"/>
              </a:solidFill>
              <a:latin typeface="Overpass"/>
              <a:ea typeface="Overpass"/>
              <a:cs typeface="Overpass"/>
              <a:sym typeface="Overpass"/>
            </a:endParaRPr>
          </a:p>
          <a:p>
            <a:pPr indent="0" lvl="0" marL="114300" rtl="0" algn="l">
              <a:lnSpc>
                <a:spcPct val="140000"/>
              </a:lnSpc>
              <a:spcBef>
                <a:spcPts val="0"/>
              </a:spcBef>
              <a:spcAft>
                <a:spcPts val="0"/>
              </a:spcAft>
              <a:buNone/>
            </a:pPr>
            <a:r>
              <a:rPr lang="en" sz="1200">
                <a:latin typeface="Overpass Light"/>
                <a:ea typeface="Overpass Light"/>
                <a:cs typeface="Overpass Light"/>
                <a:sym typeface="Overpass Light"/>
              </a:rPr>
              <a:t>The OCP 4.1 installer takes full advantage of the provider networking infrastructure, including automatic integration with the provider’s external DNS and Load Balancing.</a:t>
            </a:r>
            <a:endParaRPr sz="1200">
              <a:solidFill>
                <a:schemeClr val="dk1"/>
              </a:solidFill>
              <a:latin typeface="Overpass Light"/>
              <a:ea typeface="Overpass Light"/>
              <a:cs typeface="Overpass Light"/>
              <a:sym typeface="Overpass Light"/>
            </a:endParaRPr>
          </a:p>
        </p:txBody>
      </p:sp>
      <p:sp>
        <p:nvSpPr>
          <p:cNvPr id="1783" name="Google Shape;1783;p23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pic>
        <p:nvPicPr>
          <p:cNvPr id="1784" name="Google Shape;1784;p238"/>
          <p:cNvPicPr preferRelativeResize="0"/>
          <p:nvPr/>
        </p:nvPicPr>
        <p:blipFill>
          <a:blip r:embed="rId3">
            <a:alphaModFix/>
          </a:blip>
          <a:stretch>
            <a:fillRect/>
          </a:stretch>
        </p:blipFill>
        <p:spPr>
          <a:xfrm>
            <a:off x="6422378" y="3366238"/>
            <a:ext cx="356575" cy="353762"/>
          </a:xfrm>
          <a:prstGeom prst="rect">
            <a:avLst/>
          </a:prstGeom>
          <a:noFill/>
          <a:ln>
            <a:noFill/>
          </a:ln>
        </p:spPr>
      </p:pic>
      <p:pic>
        <p:nvPicPr>
          <p:cNvPr id="1785" name="Google Shape;1785;p238"/>
          <p:cNvPicPr preferRelativeResize="0"/>
          <p:nvPr/>
        </p:nvPicPr>
        <p:blipFill>
          <a:blip r:embed="rId4">
            <a:alphaModFix/>
          </a:blip>
          <a:stretch>
            <a:fillRect/>
          </a:stretch>
        </p:blipFill>
        <p:spPr>
          <a:xfrm>
            <a:off x="7104125" y="1070550"/>
            <a:ext cx="356575" cy="449025"/>
          </a:xfrm>
          <a:prstGeom prst="rect">
            <a:avLst/>
          </a:prstGeom>
          <a:noFill/>
          <a:ln>
            <a:noFill/>
          </a:ln>
        </p:spPr>
      </p:pic>
      <p:pic>
        <p:nvPicPr>
          <p:cNvPr id="1786" name="Google Shape;1786;p238"/>
          <p:cNvPicPr preferRelativeResize="0"/>
          <p:nvPr/>
        </p:nvPicPr>
        <p:blipFill>
          <a:blip r:embed="rId5">
            <a:alphaModFix/>
          </a:blip>
          <a:stretch>
            <a:fillRect/>
          </a:stretch>
        </p:blipFill>
        <p:spPr>
          <a:xfrm>
            <a:off x="7056356" y="1832550"/>
            <a:ext cx="448125" cy="401850"/>
          </a:xfrm>
          <a:prstGeom prst="rect">
            <a:avLst/>
          </a:prstGeom>
          <a:noFill/>
          <a:ln>
            <a:noFill/>
          </a:ln>
        </p:spPr>
      </p:pic>
      <p:pic>
        <p:nvPicPr>
          <p:cNvPr id="1787" name="Google Shape;1787;p238"/>
          <p:cNvPicPr preferRelativeResize="0"/>
          <p:nvPr/>
        </p:nvPicPr>
        <p:blipFill>
          <a:blip r:embed="rId3">
            <a:alphaModFix/>
          </a:blip>
          <a:stretch>
            <a:fillRect/>
          </a:stretch>
        </p:blipFill>
        <p:spPr>
          <a:xfrm>
            <a:off x="6574778" y="3518638"/>
            <a:ext cx="356575" cy="353762"/>
          </a:xfrm>
          <a:prstGeom prst="rect">
            <a:avLst/>
          </a:prstGeom>
          <a:noFill/>
          <a:ln>
            <a:noFill/>
          </a:ln>
        </p:spPr>
      </p:pic>
      <p:pic>
        <p:nvPicPr>
          <p:cNvPr id="1788" name="Google Shape;1788;p238"/>
          <p:cNvPicPr preferRelativeResize="0"/>
          <p:nvPr/>
        </p:nvPicPr>
        <p:blipFill>
          <a:blip r:embed="rId3">
            <a:alphaModFix/>
          </a:blip>
          <a:stretch>
            <a:fillRect/>
          </a:stretch>
        </p:blipFill>
        <p:spPr>
          <a:xfrm>
            <a:off x="6727178" y="3671038"/>
            <a:ext cx="356575" cy="353762"/>
          </a:xfrm>
          <a:prstGeom prst="rect">
            <a:avLst/>
          </a:prstGeom>
          <a:noFill/>
          <a:ln>
            <a:noFill/>
          </a:ln>
        </p:spPr>
      </p:pic>
      <p:pic>
        <p:nvPicPr>
          <p:cNvPr id="1789" name="Google Shape;1789;p238"/>
          <p:cNvPicPr preferRelativeResize="0"/>
          <p:nvPr/>
        </p:nvPicPr>
        <p:blipFill>
          <a:blip r:embed="rId3">
            <a:alphaModFix/>
          </a:blip>
          <a:stretch>
            <a:fillRect/>
          </a:stretch>
        </p:blipFill>
        <p:spPr>
          <a:xfrm>
            <a:off x="7565378" y="3366238"/>
            <a:ext cx="356575" cy="353762"/>
          </a:xfrm>
          <a:prstGeom prst="rect">
            <a:avLst/>
          </a:prstGeom>
          <a:noFill/>
          <a:ln>
            <a:noFill/>
          </a:ln>
        </p:spPr>
      </p:pic>
      <p:pic>
        <p:nvPicPr>
          <p:cNvPr id="1790" name="Google Shape;1790;p238"/>
          <p:cNvPicPr preferRelativeResize="0"/>
          <p:nvPr/>
        </p:nvPicPr>
        <p:blipFill>
          <a:blip r:embed="rId3">
            <a:alphaModFix/>
          </a:blip>
          <a:stretch>
            <a:fillRect/>
          </a:stretch>
        </p:blipFill>
        <p:spPr>
          <a:xfrm>
            <a:off x="7717778" y="3518638"/>
            <a:ext cx="356575" cy="353762"/>
          </a:xfrm>
          <a:prstGeom prst="rect">
            <a:avLst/>
          </a:prstGeom>
          <a:noFill/>
          <a:ln>
            <a:noFill/>
          </a:ln>
        </p:spPr>
      </p:pic>
      <p:pic>
        <p:nvPicPr>
          <p:cNvPr id="1791" name="Google Shape;1791;p238"/>
          <p:cNvPicPr preferRelativeResize="0"/>
          <p:nvPr/>
        </p:nvPicPr>
        <p:blipFill>
          <a:blip r:embed="rId3">
            <a:alphaModFix/>
          </a:blip>
          <a:stretch>
            <a:fillRect/>
          </a:stretch>
        </p:blipFill>
        <p:spPr>
          <a:xfrm>
            <a:off x="7870178" y="3671038"/>
            <a:ext cx="356575" cy="353762"/>
          </a:xfrm>
          <a:prstGeom prst="rect">
            <a:avLst/>
          </a:prstGeom>
          <a:noFill/>
          <a:ln>
            <a:noFill/>
          </a:ln>
        </p:spPr>
      </p:pic>
      <p:pic>
        <p:nvPicPr>
          <p:cNvPr id="1792" name="Google Shape;1792;p238"/>
          <p:cNvPicPr preferRelativeResize="0"/>
          <p:nvPr/>
        </p:nvPicPr>
        <p:blipFill>
          <a:blip r:embed="rId6">
            <a:alphaModFix/>
          </a:blip>
          <a:stretch>
            <a:fillRect/>
          </a:stretch>
        </p:blipFill>
        <p:spPr>
          <a:xfrm>
            <a:off x="7075971" y="2539200"/>
            <a:ext cx="401848" cy="401848"/>
          </a:xfrm>
          <a:prstGeom prst="rect">
            <a:avLst/>
          </a:prstGeom>
          <a:noFill/>
          <a:ln>
            <a:noFill/>
          </a:ln>
        </p:spPr>
      </p:pic>
      <p:sp>
        <p:nvSpPr>
          <p:cNvPr id="1793" name="Google Shape;1793;p238"/>
          <p:cNvSpPr/>
          <p:nvPr/>
        </p:nvSpPr>
        <p:spPr>
          <a:xfrm>
            <a:off x="6279575" y="3213725"/>
            <a:ext cx="1003800" cy="114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AZ #1</a:t>
            </a:r>
            <a:endParaRPr sz="1100">
              <a:latin typeface="Overpass"/>
              <a:ea typeface="Overpass"/>
              <a:cs typeface="Overpass"/>
              <a:sym typeface="Overpass"/>
            </a:endParaRPr>
          </a:p>
        </p:txBody>
      </p:sp>
      <p:sp>
        <p:nvSpPr>
          <p:cNvPr id="1794" name="Google Shape;1794;p238"/>
          <p:cNvSpPr/>
          <p:nvPr/>
        </p:nvSpPr>
        <p:spPr>
          <a:xfrm>
            <a:off x="7422575" y="3213725"/>
            <a:ext cx="1003800" cy="114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AZ #2</a:t>
            </a:r>
            <a:endParaRPr sz="1100">
              <a:latin typeface="Overpass"/>
              <a:ea typeface="Overpass"/>
              <a:cs typeface="Overpass"/>
              <a:sym typeface="Overpass"/>
            </a:endParaRPr>
          </a:p>
        </p:txBody>
      </p:sp>
      <p:cxnSp>
        <p:nvCxnSpPr>
          <p:cNvPr id="1795" name="Google Shape;1795;p238"/>
          <p:cNvCxnSpPr>
            <a:stCxn id="1792" idx="2"/>
            <a:endCxn id="1793" idx="0"/>
          </p:cNvCxnSpPr>
          <p:nvPr/>
        </p:nvCxnSpPr>
        <p:spPr>
          <a:xfrm rot="5400000">
            <a:off x="6892895" y="2829748"/>
            <a:ext cx="272700" cy="4953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1796" name="Google Shape;1796;p238"/>
          <p:cNvCxnSpPr>
            <a:stCxn id="1792" idx="2"/>
            <a:endCxn id="1794" idx="0"/>
          </p:cNvCxnSpPr>
          <p:nvPr/>
        </p:nvCxnSpPr>
        <p:spPr>
          <a:xfrm flipH="1" rot="-5400000">
            <a:off x="7464395" y="2753548"/>
            <a:ext cx="272700" cy="6477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1797" name="Google Shape;1797;p238"/>
          <p:cNvCxnSpPr>
            <a:stCxn id="1786" idx="2"/>
            <a:endCxn id="1792" idx="0"/>
          </p:cNvCxnSpPr>
          <p:nvPr/>
        </p:nvCxnSpPr>
        <p:spPr>
          <a:xfrm rot="5400000">
            <a:off x="7126218" y="2385000"/>
            <a:ext cx="304800" cy="3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798" name="Google Shape;1798;p238"/>
          <p:cNvCxnSpPr>
            <a:stCxn id="1785" idx="2"/>
            <a:endCxn id="1786" idx="0"/>
          </p:cNvCxnSpPr>
          <p:nvPr/>
        </p:nvCxnSpPr>
        <p:spPr>
          <a:xfrm rot="5400000">
            <a:off x="7124912" y="1674975"/>
            <a:ext cx="312900" cy="2100"/>
          </a:xfrm>
          <a:prstGeom prst="bentConnector3">
            <a:avLst>
              <a:gd fmla="val 50012" name="adj1"/>
            </a:avLst>
          </a:prstGeom>
          <a:noFill/>
          <a:ln cap="flat" cmpd="sng" w="9525">
            <a:solidFill>
              <a:schemeClr val="dk2"/>
            </a:solidFill>
            <a:prstDash val="solid"/>
            <a:round/>
            <a:headEnd len="med" w="med" type="none"/>
            <a:tailEnd len="med" w="med" type="triangle"/>
          </a:ln>
        </p:spPr>
      </p:cxnSp>
      <p:sp>
        <p:nvSpPr>
          <p:cNvPr id="1799" name="Google Shape;1799;p238"/>
          <p:cNvSpPr/>
          <p:nvPr/>
        </p:nvSpPr>
        <p:spPr>
          <a:xfrm>
            <a:off x="6061700" y="1600500"/>
            <a:ext cx="2583300" cy="3013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AWS Cloud</a:t>
            </a:r>
            <a:endParaRPr sz="1100">
              <a:latin typeface="Overpass"/>
              <a:ea typeface="Overpass"/>
              <a:cs typeface="Overpass"/>
              <a:sym typeface="Overpass"/>
            </a:endParaRPr>
          </a:p>
        </p:txBody>
      </p:sp>
      <p:sp>
        <p:nvSpPr>
          <p:cNvPr id="1800" name="Google Shape;1800;p238"/>
          <p:cNvSpPr txBox="1"/>
          <p:nvPr/>
        </p:nvSpPr>
        <p:spPr>
          <a:xfrm>
            <a:off x="7442238" y="1853587"/>
            <a:ext cx="793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Route 53</a:t>
            </a:r>
            <a:endParaRPr sz="1000">
              <a:latin typeface="Overpass Light"/>
              <a:ea typeface="Overpass Light"/>
              <a:cs typeface="Overpass Light"/>
              <a:sym typeface="Overpass Light"/>
            </a:endParaRPr>
          </a:p>
        </p:txBody>
      </p:sp>
      <p:sp>
        <p:nvSpPr>
          <p:cNvPr id="1801" name="Google Shape;1801;p238"/>
          <p:cNvSpPr txBox="1"/>
          <p:nvPr/>
        </p:nvSpPr>
        <p:spPr>
          <a:xfrm>
            <a:off x="7442238" y="2562731"/>
            <a:ext cx="793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ELB</a:t>
            </a:r>
            <a:endParaRPr sz="1000">
              <a:latin typeface="Overpass Light"/>
              <a:ea typeface="Overpass Light"/>
              <a:cs typeface="Overpass Light"/>
              <a:sym typeface="Overpas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239"/>
          <p:cNvSpPr txBox="1"/>
          <p:nvPr/>
        </p:nvSpPr>
        <p:spPr>
          <a:xfrm>
            <a:off x="343650" y="1382800"/>
            <a:ext cx="3671400" cy="3455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Networking</a:t>
            </a:r>
            <a:r>
              <a:rPr b="1" lang="en" sz="1200">
                <a:solidFill>
                  <a:schemeClr val="dk1"/>
                </a:solidFill>
                <a:latin typeface="Overpass"/>
                <a:ea typeface="Overpass"/>
                <a:cs typeface="Overpass"/>
                <a:sym typeface="Overpass"/>
              </a:rPr>
              <a:t> Metrics Visibility in Prometheus</a:t>
            </a:r>
            <a:endParaRPr b="1" sz="1200">
              <a:solidFill>
                <a:schemeClr val="dk1"/>
              </a:solidFill>
              <a:latin typeface="Overpass"/>
              <a:ea typeface="Overpass"/>
              <a:cs typeface="Overpass"/>
              <a:sym typeface="Overpass"/>
            </a:endParaRPr>
          </a:p>
          <a:p>
            <a:pPr indent="0" lvl="0" marL="0" rtl="0" algn="l">
              <a:lnSpc>
                <a:spcPct val="140000"/>
              </a:lnSpc>
              <a:spcBef>
                <a:spcPts val="1000"/>
              </a:spcBef>
              <a:spcAft>
                <a:spcPts val="0"/>
              </a:spcAft>
              <a:buNone/>
            </a:pPr>
            <a:r>
              <a:rPr lang="en" sz="1200">
                <a:latin typeface="Overpass Light"/>
                <a:ea typeface="Overpass Light"/>
                <a:cs typeface="Overpass Light"/>
                <a:sym typeface="Overpass Light"/>
              </a:rPr>
              <a:t>Networking metrics (HAproxy/Router, CoreDNS, etc.) for consumption by Prometheus are GA at 4.1.</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pic>
        <p:nvPicPr>
          <p:cNvPr id="1807" name="Google Shape;1807;p239"/>
          <p:cNvPicPr preferRelativeResize="0"/>
          <p:nvPr/>
        </p:nvPicPr>
        <p:blipFill>
          <a:blip r:embed="rId3">
            <a:alphaModFix/>
          </a:blip>
          <a:stretch>
            <a:fillRect/>
          </a:stretch>
        </p:blipFill>
        <p:spPr>
          <a:xfrm>
            <a:off x="4411125" y="1246275"/>
            <a:ext cx="2283429" cy="2887163"/>
          </a:xfrm>
          <a:prstGeom prst="rect">
            <a:avLst/>
          </a:prstGeom>
          <a:noFill/>
          <a:ln>
            <a:noFill/>
          </a:ln>
        </p:spPr>
      </p:pic>
      <p:pic>
        <p:nvPicPr>
          <p:cNvPr id="1808" name="Google Shape;1808;p239"/>
          <p:cNvPicPr preferRelativeResize="0"/>
          <p:nvPr/>
        </p:nvPicPr>
        <p:blipFill>
          <a:blip r:embed="rId4">
            <a:alphaModFix/>
          </a:blip>
          <a:stretch>
            <a:fillRect/>
          </a:stretch>
        </p:blipFill>
        <p:spPr>
          <a:xfrm>
            <a:off x="5627754" y="1359000"/>
            <a:ext cx="1903812" cy="2887162"/>
          </a:xfrm>
          <a:prstGeom prst="rect">
            <a:avLst/>
          </a:prstGeom>
          <a:noFill/>
          <a:ln>
            <a:noFill/>
          </a:ln>
        </p:spPr>
      </p:pic>
      <p:pic>
        <p:nvPicPr>
          <p:cNvPr id="1809" name="Google Shape;1809;p239"/>
          <p:cNvPicPr preferRelativeResize="0"/>
          <p:nvPr/>
        </p:nvPicPr>
        <p:blipFill>
          <a:blip r:embed="rId5">
            <a:alphaModFix/>
          </a:blip>
          <a:stretch>
            <a:fillRect/>
          </a:stretch>
        </p:blipFill>
        <p:spPr>
          <a:xfrm>
            <a:off x="6758000" y="1476375"/>
            <a:ext cx="1935900" cy="1465330"/>
          </a:xfrm>
          <a:prstGeom prst="rect">
            <a:avLst/>
          </a:prstGeom>
          <a:noFill/>
          <a:ln>
            <a:noFill/>
          </a:ln>
        </p:spPr>
      </p:pic>
      <p:sp>
        <p:nvSpPr>
          <p:cNvPr id="1810" name="Google Shape;1810;p23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811" name="Google Shape;1811;p23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1812" name="Google Shape;1812;p23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813" name="Google Shape;1813;p23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Networking Metrics</a:t>
            </a:r>
            <a:endParaRPr sz="2600">
              <a:latin typeface="Overpass Light"/>
              <a:ea typeface="Overpass Light"/>
              <a:cs typeface="Overpass Light"/>
              <a:sym typeface="Overpas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4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Networking Re-configuration</a:t>
            </a:r>
            <a:endParaRPr sz="2600">
              <a:latin typeface="Overpass Light"/>
              <a:ea typeface="Overpass Light"/>
              <a:cs typeface="Overpass Light"/>
              <a:sym typeface="Overpass Light"/>
            </a:endParaRPr>
          </a:p>
        </p:txBody>
      </p:sp>
      <p:sp>
        <p:nvSpPr>
          <p:cNvPr id="1819" name="Google Shape;1819;p24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820" name="Google Shape;1820;p24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821" name="Google Shape;1821;p240"/>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Networking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OpenShift SDN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Mode: NetworkPolicy, Multitenant, Subnet</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VXLAN Port Number</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MTU (autodetected, once)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External OpenVSwitch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How to Modify Advanced Network Configuration Parameters</a:t>
            </a:r>
            <a:endParaRPr sz="1200">
              <a:solidFill>
                <a:schemeClr val="dk1"/>
              </a:solidFill>
              <a:latin typeface="Overpass Light"/>
              <a:ea typeface="Overpass Light"/>
              <a:cs typeface="Overpass Light"/>
              <a:sym typeface="Overpass Light"/>
            </a:endParaRPr>
          </a:p>
        </p:txBody>
      </p:sp>
      <p:sp>
        <p:nvSpPr>
          <p:cNvPr id="1822" name="Google Shape;1822;p24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1823" name="Google Shape;1823;p240"/>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defaultNetwork:</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type: OpenShiftSDN</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openshiftSDNConfig: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mode: </a:t>
            </a:r>
            <a:r>
              <a:rPr b="1" lang="en" sz="1000">
                <a:solidFill>
                  <a:srgbClr val="FFFFFF"/>
                </a:solidFill>
                <a:latin typeface="Consolas"/>
                <a:ea typeface="Consolas"/>
                <a:cs typeface="Consolas"/>
                <a:sym typeface="Consolas"/>
              </a:rPr>
              <a:t>NetworkPolicy</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vxlanPort: </a:t>
            </a:r>
            <a:r>
              <a:rPr b="1" lang="en" sz="1000">
                <a:solidFill>
                  <a:srgbClr val="FFFFFF"/>
                </a:solidFill>
                <a:latin typeface="Consolas"/>
                <a:ea typeface="Consolas"/>
                <a:cs typeface="Consolas"/>
                <a:sym typeface="Consolas"/>
              </a:rPr>
              <a:t>4789</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mtu: </a:t>
            </a:r>
            <a:r>
              <a:rPr b="1" lang="en" sz="1000">
                <a:solidFill>
                  <a:srgbClr val="FFFFFF"/>
                </a:solidFill>
                <a:latin typeface="Consolas"/>
                <a:ea typeface="Consolas"/>
                <a:cs typeface="Consolas"/>
                <a:sym typeface="Consolas"/>
              </a:rPr>
              <a:t>1450</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useExternalOpenvswitch: </a:t>
            </a:r>
            <a:r>
              <a:rPr b="1" lang="en" sz="1000">
                <a:solidFill>
                  <a:srgbClr val="FFFFFF"/>
                </a:solidFill>
                <a:latin typeface="Consolas"/>
                <a:ea typeface="Consolas"/>
                <a:cs typeface="Consolas"/>
                <a:sym typeface="Consolas"/>
              </a:rPr>
              <a:t>false</a:t>
            </a:r>
            <a:endParaRPr b="1" sz="1000">
              <a:solidFill>
                <a:srgbClr val="FFFFFF"/>
              </a:solidFill>
              <a:latin typeface="Consolas"/>
              <a:ea typeface="Consolas"/>
              <a:cs typeface="Consolas"/>
              <a:sym typeface="Consolas"/>
            </a:endParaRPr>
          </a:p>
        </p:txBody>
      </p:sp>
      <p:sp>
        <p:nvSpPr>
          <p:cNvPr id="1824" name="Google Shape;1824;p240"/>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214"/>
          <p:cNvSpPr txBox="1"/>
          <p:nvPr>
            <p:ph idx="12" type="sldNum"/>
          </p:nvPr>
        </p:nvSpPr>
        <p:spPr>
          <a:xfrm>
            <a:off x="61481" y="44747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69" name="Google Shape;1369;p214"/>
          <p:cNvSpPr txBox="1"/>
          <p:nvPr/>
        </p:nvSpPr>
        <p:spPr>
          <a:xfrm>
            <a:off x="228600" y="179850"/>
            <a:ext cx="8686800" cy="1304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2019 Roadmap</a:t>
            </a:r>
            <a:endParaRPr sz="2600">
              <a:latin typeface="Overpass Light"/>
              <a:ea typeface="Overpass Light"/>
              <a:cs typeface="Overpass Light"/>
              <a:sym typeface="Overpass Light"/>
            </a:endParaRPr>
          </a:p>
        </p:txBody>
      </p:sp>
      <p:sp>
        <p:nvSpPr>
          <p:cNvPr id="1370" name="Google Shape;1370;p214"/>
          <p:cNvSpPr/>
          <p:nvPr/>
        </p:nvSpPr>
        <p:spPr>
          <a:xfrm>
            <a:off x="2727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14"/>
          <p:cNvSpPr/>
          <p:nvPr/>
        </p:nvSpPr>
        <p:spPr>
          <a:xfrm rot="-5400000">
            <a:off x="-281525" y="3262176"/>
            <a:ext cx="13668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1372" name="Google Shape;1372;p214"/>
          <p:cNvSpPr/>
          <p:nvPr/>
        </p:nvSpPr>
        <p:spPr>
          <a:xfrm rot="-5400000">
            <a:off x="65275" y="2394575"/>
            <a:ext cx="6732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1373" name="Google Shape;1373;p214"/>
          <p:cNvSpPr/>
          <p:nvPr/>
        </p:nvSpPr>
        <p:spPr>
          <a:xfrm rot="-5400000">
            <a:off x="-2825" y="1656150"/>
            <a:ext cx="8094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1374" name="Google Shape;1374;p214"/>
          <p:cNvSpPr txBox="1"/>
          <p:nvPr/>
        </p:nvSpPr>
        <p:spPr>
          <a:xfrm>
            <a:off x="597025" y="1377050"/>
            <a:ext cx="2362500" cy="8067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a:t>
            </a:r>
            <a:r>
              <a:rPr lang="en" sz="900">
                <a:solidFill>
                  <a:srgbClr val="3F9C35"/>
                </a:solidFill>
                <a:latin typeface="Overpass"/>
                <a:ea typeface="Overpass"/>
                <a:cs typeface="Overpass"/>
                <a:sym typeface="Overpass"/>
              </a:rPr>
              <a:t>Serverless (Knative) - DP</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Dev Preview</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Workspaces</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Containers Alpha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CLI (odo) Beta</a:t>
            </a:r>
            <a:endParaRPr sz="900">
              <a:solidFill>
                <a:srgbClr val="3F9C35"/>
              </a:solidFill>
              <a:latin typeface="Overpass"/>
              <a:ea typeface="Overpass"/>
              <a:cs typeface="Overpass"/>
              <a:sym typeface="Overpass"/>
            </a:endParaRPr>
          </a:p>
        </p:txBody>
      </p:sp>
      <p:sp>
        <p:nvSpPr>
          <p:cNvPr id="1375" name="Google Shape;1375;p214"/>
          <p:cNvSpPr txBox="1"/>
          <p:nvPr/>
        </p:nvSpPr>
        <p:spPr>
          <a:xfrm>
            <a:off x="597025" y="2187126"/>
            <a:ext cx="2286300" cy="6540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OperatorHub</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 Lifecycle Manager</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Service Mesh (~2 month after)</a:t>
            </a:r>
            <a:endParaRPr sz="900">
              <a:solidFill>
                <a:srgbClr val="165D80"/>
              </a:solidFill>
              <a:latin typeface="Overpass"/>
              <a:ea typeface="Overpass"/>
              <a:cs typeface="Overpass"/>
              <a:sym typeface="Overpass"/>
            </a:endParaRPr>
          </a:p>
        </p:txBody>
      </p:sp>
      <p:sp>
        <p:nvSpPr>
          <p:cNvPr id="1376" name="Google Shape;1376;p214"/>
          <p:cNvSpPr txBox="1"/>
          <p:nvPr/>
        </p:nvSpPr>
        <p:spPr>
          <a:xfrm>
            <a:off x="597025" y="2843450"/>
            <a:ext cx="24372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1.13 with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RHEL CoreOS, RHEL7</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AWS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Pre-existing Infra Installer for Bare Metal, VMware, AWS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one-click updates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Multus (Kubernetes multi-network)</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Quay v3</a:t>
            </a:r>
            <a:endParaRPr sz="900">
              <a:solidFill>
                <a:srgbClr val="C5000B"/>
              </a:solidFill>
              <a:latin typeface="Overpass"/>
              <a:ea typeface="Overpass"/>
              <a:cs typeface="Overpass"/>
              <a:sym typeface="Overpass"/>
            </a:endParaRPr>
          </a:p>
        </p:txBody>
      </p:sp>
      <p:sp>
        <p:nvSpPr>
          <p:cNvPr id="1377" name="Google Shape;1377;p214"/>
          <p:cNvSpPr txBox="1"/>
          <p:nvPr/>
        </p:nvSpPr>
        <p:spPr>
          <a:xfrm>
            <a:off x="2727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4.1 </a:t>
            </a:r>
            <a:endParaRPr>
              <a:latin typeface="Overpass"/>
              <a:ea typeface="Overpass"/>
              <a:cs typeface="Overpass"/>
              <a:sym typeface="Overpass"/>
            </a:endParaRPr>
          </a:p>
        </p:txBody>
      </p:sp>
      <p:sp>
        <p:nvSpPr>
          <p:cNvPr id="1378" name="Google Shape;1378;p214"/>
          <p:cNvSpPr/>
          <p:nvPr/>
        </p:nvSpPr>
        <p:spPr>
          <a:xfrm rot="-5400000">
            <a:off x="-55775" y="4395176"/>
            <a:ext cx="915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1379" name="Google Shape;1379;p214"/>
          <p:cNvSpPr txBox="1"/>
          <p:nvPr/>
        </p:nvSpPr>
        <p:spPr>
          <a:xfrm>
            <a:off x="597025" y="4003326"/>
            <a:ext cx="22863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cloud.redhat.com - Multi-Cluster Mgmt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OCP Cluster Subscription Management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Azure Red Hat OpenShift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OpenShift Dedicated consumption pricing</a:t>
            </a:r>
            <a:endParaRPr sz="900">
              <a:solidFill>
                <a:srgbClr val="326CE5"/>
              </a:solidFill>
              <a:latin typeface="Overpass"/>
              <a:ea typeface="Overpass"/>
              <a:cs typeface="Overpass"/>
              <a:sym typeface="Overpass"/>
            </a:endParaRPr>
          </a:p>
        </p:txBody>
      </p:sp>
      <p:cxnSp>
        <p:nvCxnSpPr>
          <p:cNvPr id="1380" name="Google Shape;1380;p214"/>
          <p:cNvCxnSpPr/>
          <p:nvPr/>
        </p:nvCxnSpPr>
        <p:spPr>
          <a:xfrm>
            <a:off x="2727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1381" name="Google Shape;1381;p214"/>
          <p:cNvSpPr/>
          <p:nvPr/>
        </p:nvSpPr>
        <p:spPr>
          <a:xfrm>
            <a:off x="32445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4"/>
          <p:cNvSpPr/>
          <p:nvPr/>
        </p:nvSpPr>
        <p:spPr>
          <a:xfrm rot="-5400000">
            <a:off x="2721325" y="3511625"/>
            <a:ext cx="13047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1383" name="Google Shape;1383;p214"/>
          <p:cNvSpPr/>
          <p:nvPr/>
        </p:nvSpPr>
        <p:spPr>
          <a:xfrm rot="-5400000">
            <a:off x="2954425" y="2513650"/>
            <a:ext cx="8385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1384" name="Google Shape;1384;p214"/>
          <p:cNvSpPr/>
          <p:nvPr/>
        </p:nvSpPr>
        <p:spPr>
          <a:xfrm rot="-5400000">
            <a:off x="2952175" y="1673000"/>
            <a:ext cx="8430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1385" name="Google Shape;1385;p214"/>
          <p:cNvSpPr txBox="1"/>
          <p:nvPr/>
        </p:nvSpPr>
        <p:spPr>
          <a:xfrm>
            <a:off x="3568825" y="1377050"/>
            <a:ext cx="2437200" cy="8874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Console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Serverless (Knative) - TP</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Tech Preview</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CodeReady Containers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Developer CLI (odo) GA</a:t>
            </a:r>
            <a:endParaRPr sz="900">
              <a:solidFill>
                <a:srgbClr val="3F9C35"/>
              </a:solidFill>
              <a:latin typeface="Overpass"/>
              <a:ea typeface="Overpass"/>
              <a:cs typeface="Overpass"/>
              <a:sym typeface="Overpass"/>
            </a:endParaRPr>
          </a:p>
          <a:p>
            <a:pPr indent="0" lvl="0" marL="0" rtl="0" algn="l">
              <a:spcBef>
                <a:spcPts val="0"/>
              </a:spcBef>
              <a:spcAft>
                <a:spcPts val="0"/>
              </a:spcAft>
              <a:buNone/>
            </a:pPr>
            <a:r>
              <a:t/>
            </a:r>
            <a:endParaRPr sz="900">
              <a:solidFill>
                <a:srgbClr val="3F9C35"/>
              </a:solidFill>
              <a:latin typeface="Overpass"/>
              <a:ea typeface="Overpass"/>
              <a:cs typeface="Overpass"/>
              <a:sym typeface="Overpass"/>
            </a:endParaRPr>
          </a:p>
          <a:p>
            <a:pPr indent="0" lvl="0" marL="457200" rtl="0" algn="l">
              <a:spcBef>
                <a:spcPts val="0"/>
              </a:spcBef>
              <a:spcAft>
                <a:spcPts val="0"/>
              </a:spcAft>
              <a:buNone/>
            </a:pPr>
            <a:r>
              <a:t/>
            </a:r>
            <a:endParaRPr sz="900">
              <a:solidFill>
                <a:srgbClr val="3F9C35"/>
              </a:solidFill>
              <a:latin typeface="Overpass"/>
              <a:ea typeface="Overpass"/>
              <a:cs typeface="Overpass"/>
              <a:sym typeface="Overpass"/>
            </a:endParaRPr>
          </a:p>
        </p:txBody>
      </p:sp>
      <p:sp>
        <p:nvSpPr>
          <p:cNvPr id="1386" name="Google Shape;1386;p214"/>
          <p:cNvSpPr txBox="1"/>
          <p:nvPr/>
        </p:nvSpPr>
        <p:spPr>
          <a:xfrm>
            <a:off x="3568825" y="2214255"/>
            <a:ext cx="2286300" cy="8067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GPU metering</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OperatorHub Enhancements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Operator Deployment Field Forms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Application Binding with Operators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Application Migration Console</a:t>
            </a:r>
            <a:endParaRPr sz="900">
              <a:solidFill>
                <a:srgbClr val="165D80"/>
              </a:solidFill>
              <a:latin typeface="Overpass"/>
              <a:ea typeface="Overpass"/>
              <a:cs typeface="Overpass"/>
              <a:sym typeface="Overpass"/>
            </a:endParaRPr>
          </a:p>
        </p:txBody>
      </p:sp>
      <p:sp>
        <p:nvSpPr>
          <p:cNvPr id="1387" name="Google Shape;1387;p214"/>
          <p:cNvSpPr txBox="1"/>
          <p:nvPr/>
        </p:nvSpPr>
        <p:spPr>
          <a:xfrm>
            <a:off x="3568825" y="3012726"/>
            <a:ext cx="22863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1.14 w/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Disconnected Install and Update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Azure, OSP, GCP</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OVN Tech Preview</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FIPS</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Federation Workload API </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App cert rotation</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OpenShift Container Storage 4.2</a:t>
            </a:r>
            <a:endParaRPr sz="900">
              <a:solidFill>
                <a:srgbClr val="C5000B"/>
              </a:solidFill>
              <a:latin typeface="Overpass"/>
              <a:ea typeface="Overpass"/>
              <a:cs typeface="Overpass"/>
              <a:sym typeface="Overpass"/>
            </a:endParaRPr>
          </a:p>
        </p:txBody>
      </p:sp>
      <p:sp>
        <p:nvSpPr>
          <p:cNvPr id="1388" name="Google Shape;1388;p214"/>
          <p:cNvSpPr txBox="1"/>
          <p:nvPr/>
        </p:nvSpPr>
        <p:spPr>
          <a:xfrm>
            <a:off x="32445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4.2</a:t>
            </a:r>
            <a:endParaRPr>
              <a:latin typeface="Overpass"/>
              <a:ea typeface="Overpass"/>
              <a:cs typeface="Overpass"/>
              <a:sym typeface="Overpass"/>
            </a:endParaRPr>
          </a:p>
        </p:txBody>
      </p:sp>
      <p:sp>
        <p:nvSpPr>
          <p:cNvPr id="1389" name="Google Shape;1389;p214"/>
          <p:cNvSpPr/>
          <p:nvPr/>
        </p:nvSpPr>
        <p:spPr>
          <a:xfrm rot="-5400000">
            <a:off x="3019525" y="4498675"/>
            <a:ext cx="708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1390" name="Google Shape;1390;p214"/>
          <p:cNvSpPr txBox="1"/>
          <p:nvPr/>
        </p:nvSpPr>
        <p:spPr>
          <a:xfrm>
            <a:off x="3568825" y="4231925"/>
            <a:ext cx="2286300" cy="5274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c</a:t>
            </a:r>
            <a:r>
              <a:rPr lang="en" sz="900">
                <a:solidFill>
                  <a:srgbClr val="326CE5"/>
                </a:solidFill>
                <a:latin typeface="Overpass"/>
                <a:ea typeface="Overpass"/>
                <a:cs typeface="Overpass"/>
                <a:sym typeface="Overpass"/>
              </a:rPr>
              <a:t>loud.redhat.com -</a:t>
            </a:r>
            <a:r>
              <a:rPr lang="en" sz="900">
                <a:solidFill>
                  <a:srgbClr val="326CE5"/>
                </a:solidFill>
                <a:latin typeface="Overpass"/>
                <a:ea typeface="Overpass"/>
                <a:cs typeface="Overpass"/>
                <a:sym typeface="Overpass"/>
              </a:rPr>
              <a:t> Multi-Cluster Deployment</a:t>
            </a:r>
            <a:endParaRPr sz="900">
              <a:solidFill>
                <a:srgbClr val="326CE5"/>
              </a:solidFill>
              <a:latin typeface="Overpass"/>
              <a:ea typeface="Overpass"/>
              <a:cs typeface="Overpass"/>
              <a:sym typeface="Overpass"/>
            </a:endParaRPr>
          </a:p>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Proactive Support Operator</a:t>
            </a:r>
            <a:endParaRPr sz="900">
              <a:solidFill>
                <a:srgbClr val="326CE5"/>
              </a:solidFill>
              <a:latin typeface="Overpass"/>
              <a:ea typeface="Overpass"/>
              <a:cs typeface="Overpass"/>
              <a:sym typeface="Overpass"/>
            </a:endParaRPr>
          </a:p>
          <a:p>
            <a:pPr indent="0" lvl="0" marL="457200" rtl="0" algn="l">
              <a:spcBef>
                <a:spcPts val="0"/>
              </a:spcBef>
              <a:spcAft>
                <a:spcPts val="0"/>
              </a:spcAft>
              <a:buNone/>
            </a:pPr>
            <a:r>
              <a:t/>
            </a:r>
            <a:endParaRPr sz="900">
              <a:solidFill>
                <a:srgbClr val="326CE5"/>
              </a:solidFill>
              <a:latin typeface="Overpass"/>
              <a:ea typeface="Overpass"/>
              <a:cs typeface="Overpass"/>
              <a:sym typeface="Overpass"/>
            </a:endParaRPr>
          </a:p>
        </p:txBody>
      </p:sp>
      <p:cxnSp>
        <p:nvCxnSpPr>
          <p:cNvPr id="1391" name="Google Shape;1391;p214"/>
          <p:cNvCxnSpPr/>
          <p:nvPr/>
        </p:nvCxnSpPr>
        <p:spPr>
          <a:xfrm>
            <a:off x="32445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1392" name="Google Shape;1392;p214"/>
          <p:cNvSpPr/>
          <p:nvPr/>
        </p:nvSpPr>
        <p:spPr>
          <a:xfrm>
            <a:off x="6140125" y="802244"/>
            <a:ext cx="2761500" cy="41796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14"/>
          <p:cNvSpPr/>
          <p:nvPr/>
        </p:nvSpPr>
        <p:spPr>
          <a:xfrm rot="-5400000">
            <a:off x="5490925" y="3357225"/>
            <a:ext cx="1556700" cy="258300"/>
          </a:xfrm>
          <a:prstGeom prst="rect">
            <a:avLst/>
          </a:prstGeom>
          <a:solidFill>
            <a:srgbClr val="C500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PLATFORM</a:t>
            </a:r>
            <a:endParaRPr b="1" sz="1000">
              <a:solidFill>
                <a:srgbClr val="FFFFFF"/>
              </a:solidFill>
              <a:latin typeface="Overpass"/>
              <a:ea typeface="Overpass"/>
              <a:cs typeface="Overpass"/>
              <a:sym typeface="Overpass"/>
            </a:endParaRPr>
          </a:p>
        </p:txBody>
      </p:sp>
      <p:sp>
        <p:nvSpPr>
          <p:cNvPr id="1394" name="Google Shape;1394;p214"/>
          <p:cNvSpPr/>
          <p:nvPr/>
        </p:nvSpPr>
        <p:spPr>
          <a:xfrm rot="-5400000">
            <a:off x="5883325" y="2192825"/>
            <a:ext cx="771900" cy="25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APP</a:t>
            </a:r>
            <a:endParaRPr b="1" sz="1000">
              <a:solidFill>
                <a:srgbClr val="FFFFFF"/>
              </a:solidFill>
              <a:latin typeface="Overpass"/>
              <a:ea typeface="Overpass"/>
              <a:cs typeface="Overpass"/>
              <a:sym typeface="Overpass"/>
            </a:endParaRPr>
          </a:p>
        </p:txBody>
      </p:sp>
      <p:sp>
        <p:nvSpPr>
          <p:cNvPr id="1395" name="Google Shape;1395;p214"/>
          <p:cNvSpPr/>
          <p:nvPr/>
        </p:nvSpPr>
        <p:spPr>
          <a:xfrm rot="-5400000">
            <a:off x="5986375" y="1534525"/>
            <a:ext cx="565800" cy="258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DEV</a:t>
            </a:r>
            <a:endParaRPr b="1" sz="1000">
              <a:solidFill>
                <a:srgbClr val="FFFFFF"/>
              </a:solidFill>
              <a:latin typeface="Overpass"/>
              <a:ea typeface="Overpass"/>
              <a:cs typeface="Overpass"/>
              <a:sym typeface="Overpass"/>
            </a:endParaRPr>
          </a:p>
        </p:txBody>
      </p:sp>
      <p:sp>
        <p:nvSpPr>
          <p:cNvPr id="1396" name="Google Shape;1396;p214"/>
          <p:cNvSpPr txBox="1"/>
          <p:nvPr/>
        </p:nvSpPr>
        <p:spPr>
          <a:xfrm>
            <a:off x="6464425" y="1377050"/>
            <a:ext cx="2286300" cy="5274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a:t>
            </a:r>
            <a:r>
              <a:rPr lang="en" sz="900">
                <a:solidFill>
                  <a:srgbClr val="3F9C35"/>
                </a:solidFill>
                <a:latin typeface="Overpass"/>
                <a:ea typeface="Overpass"/>
                <a:cs typeface="Overpass"/>
                <a:sym typeface="Overpass"/>
              </a:rPr>
              <a:t>Serverless (Knative) - GA</a:t>
            </a:r>
            <a:endParaRPr sz="900">
              <a:solidFill>
                <a:srgbClr val="3F9C35"/>
              </a:solidFill>
              <a:latin typeface="Overpass"/>
              <a:ea typeface="Overpass"/>
              <a:cs typeface="Overpass"/>
              <a:sym typeface="Overpass"/>
            </a:endParaRPr>
          </a:p>
          <a:p>
            <a:pPr indent="-75438" lvl="0" marL="18288" rtl="0" algn="l">
              <a:spcBef>
                <a:spcPts val="0"/>
              </a:spcBef>
              <a:spcAft>
                <a:spcPts val="0"/>
              </a:spcAft>
              <a:buClr>
                <a:srgbClr val="3F9C35"/>
              </a:buClr>
              <a:buSzPts val="900"/>
              <a:buFont typeface="Overpass"/>
              <a:buChar char="●"/>
            </a:pPr>
            <a:r>
              <a:rPr lang="en" sz="900">
                <a:solidFill>
                  <a:srgbClr val="3F9C35"/>
                </a:solidFill>
                <a:latin typeface="Overpass"/>
                <a:ea typeface="Overpass"/>
                <a:cs typeface="Overpass"/>
                <a:sym typeface="Overpass"/>
              </a:rPr>
              <a:t>OpenShift Pipelines (Tekton) GA</a:t>
            </a:r>
            <a:endParaRPr sz="900">
              <a:solidFill>
                <a:srgbClr val="3F9C35"/>
              </a:solidFill>
              <a:latin typeface="Overpass"/>
              <a:ea typeface="Overpass"/>
              <a:cs typeface="Overpass"/>
              <a:sym typeface="Overpass"/>
            </a:endParaRPr>
          </a:p>
          <a:p>
            <a:pPr indent="0" lvl="0" marL="0" rtl="0" algn="l">
              <a:spcBef>
                <a:spcPts val="0"/>
              </a:spcBef>
              <a:spcAft>
                <a:spcPts val="0"/>
              </a:spcAft>
              <a:buNone/>
            </a:pPr>
            <a:r>
              <a:t/>
            </a:r>
            <a:endParaRPr sz="900">
              <a:solidFill>
                <a:srgbClr val="3F9C35"/>
              </a:solidFill>
              <a:latin typeface="Overpass"/>
              <a:ea typeface="Overpass"/>
              <a:cs typeface="Overpass"/>
              <a:sym typeface="Overpass"/>
            </a:endParaRPr>
          </a:p>
        </p:txBody>
      </p:sp>
      <p:sp>
        <p:nvSpPr>
          <p:cNvPr id="1397" name="Google Shape;1397;p214"/>
          <p:cNvSpPr txBox="1"/>
          <p:nvPr/>
        </p:nvSpPr>
        <p:spPr>
          <a:xfrm>
            <a:off x="6464425" y="1946575"/>
            <a:ext cx="2286300" cy="5136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Metering for Services</a:t>
            </a:r>
            <a:endParaRPr sz="900">
              <a:solidFill>
                <a:srgbClr val="165D80"/>
              </a:solidFill>
              <a:latin typeface="Overpass"/>
              <a:ea typeface="Overpass"/>
              <a:cs typeface="Overpass"/>
              <a:sym typeface="Overpass"/>
            </a:endParaRPr>
          </a:p>
          <a:p>
            <a:pPr indent="-75438" lvl="0" marL="18288" rtl="0" algn="l">
              <a:spcBef>
                <a:spcPts val="0"/>
              </a:spcBef>
              <a:spcAft>
                <a:spcPts val="0"/>
              </a:spcAft>
              <a:buClr>
                <a:srgbClr val="165D80"/>
              </a:buClr>
              <a:buSzPts val="900"/>
              <a:buFont typeface="Overpass"/>
              <a:buChar char="●"/>
            </a:pPr>
            <a:r>
              <a:rPr lang="en" sz="900">
                <a:solidFill>
                  <a:srgbClr val="165D80"/>
                </a:solidFill>
                <a:latin typeface="Overpass"/>
                <a:ea typeface="Overpass"/>
                <a:cs typeface="Overpass"/>
                <a:sym typeface="Overpass"/>
              </a:rPr>
              <a:t>Windows Containers</a:t>
            </a:r>
            <a:endParaRPr sz="900">
              <a:solidFill>
                <a:srgbClr val="165D80"/>
              </a:solidFill>
              <a:latin typeface="Overpass"/>
              <a:ea typeface="Overpass"/>
              <a:cs typeface="Overpass"/>
              <a:sym typeface="Overpass"/>
            </a:endParaRPr>
          </a:p>
        </p:txBody>
      </p:sp>
      <p:sp>
        <p:nvSpPr>
          <p:cNvPr id="1398" name="Google Shape;1398;p214"/>
          <p:cNvSpPr txBox="1"/>
          <p:nvPr/>
        </p:nvSpPr>
        <p:spPr>
          <a:xfrm>
            <a:off x="6464425" y="2707925"/>
            <a:ext cx="2437200" cy="9033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Kubernetes 1.15 w/ CRI-O runtime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Automated Installer for IBM Cloud, Alibaba, RHV, Bare Metal Hardware Appliance</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Pre-existing Infra Installer for Azure, OSP, GCP</a:t>
            </a:r>
            <a:endParaRPr sz="900">
              <a:solidFill>
                <a:srgbClr val="C5000B"/>
              </a:solidFill>
              <a:latin typeface="Overpass"/>
              <a:ea typeface="Overpass"/>
              <a:cs typeface="Overpass"/>
              <a:sym typeface="Overpass"/>
            </a:endParaRPr>
          </a:p>
          <a:p>
            <a:pPr indent="-75438" lvl="0" marL="18288" rtl="0" algn="l">
              <a:spcBef>
                <a:spcPts val="0"/>
              </a:spcBef>
              <a:spcAft>
                <a:spcPts val="0"/>
              </a:spcAft>
              <a:buClr>
                <a:srgbClr val="C5000B"/>
              </a:buClr>
              <a:buSzPts val="900"/>
              <a:buFont typeface="Overpass"/>
              <a:buChar char="●"/>
            </a:pPr>
            <a:r>
              <a:rPr lang="en" sz="900">
                <a:solidFill>
                  <a:srgbClr val="C5000B"/>
                </a:solidFill>
                <a:latin typeface="Overpass"/>
                <a:ea typeface="Overpass"/>
                <a:cs typeface="Overpass"/>
                <a:sym typeface="Overpass"/>
              </a:rPr>
              <a:t>OVN GA w/ Windows Networking Integration</a:t>
            </a:r>
            <a:endParaRPr sz="900">
              <a:solidFill>
                <a:srgbClr val="C5000B"/>
              </a:solidFill>
              <a:latin typeface="Overpass"/>
              <a:ea typeface="Overpass"/>
              <a:cs typeface="Overpass"/>
              <a:sym typeface="Overpass"/>
            </a:endParaRPr>
          </a:p>
        </p:txBody>
      </p:sp>
      <p:sp>
        <p:nvSpPr>
          <p:cNvPr id="1399" name="Google Shape;1399;p214"/>
          <p:cNvSpPr txBox="1"/>
          <p:nvPr/>
        </p:nvSpPr>
        <p:spPr>
          <a:xfrm>
            <a:off x="6140125" y="991581"/>
            <a:ext cx="2761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OpenShift 4.3</a:t>
            </a:r>
            <a:endParaRPr>
              <a:latin typeface="Overpass"/>
              <a:ea typeface="Overpass"/>
              <a:cs typeface="Overpass"/>
              <a:sym typeface="Overpass"/>
            </a:endParaRPr>
          </a:p>
        </p:txBody>
      </p:sp>
      <p:sp>
        <p:nvSpPr>
          <p:cNvPr id="1400" name="Google Shape;1400;p214"/>
          <p:cNvSpPr/>
          <p:nvPr/>
        </p:nvSpPr>
        <p:spPr>
          <a:xfrm rot="-5400000">
            <a:off x="5910625" y="4494175"/>
            <a:ext cx="717300" cy="2583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HOSTED</a:t>
            </a:r>
            <a:endParaRPr b="1" sz="1000">
              <a:solidFill>
                <a:srgbClr val="FFFFFF"/>
              </a:solidFill>
              <a:latin typeface="Overpass"/>
              <a:ea typeface="Overpass"/>
              <a:cs typeface="Overpass"/>
              <a:sym typeface="Overpass"/>
            </a:endParaRPr>
          </a:p>
        </p:txBody>
      </p:sp>
      <p:sp>
        <p:nvSpPr>
          <p:cNvPr id="1401" name="Google Shape;1401;p214"/>
          <p:cNvSpPr txBox="1"/>
          <p:nvPr/>
        </p:nvSpPr>
        <p:spPr>
          <a:xfrm>
            <a:off x="6464425" y="4252625"/>
            <a:ext cx="2286300" cy="654000"/>
          </a:xfrm>
          <a:prstGeom prst="rect">
            <a:avLst/>
          </a:prstGeom>
          <a:noFill/>
          <a:ln>
            <a:noFill/>
          </a:ln>
        </p:spPr>
        <p:txBody>
          <a:bodyPr anchorCtr="0" anchor="t" bIns="91425" lIns="91425" spcFirstLastPara="1" rIns="91425" wrap="square" tIns="91425">
            <a:noAutofit/>
          </a:bodyPr>
          <a:lstStyle/>
          <a:p>
            <a:pPr indent="-75438" lvl="0" marL="18288" rtl="0" algn="l">
              <a:spcBef>
                <a:spcPts val="0"/>
              </a:spcBef>
              <a:spcAft>
                <a:spcPts val="0"/>
              </a:spcAft>
              <a:buClr>
                <a:srgbClr val="326CE5"/>
              </a:buClr>
              <a:buSzPts val="900"/>
              <a:buFont typeface="Overpass"/>
              <a:buChar char="●"/>
            </a:pPr>
            <a:r>
              <a:rPr lang="en" sz="900">
                <a:solidFill>
                  <a:srgbClr val="326CE5"/>
                </a:solidFill>
                <a:latin typeface="Overpass"/>
                <a:ea typeface="Overpass"/>
                <a:cs typeface="Overpass"/>
                <a:sym typeface="Overpass"/>
              </a:rPr>
              <a:t>c</a:t>
            </a:r>
            <a:r>
              <a:rPr lang="en" sz="900">
                <a:solidFill>
                  <a:srgbClr val="326CE5"/>
                </a:solidFill>
                <a:latin typeface="Overpass"/>
                <a:ea typeface="Overpass"/>
                <a:cs typeface="Overpass"/>
                <a:sym typeface="Overpass"/>
              </a:rPr>
              <a:t>loud.redhat.com - </a:t>
            </a:r>
            <a:r>
              <a:rPr lang="en" sz="900">
                <a:solidFill>
                  <a:srgbClr val="326CE5"/>
                </a:solidFill>
                <a:latin typeface="Overpass"/>
                <a:ea typeface="Overpass"/>
                <a:cs typeface="Overpass"/>
                <a:sym typeface="Overpass"/>
              </a:rPr>
              <a:t> Subscription Mgmt Consumption Improvements</a:t>
            </a:r>
            <a:endParaRPr sz="900">
              <a:solidFill>
                <a:srgbClr val="326CE5"/>
              </a:solidFill>
              <a:latin typeface="Overpass"/>
              <a:ea typeface="Overpass"/>
              <a:cs typeface="Overpass"/>
              <a:sym typeface="Overpass"/>
            </a:endParaRPr>
          </a:p>
        </p:txBody>
      </p:sp>
      <p:cxnSp>
        <p:nvCxnSpPr>
          <p:cNvPr id="1402" name="Google Shape;1402;p214"/>
          <p:cNvCxnSpPr/>
          <p:nvPr/>
        </p:nvCxnSpPr>
        <p:spPr>
          <a:xfrm>
            <a:off x="6140125" y="1376913"/>
            <a:ext cx="2761500" cy="0"/>
          </a:xfrm>
          <a:prstGeom prst="straightConnector1">
            <a:avLst/>
          </a:prstGeom>
          <a:noFill/>
          <a:ln cap="flat" cmpd="sng" w="9525">
            <a:solidFill>
              <a:srgbClr val="666666"/>
            </a:solidFill>
            <a:prstDash val="solid"/>
            <a:round/>
            <a:headEnd len="med" w="med" type="none"/>
            <a:tailEnd len="med" w="med" type="none"/>
          </a:ln>
        </p:spPr>
      </p:cxnSp>
      <p:sp>
        <p:nvSpPr>
          <p:cNvPr id="1403" name="Google Shape;1403;p214"/>
          <p:cNvSpPr txBox="1"/>
          <p:nvPr/>
        </p:nvSpPr>
        <p:spPr>
          <a:xfrm>
            <a:off x="2727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Q2 CY2019</a:t>
            </a:r>
            <a:endParaRPr b="1">
              <a:latin typeface="Overpass"/>
              <a:ea typeface="Overpass"/>
              <a:cs typeface="Overpass"/>
              <a:sym typeface="Overpass"/>
            </a:endParaRPr>
          </a:p>
        </p:txBody>
      </p:sp>
      <p:sp>
        <p:nvSpPr>
          <p:cNvPr id="1404" name="Google Shape;1404;p214"/>
          <p:cNvSpPr txBox="1"/>
          <p:nvPr/>
        </p:nvSpPr>
        <p:spPr>
          <a:xfrm>
            <a:off x="32445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Q3 CY2019</a:t>
            </a:r>
            <a:endParaRPr b="1">
              <a:latin typeface="Overpass"/>
              <a:ea typeface="Overpass"/>
              <a:cs typeface="Overpass"/>
              <a:sym typeface="Overpass"/>
            </a:endParaRPr>
          </a:p>
        </p:txBody>
      </p:sp>
      <p:sp>
        <p:nvSpPr>
          <p:cNvPr id="1405" name="Google Shape;1405;p214"/>
          <p:cNvSpPr txBox="1"/>
          <p:nvPr/>
        </p:nvSpPr>
        <p:spPr>
          <a:xfrm>
            <a:off x="6140125" y="753165"/>
            <a:ext cx="2761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Q4 CY19/Q1 CY20</a:t>
            </a:r>
            <a:endParaRPr b="1">
              <a:latin typeface="Overpass"/>
              <a:ea typeface="Overpass"/>
              <a:cs typeface="Overpass"/>
              <a:sym typeface="Overpas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24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kube-proxy Re-configuration</a:t>
            </a:r>
            <a:endParaRPr sz="2600">
              <a:latin typeface="Overpass Light"/>
              <a:ea typeface="Overpass Light"/>
              <a:cs typeface="Overpass Light"/>
              <a:sym typeface="Overpass Light"/>
            </a:endParaRPr>
          </a:p>
        </p:txBody>
      </p:sp>
      <p:sp>
        <p:nvSpPr>
          <p:cNvPr id="1830" name="Google Shape;1830;p24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831" name="Google Shape;1831;p24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832" name="Google Shape;1832;p241"/>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kube-proxy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kube-proxy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iptablesSyncPeriod</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bindAddress</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proxyArguments (a list of kube-proxy command-line flags)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accent5"/>
                </a:solidFill>
                <a:latin typeface="Overpass Light"/>
                <a:ea typeface="Overpass Light"/>
                <a:cs typeface="Overpass Light"/>
                <a:sym typeface="Overpass Light"/>
                <a:hlinkClick r:id="rId3"/>
              </a:rPr>
              <a:t>How to Modify Advanced Network Configuration Parameters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1833" name="Google Shape;1833;p24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1834" name="Google Shape;1834;p241"/>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kubeProxyConfig: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iptablesSyncPeriod: 30s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bindAddress: 0.0.0.0</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proxyArguments: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iptables-min-sync-period: ["30s"]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p:txBody>
      </p:sp>
      <p:sp>
        <p:nvSpPr>
          <p:cNvPr id="1835" name="Google Shape;1835;p241"/>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24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Networking Plug-ins</a:t>
            </a:r>
            <a:endParaRPr sz="2600">
              <a:latin typeface="Overpass Light"/>
              <a:ea typeface="Overpass Light"/>
              <a:cs typeface="Overpass Light"/>
              <a:sym typeface="Overpass Light"/>
            </a:endParaRPr>
          </a:p>
        </p:txBody>
      </p:sp>
      <p:sp>
        <p:nvSpPr>
          <p:cNvPr id="1841" name="Google Shape;1841;p242"/>
          <p:cNvSpPr txBox="1"/>
          <p:nvPr/>
        </p:nvSpPr>
        <p:spPr>
          <a:xfrm>
            <a:off x="393938" y="-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842" name="Google Shape;1842;p24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843" name="Google Shape;1843;p24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grpSp>
        <p:nvGrpSpPr>
          <p:cNvPr id="1844" name="Google Shape;1844;p242"/>
          <p:cNvGrpSpPr/>
          <p:nvPr/>
        </p:nvGrpSpPr>
        <p:grpSpPr>
          <a:xfrm>
            <a:off x="2997198" y="3130292"/>
            <a:ext cx="1187100" cy="525869"/>
            <a:chOff x="3786269" y="2273955"/>
            <a:chExt cx="1187100" cy="525869"/>
          </a:xfrm>
        </p:grpSpPr>
        <p:sp>
          <p:nvSpPr>
            <p:cNvPr id="1845" name="Google Shape;1845;p242"/>
            <p:cNvSpPr/>
            <p:nvPr/>
          </p:nvSpPr>
          <p:spPr>
            <a:xfrm>
              <a:off x="3786269" y="2273955"/>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Pod</a:t>
              </a:r>
              <a:endParaRPr sz="1200">
                <a:solidFill>
                  <a:schemeClr val="lt1"/>
                </a:solidFill>
                <a:latin typeface="Overpass"/>
                <a:ea typeface="Overpass"/>
                <a:cs typeface="Overpass"/>
                <a:sym typeface="Overpass"/>
              </a:endParaRPr>
            </a:p>
          </p:txBody>
        </p:sp>
        <p:sp>
          <p:nvSpPr>
            <p:cNvPr id="1846" name="Google Shape;1846;p242"/>
            <p:cNvSpPr/>
            <p:nvPr/>
          </p:nvSpPr>
          <p:spPr>
            <a:xfrm>
              <a:off x="3841724" y="2566424"/>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grpSp>
      <p:grpSp>
        <p:nvGrpSpPr>
          <p:cNvPr id="1847" name="Google Shape;1847;p242"/>
          <p:cNvGrpSpPr/>
          <p:nvPr/>
        </p:nvGrpSpPr>
        <p:grpSpPr>
          <a:xfrm>
            <a:off x="5540857" y="3491267"/>
            <a:ext cx="1187100" cy="525869"/>
            <a:chOff x="5388457" y="3643667"/>
            <a:chExt cx="1187100" cy="525869"/>
          </a:xfrm>
        </p:grpSpPr>
        <p:sp>
          <p:nvSpPr>
            <p:cNvPr id="1848" name="Google Shape;1848;p242"/>
            <p:cNvSpPr/>
            <p:nvPr/>
          </p:nvSpPr>
          <p:spPr>
            <a:xfrm>
              <a:off x="5388457" y="3643667"/>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Pod</a:t>
              </a:r>
              <a:endParaRPr sz="1200">
                <a:solidFill>
                  <a:schemeClr val="lt1"/>
                </a:solidFill>
                <a:latin typeface="Overpass"/>
                <a:ea typeface="Overpass"/>
                <a:cs typeface="Overpass"/>
                <a:sym typeface="Overpass"/>
              </a:endParaRPr>
            </a:p>
          </p:txBody>
        </p:sp>
        <p:sp>
          <p:nvSpPr>
            <p:cNvPr id="1849" name="Google Shape;1849;p242"/>
            <p:cNvSpPr/>
            <p:nvPr/>
          </p:nvSpPr>
          <p:spPr>
            <a:xfrm>
              <a:off x="5443911"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sp>
          <p:nvSpPr>
            <p:cNvPr id="1850" name="Google Shape;1850;p242"/>
            <p:cNvSpPr/>
            <p:nvPr/>
          </p:nvSpPr>
          <p:spPr>
            <a:xfrm>
              <a:off x="6022822"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net0</a:t>
              </a:r>
              <a:endParaRPr sz="1000">
                <a:solidFill>
                  <a:srgbClr val="004153"/>
                </a:solidFill>
                <a:latin typeface="Overpass"/>
                <a:ea typeface="Overpass"/>
                <a:cs typeface="Overpass"/>
                <a:sym typeface="Overpass"/>
              </a:endParaRPr>
            </a:p>
          </p:txBody>
        </p:sp>
      </p:grpSp>
      <p:sp>
        <p:nvSpPr>
          <p:cNvPr id="1851" name="Google Shape;1851;p242"/>
          <p:cNvSpPr txBox="1"/>
          <p:nvPr/>
        </p:nvSpPr>
        <p:spPr>
          <a:xfrm>
            <a:off x="2935031" y="3702850"/>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OpenShift SDN CNI (default)</a:t>
            </a:r>
            <a:endParaRPr b="1" sz="800">
              <a:solidFill>
                <a:schemeClr val="dk1"/>
              </a:solidFill>
              <a:latin typeface="Overpass"/>
              <a:ea typeface="Overpass"/>
              <a:cs typeface="Overpass"/>
              <a:sym typeface="Overpass"/>
            </a:endParaRPr>
          </a:p>
        </p:txBody>
      </p:sp>
      <p:sp>
        <p:nvSpPr>
          <p:cNvPr id="1852" name="Google Shape;1852;p242"/>
          <p:cNvSpPr txBox="1"/>
          <p:nvPr/>
        </p:nvSpPr>
        <p:spPr>
          <a:xfrm>
            <a:off x="6084707" y="4060057"/>
            <a:ext cx="681000" cy="1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new capability</a:t>
            </a:r>
            <a:endParaRPr b="1" sz="800">
              <a:solidFill>
                <a:schemeClr val="dk1"/>
              </a:solidFill>
              <a:latin typeface="Overpass"/>
              <a:ea typeface="Overpass"/>
              <a:cs typeface="Overpass"/>
              <a:sym typeface="Overpass"/>
            </a:endParaRPr>
          </a:p>
        </p:txBody>
      </p:sp>
      <p:sp>
        <p:nvSpPr>
          <p:cNvPr id="1853" name="Google Shape;1853;p242"/>
          <p:cNvSpPr txBox="1"/>
          <p:nvPr>
            <p:ph idx="4294967295" type="body"/>
          </p:nvPr>
        </p:nvSpPr>
        <p:spPr>
          <a:xfrm>
            <a:off x="2711975" y="1262300"/>
            <a:ext cx="1830600" cy="5259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lang="en" sz="1200">
                <a:latin typeface="Overpass"/>
                <a:ea typeface="Overpass"/>
                <a:cs typeface="Overpass"/>
                <a:sym typeface="Overpass"/>
              </a:rPr>
              <a:t>3.x Capability...</a:t>
            </a:r>
            <a:endParaRPr sz="1200">
              <a:latin typeface="Overpass"/>
              <a:ea typeface="Overpass"/>
              <a:cs typeface="Overpass"/>
              <a:sym typeface="Overpass"/>
            </a:endParaRPr>
          </a:p>
        </p:txBody>
      </p:sp>
      <p:sp>
        <p:nvSpPr>
          <p:cNvPr id="1854" name="Google Shape;1854;p242"/>
          <p:cNvSpPr txBox="1"/>
          <p:nvPr>
            <p:ph idx="4294967295" type="body"/>
          </p:nvPr>
        </p:nvSpPr>
        <p:spPr>
          <a:xfrm>
            <a:off x="4959750" y="1252300"/>
            <a:ext cx="2412300" cy="5259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lang="en" sz="1200">
                <a:latin typeface="Overpass"/>
                <a:ea typeface="Overpass"/>
                <a:cs typeface="Overpass"/>
                <a:sym typeface="Overpass"/>
              </a:rPr>
              <a:t>4.x Capability...</a:t>
            </a:r>
            <a:endParaRPr sz="1200">
              <a:latin typeface="Overpass"/>
              <a:ea typeface="Overpass"/>
              <a:cs typeface="Overpass"/>
              <a:sym typeface="Overpass"/>
            </a:endParaRPr>
          </a:p>
        </p:txBody>
      </p:sp>
      <p:cxnSp>
        <p:nvCxnSpPr>
          <p:cNvPr id="1855" name="Google Shape;1855;p242"/>
          <p:cNvCxnSpPr>
            <a:stCxn id="1849" idx="1"/>
            <a:endCxn id="1856" idx="1"/>
          </p:cNvCxnSpPr>
          <p:nvPr/>
        </p:nvCxnSpPr>
        <p:spPr>
          <a:xfrm rot="10800000">
            <a:off x="5111811" y="3054437"/>
            <a:ext cx="484500" cy="846000"/>
          </a:xfrm>
          <a:prstGeom prst="bentConnector3">
            <a:avLst>
              <a:gd fmla="val 149122" name="adj1"/>
            </a:avLst>
          </a:prstGeom>
          <a:noFill/>
          <a:ln cap="flat" cmpd="sng" w="19050">
            <a:solidFill>
              <a:schemeClr val="dk2"/>
            </a:solidFill>
            <a:prstDash val="solid"/>
            <a:round/>
            <a:headEnd len="med" w="med" type="triangle"/>
            <a:tailEnd len="med" w="med" type="none"/>
          </a:ln>
        </p:spPr>
      </p:cxnSp>
      <p:cxnSp>
        <p:nvCxnSpPr>
          <p:cNvPr id="1857" name="Google Shape;1857;p242"/>
          <p:cNvCxnSpPr>
            <a:stCxn id="1850" idx="3"/>
            <a:endCxn id="1858" idx="3"/>
          </p:cNvCxnSpPr>
          <p:nvPr/>
        </p:nvCxnSpPr>
        <p:spPr>
          <a:xfrm flipH="1" rot="10800000">
            <a:off x="6657622" y="3054437"/>
            <a:ext cx="631800" cy="846000"/>
          </a:xfrm>
          <a:prstGeom prst="bentConnector3">
            <a:avLst>
              <a:gd fmla="val 137687" name="adj1"/>
            </a:avLst>
          </a:prstGeom>
          <a:noFill/>
          <a:ln cap="flat" cmpd="sng" w="19050">
            <a:solidFill>
              <a:schemeClr val="dk2"/>
            </a:solidFill>
            <a:prstDash val="solid"/>
            <a:round/>
            <a:headEnd len="med" w="med" type="triangle"/>
            <a:tailEnd len="med" w="med" type="none"/>
          </a:ln>
        </p:spPr>
      </p:cxnSp>
      <p:sp>
        <p:nvSpPr>
          <p:cNvPr id="1859" name="Google Shape;1859;p242"/>
          <p:cNvSpPr/>
          <p:nvPr/>
        </p:nvSpPr>
        <p:spPr>
          <a:xfrm>
            <a:off x="4964214" y="1589900"/>
            <a:ext cx="2412300" cy="248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sp>
        <p:nvSpPr>
          <p:cNvPr id="1860" name="Google Shape;1860;p242"/>
          <p:cNvSpPr/>
          <p:nvPr/>
        </p:nvSpPr>
        <p:spPr>
          <a:xfrm flipH="1">
            <a:off x="4959825" y="2101596"/>
            <a:ext cx="2412300" cy="302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“meta plugin” (                        )</a:t>
            </a:r>
            <a:endParaRPr sz="1200">
              <a:latin typeface="Overpass"/>
              <a:ea typeface="Overpass"/>
              <a:cs typeface="Overpass"/>
              <a:sym typeface="Overpass"/>
            </a:endParaRPr>
          </a:p>
        </p:txBody>
      </p:sp>
      <p:cxnSp>
        <p:nvCxnSpPr>
          <p:cNvPr id="1861" name="Google Shape;1861;p242"/>
          <p:cNvCxnSpPr>
            <a:stCxn id="1846" idx="1"/>
            <a:endCxn id="1862" idx="1"/>
          </p:cNvCxnSpPr>
          <p:nvPr/>
        </p:nvCxnSpPr>
        <p:spPr>
          <a:xfrm flipH="1" rot="10800000">
            <a:off x="3052653" y="2521262"/>
            <a:ext cx="69600" cy="1018200"/>
          </a:xfrm>
          <a:prstGeom prst="bentConnector3">
            <a:avLst>
              <a:gd fmla="val -342134" name="adj1"/>
            </a:avLst>
          </a:prstGeom>
          <a:noFill/>
          <a:ln cap="flat" cmpd="sng" w="19050">
            <a:solidFill>
              <a:schemeClr val="dk2"/>
            </a:solidFill>
            <a:prstDash val="solid"/>
            <a:round/>
            <a:headEnd len="med" w="med" type="triangle"/>
            <a:tailEnd len="med" w="med" type="none"/>
          </a:ln>
        </p:spPr>
      </p:cxnSp>
      <p:sp>
        <p:nvSpPr>
          <p:cNvPr id="1863" name="Google Shape;1863;p242"/>
          <p:cNvSpPr/>
          <p:nvPr/>
        </p:nvSpPr>
        <p:spPr>
          <a:xfrm>
            <a:off x="2772700" y="1584750"/>
            <a:ext cx="1702200" cy="248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cxnSp>
        <p:nvCxnSpPr>
          <p:cNvPr id="1864" name="Google Shape;1864;p242"/>
          <p:cNvCxnSpPr>
            <a:stCxn id="1860" idx="2"/>
            <a:endCxn id="1856" idx="0"/>
          </p:cNvCxnSpPr>
          <p:nvPr/>
        </p:nvCxnSpPr>
        <p:spPr>
          <a:xfrm flipH="1">
            <a:off x="5616975" y="2403996"/>
            <a:ext cx="549000" cy="340500"/>
          </a:xfrm>
          <a:prstGeom prst="straightConnector1">
            <a:avLst/>
          </a:prstGeom>
          <a:noFill/>
          <a:ln cap="flat" cmpd="sng" w="19050">
            <a:solidFill>
              <a:schemeClr val="dk2"/>
            </a:solidFill>
            <a:prstDash val="solid"/>
            <a:round/>
            <a:headEnd len="med" w="med" type="none"/>
            <a:tailEnd len="med" w="med" type="triangle"/>
          </a:ln>
        </p:spPr>
      </p:cxnSp>
      <p:cxnSp>
        <p:nvCxnSpPr>
          <p:cNvPr id="1865" name="Google Shape;1865;p242"/>
          <p:cNvCxnSpPr>
            <a:stCxn id="1860" idx="2"/>
            <a:endCxn id="1858" idx="0"/>
          </p:cNvCxnSpPr>
          <p:nvPr/>
        </p:nvCxnSpPr>
        <p:spPr>
          <a:xfrm>
            <a:off x="6165975" y="2403996"/>
            <a:ext cx="594300" cy="340500"/>
          </a:xfrm>
          <a:prstGeom prst="straightConnector1">
            <a:avLst/>
          </a:prstGeom>
          <a:noFill/>
          <a:ln cap="flat" cmpd="sng" w="19050">
            <a:solidFill>
              <a:schemeClr val="dk2"/>
            </a:solidFill>
            <a:prstDash val="solid"/>
            <a:round/>
            <a:headEnd len="med" w="med" type="none"/>
            <a:tailEnd len="med" w="med" type="triangle"/>
          </a:ln>
        </p:spPr>
      </p:cxnSp>
      <p:cxnSp>
        <p:nvCxnSpPr>
          <p:cNvPr id="1866" name="Google Shape;1866;p242"/>
          <p:cNvCxnSpPr>
            <a:stCxn id="1859" idx="2"/>
            <a:endCxn id="1860" idx="0"/>
          </p:cNvCxnSpPr>
          <p:nvPr/>
        </p:nvCxnSpPr>
        <p:spPr>
          <a:xfrm flipH="1">
            <a:off x="6165864" y="1838300"/>
            <a:ext cx="4500" cy="263400"/>
          </a:xfrm>
          <a:prstGeom prst="straightConnector1">
            <a:avLst/>
          </a:prstGeom>
          <a:noFill/>
          <a:ln cap="flat" cmpd="sng" w="19050">
            <a:solidFill>
              <a:schemeClr val="dk2"/>
            </a:solidFill>
            <a:prstDash val="solid"/>
            <a:round/>
            <a:headEnd len="med" w="med" type="none"/>
            <a:tailEnd len="med" w="med" type="triangle"/>
          </a:ln>
        </p:spPr>
      </p:cxnSp>
      <p:sp>
        <p:nvSpPr>
          <p:cNvPr id="1856" name="Google Shape;1856;p242"/>
          <p:cNvSpPr/>
          <p:nvPr/>
        </p:nvSpPr>
        <p:spPr>
          <a:xfrm>
            <a:off x="5111942" y="2744473"/>
            <a:ext cx="1009800" cy="62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sp>
        <p:nvSpPr>
          <p:cNvPr id="1858" name="Google Shape;1858;p242"/>
          <p:cNvSpPr/>
          <p:nvPr/>
        </p:nvSpPr>
        <p:spPr>
          <a:xfrm>
            <a:off x="6231300" y="2744473"/>
            <a:ext cx="1058100" cy="62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plug-in with new functionality</a:t>
            </a:r>
            <a:endParaRPr sz="1200">
              <a:latin typeface="Overpass"/>
              <a:ea typeface="Overpass"/>
              <a:cs typeface="Overpass"/>
              <a:sym typeface="Overpass"/>
            </a:endParaRPr>
          </a:p>
        </p:txBody>
      </p:sp>
      <p:sp>
        <p:nvSpPr>
          <p:cNvPr id="1862" name="Google Shape;1862;p242"/>
          <p:cNvSpPr/>
          <p:nvPr/>
        </p:nvSpPr>
        <p:spPr>
          <a:xfrm>
            <a:off x="3122367" y="2211083"/>
            <a:ext cx="1009800" cy="62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cxnSp>
        <p:nvCxnSpPr>
          <p:cNvPr id="1867" name="Google Shape;1867;p242"/>
          <p:cNvCxnSpPr>
            <a:stCxn id="1863" idx="2"/>
            <a:endCxn id="1862" idx="0"/>
          </p:cNvCxnSpPr>
          <p:nvPr/>
        </p:nvCxnSpPr>
        <p:spPr>
          <a:xfrm>
            <a:off x="3623800" y="1833150"/>
            <a:ext cx="3600" cy="378000"/>
          </a:xfrm>
          <a:prstGeom prst="straightConnector1">
            <a:avLst/>
          </a:prstGeom>
          <a:noFill/>
          <a:ln cap="flat" cmpd="sng" w="19050">
            <a:solidFill>
              <a:schemeClr val="dk2"/>
            </a:solidFill>
            <a:prstDash val="solid"/>
            <a:round/>
            <a:headEnd len="med" w="med" type="none"/>
            <a:tailEnd len="med" w="med" type="triangle"/>
          </a:ln>
        </p:spPr>
      </p:cxnSp>
      <p:sp>
        <p:nvSpPr>
          <p:cNvPr id="1868" name="Google Shape;1868;p242"/>
          <p:cNvSpPr txBox="1"/>
          <p:nvPr/>
        </p:nvSpPr>
        <p:spPr>
          <a:xfrm>
            <a:off x="5479759" y="4045750"/>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OpenShift SDN CNI (default)</a:t>
            </a:r>
            <a:endParaRPr b="1" sz="800">
              <a:solidFill>
                <a:schemeClr val="dk1"/>
              </a:solidFill>
              <a:latin typeface="Overpass"/>
              <a:ea typeface="Overpass"/>
              <a:cs typeface="Overpass"/>
              <a:sym typeface="Overpass"/>
            </a:endParaRPr>
          </a:p>
        </p:txBody>
      </p:sp>
      <p:pic>
        <p:nvPicPr>
          <p:cNvPr id="1869" name="Google Shape;1869;p242"/>
          <p:cNvPicPr preferRelativeResize="0"/>
          <p:nvPr/>
        </p:nvPicPr>
        <p:blipFill>
          <a:blip r:embed="rId3">
            <a:alphaModFix/>
          </a:blip>
          <a:stretch>
            <a:fillRect/>
          </a:stretch>
        </p:blipFill>
        <p:spPr>
          <a:xfrm>
            <a:off x="6386300" y="2167475"/>
            <a:ext cx="787077" cy="194375"/>
          </a:xfrm>
          <a:prstGeom prst="rect">
            <a:avLst/>
          </a:prstGeom>
          <a:noFill/>
          <a:ln>
            <a:noFill/>
          </a:ln>
        </p:spPr>
      </p:pic>
      <p:sp>
        <p:nvSpPr>
          <p:cNvPr id="1870" name="Google Shape;1870;p242"/>
          <p:cNvSpPr/>
          <p:nvPr/>
        </p:nvSpPr>
        <p:spPr>
          <a:xfrm>
            <a:off x="7687750" y="1845139"/>
            <a:ext cx="975900" cy="811200"/>
          </a:xfrm>
          <a:prstGeom prst="can">
            <a:avLst>
              <a:gd fmla="val 2654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242"/>
          <p:cNvGrpSpPr/>
          <p:nvPr/>
        </p:nvGrpSpPr>
        <p:grpSpPr>
          <a:xfrm>
            <a:off x="7820002" y="2122047"/>
            <a:ext cx="253678" cy="282681"/>
            <a:chOff x="7656700" y="2856100"/>
            <a:chExt cx="762025" cy="882000"/>
          </a:xfrm>
        </p:grpSpPr>
        <p:sp>
          <p:nvSpPr>
            <p:cNvPr id="1872" name="Google Shape;1872;p242"/>
            <p:cNvSpPr/>
            <p:nvPr/>
          </p:nvSpPr>
          <p:spPr>
            <a:xfrm>
              <a:off x="7656700" y="2856100"/>
              <a:ext cx="762000" cy="8820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42"/>
            <p:cNvSpPr/>
            <p:nvPr/>
          </p:nvSpPr>
          <p:spPr>
            <a:xfrm>
              <a:off x="8284625" y="2863150"/>
              <a:ext cx="134100" cy="141000"/>
            </a:xfrm>
            <a:prstGeom prst="rtTriangl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4" name="Google Shape;1874;p242"/>
            <p:cNvCxnSpPr/>
            <p:nvPr/>
          </p:nvCxnSpPr>
          <p:spPr>
            <a:xfrm>
              <a:off x="7790750" y="31101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75" name="Google Shape;1875;p242"/>
            <p:cNvCxnSpPr/>
            <p:nvPr/>
          </p:nvCxnSpPr>
          <p:spPr>
            <a:xfrm>
              <a:off x="7790750" y="32625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76" name="Google Shape;1876;p242"/>
            <p:cNvCxnSpPr/>
            <p:nvPr/>
          </p:nvCxnSpPr>
          <p:spPr>
            <a:xfrm>
              <a:off x="7790750" y="34149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77" name="Google Shape;1877;p242"/>
            <p:cNvCxnSpPr/>
            <p:nvPr/>
          </p:nvCxnSpPr>
          <p:spPr>
            <a:xfrm>
              <a:off x="7790750" y="3567300"/>
              <a:ext cx="486900" cy="7200"/>
            </a:xfrm>
            <a:prstGeom prst="straightConnector1">
              <a:avLst/>
            </a:prstGeom>
            <a:noFill/>
            <a:ln cap="flat" cmpd="sng" w="28575">
              <a:solidFill>
                <a:schemeClr val="dk2"/>
              </a:solidFill>
              <a:prstDash val="solid"/>
              <a:round/>
              <a:headEnd len="med" w="med" type="none"/>
              <a:tailEnd len="med" w="med" type="none"/>
            </a:ln>
          </p:spPr>
        </p:cxnSp>
      </p:grpSp>
      <p:sp>
        <p:nvSpPr>
          <p:cNvPr id="1878" name="Google Shape;1878;p242"/>
          <p:cNvSpPr txBox="1"/>
          <p:nvPr/>
        </p:nvSpPr>
        <p:spPr>
          <a:xfrm>
            <a:off x="7697450" y="2413264"/>
            <a:ext cx="51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Overpass"/>
                <a:ea typeface="Overpass"/>
                <a:cs typeface="Overpass"/>
                <a:sym typeface="Overpass"/>
              </a:rPr>
              <a:t>default</a:t>
            </a:r>
            <a:endParaRPr b="1" sz="800">
              <a:solidFill>
                <a:schemeClr val="dk1"/>
              </a:solidFill>
              <a:latin typeface="Overpass"/>
              <a:ea typeface="Overpass"/>
              <a:cs typeface="Overpass"/>
              <a:sym typeface="Overpass"/>
            </a:endParaRPr>
          </a:p>
        </p:txBody>
      </p:sp>
      <p:sp>
        <p:nvSpPr>
          <p:cNvPr id="1879" name="Google Shape;1879;p242"/>
          <p:cNvSpPr txBox="1"/>
          <p:nvPr/>
        </p:nvSpPr>
        <p:spPr>
          <a:xfrm>
            <a:off x="8120783" y="2413264"/>
            <a:ext cx="6048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Overpass"/>
                <a:ea typeface="Overpass"/>
                <a:cs typeface="Overpass"/>
                <a:sym typeface="Overpass"/>
              </a:rPr>
              <a:t>plugin#2</a:t>
            </a:r>
            <a:endParaRPr b="1" sz="800">
              <a:solidFill>
                <a:schemeClr val="dk1"/>
              </a:solidFill>
              <a:latin typeface="Overpass"/>
              <a:ea typeface="Overpass"/>
              <a:cs typeface="Overpass"/>
              <a:sym typeface="Overpass"/>
            </a:endParaRPr>
          </a:p>
        </p:txBody>
      </p:sp>
      <p:sp>
        <p:nvSpPr>
          <p:cNvPr id="1880" name="Google Shape;1880;p242"/>
          <p:cNvSpPr txBox="1"/>
          <p:nvPr/>
        </p:nvSpPr>
        <p:spPr>
          <a:xfrm>
            <a:off x="7910242" y="1768663"/>
            <a:ext cx="719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CRDs</a:t>
            </a:r>
            <a:endParaRPr sz="1200">
              <a:latin typeface="Overpass"/>
              <a:ea typeface="Overpass"/>
              <a:cs typeface="Overpass"/>
              <a:sym typeface="Overpass"/>
            </a:endParaRPr>
          </a:p>
        </p:txBody>
      </p:sp>
      <p:grpSp>
        <p:nvGrpSpPr>
          <p:cNvPr id="1881" name="Google Shape;1881;p242"/>
          <p:cNvGrpSpPr/>
          <p:nvPr/>
        </p:nvGrpSpPr>
        <p:grpSpPr>
          <a:xfrm>
            <a:off x="8277202" y="2122047"/>
            <a:ext cx="253678" cy="282681"/>
            <a:chOff x="7656700" y="2856100"/>
            <a:chExt cx="762025" cy="882000"/>
          </a:xfrm>
        </p:grpSpPr>
        <p:sp>
          <p:nvSpPr>
            <p:cNvPr id="1882" name="Google Shape;1882;p242"/>
            <p:cNvSpPr/>
            <p:nvPr/>
          </p:nvSpPr>
          <p:spPr>
            <a:xfrm>
              <a:off x="7656700" y="2856100"/>
              <a:ext cx="762000" cy="8820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42"/>
            <p:cNvSpPr/>
            <p:nvPr/>
          </p:nvSpPr>
          <p:spPr>
            <a:xfrm>
              <a:off x="8284625" y="2863150"/>
              <a:ext cx="134100" cy="141000"/>
            </a:xfrm>
            <a:prstGeom prst="rtTriangl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4" name="Google Shape;1884;p242"/>
            <p:cNvCxnSpPr/>
            <p:nvPr/>
          </p:nvCxnSpPr>
          <p:spPr>
            <a:xfrm>
              <a:off x="7790750" y="31101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85" name="Google Shape;1885;p242"/>
            <p:cNvCxnSpPr/>
            <p:nvPr/>
          </p:nvCxnSpPr>
          <p:spPr>
            <a:xfrm>
              <a:off x="7790750" y="32625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86" name="Google Shape;1886;p242"/>
            <p:cNvCxnSpPr/>
            <p:nvPr/>
          </p:nvCxnSpPr>
          <p:spPr>
            <a:xfrm>
              <a:off x="7790750" y="34149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887" name="Google Shape;1887;p242"/>
            <p:cNvCxnSpPr/>
            <p:nvPr/>
          </p:nvCxnSpPr>
          <p:spPr>
            <a:xfrm>
              <a:off x="7790750" y="3567300"/>
              <a:ext cx="486900" cy="7200"/>
            </a:xfrm>
            <a:prstGeom prst="straightConnector1">
              <a:avLst/>
            </a:prstGeom>
            <a:noFill/>
            <a:ln cap="flat" cmpd="sng" w="28575">
              <a:solidFill>
                <a:schemeClr val="dk2"/>
              </a:solidFill>
              <a:prstDash val="solid"/>
              <a:round/>
              <a:headEnd len="med" w="med" type="none"/>
              <a:tailEnd len="med" w="med" type="none"/>
            </a:ln>
          </p:spPr>
        </p:cxnSp>
      </p:grpSp>
      <p:cxnSp>
        <p:nvCxnSpPr>
          <p:cNvPr id="1888" name="Google Shape;1888;p242"/>
          <p:cNvCxnSpPr>
            <a:stCxn id="1870" idx="2"/>
            <a:endCxn id="1860" idx="1"/>
          </p:cNvCxnSpPr>
          <p:nvPr/>
        </p:nvCxnSpPr>
        <p:spPr>
          <a:xfrm flipH="1">
            <a:off x="7372150" y="2250739"/>
            <a:ext cx="315600" cy="2100"/>
          </a:xfrm>
          <a:prstGeom prst="straightConnector1">
            <a:avLst/>
          </a:prstGeom>
          <a:noFill/>
          <a:ln cap="flat" cmpd="sng" w="19050">
            <a:solidFill>
              <a:schemeClr val="dk2"/>
            </a:solidFill>
            <a:prstDash val="solid"/>
            <a:round/>
            <a:headEnd len="med" w="med" type="none"/>
            <a:tailEnd len="med" w="med" type="triangle"/>
          </a:ln>
        </p:spPr>
      </p:cxnSp>
      <p:sp>
        <p:nvSpPr>
          <p:cNvPr id="1889" name="Google Shape;1889;p242"/>
          <p:cNvSpPr/>
          <p:nvPr/>
        </p:nvSpPr>
        <p:spPr>
          <a:xfrm>
            <a:off x="7704475" y="2837850"/>
            <a:ext cx="1058100" cy="1282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New, optional secondary plug-ins:</a:t>
            </a:r>
            <a:endParaRPr sz="1000">
              <a:latin typeface="Overpass"/>
              <a:ea typeface="Overpass"/>
              <a:cs typeface="Overpass"/>
              <a:sym typeface="Overpass"/>
            </a:endParaRPr>
          </a:p>
          <a:p>
            <a:pPr indent="-120650" lvl="0" marL="114300" rtl="0" algn="l">
              <a:spcBef>
                <a:spcPts val="1000"/>
              </a:spcBef>
              <a:spcAft>
                <a:spcPts val="0"/>
              </a:spcAft>
              <a:buSzPts val="1000"/>
              <a:buFont typeface="Overpass"/>
              <a:buChar char="●"/>
            </a:pPr>
            <a:r>
              <a:rPr lang="en" sz="1000">
                <a:latin typeface="Overpass"/>
                <a:ea typeface="Overpass"/>
                <a:cs typeface="Overpass"/>
                <a:sym typeface="Overpass"/>
              </a:rPr>
              <a:t>macvlan</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host device</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ipam(dhcp)</a:t>
            </a:r>
            <a:endParaRPr sz="1000">
              <a:latin typeface="Overpass"/>
              <a:ea typeface="Overpass"/>
              <a:cs typeface="Overpass"/>
              <a:sym typeface="Overpass"/>
            </a:endParaRPr>
          </a:p>
        </p:txBody>
      </p:sp>
      <p:cxnSp>
        <p:nvCxnSpPr>
          <p:cNvPr id="1890" name="Google Shape;1890;p242"/>
          <p:cNvCxnSpPr/>
          <p:nvPr/>
        </p:nvCxnSpPr>
        <p:spPr>
          <a:xfrm>
            <a:off x="7289000" y="2962275"/>
            <a:ext cx="421500" cy="0"/>
          </a:xfrm>
          <a:prstGeom prst="straightConnector1">
            <a:avLst/>
          </a:prstGeom>
          <a:noFill/>
          <a:ln cap="flat" cmpd="sng" w="9525">
            <a:solidFill>
              <a:srgbClr val="666666"/>
            </a:solidFill>
            <a:prstDash val="dash"/>
            <a:round/>
            <a:headEnd len="med" w="med" type="none"/>
            <a:tailEnd len="med" w="med" type="none"/>
          </a:ln>
        </p:spPr>
      </p:cxnSp>
      <p:sp>
        <p:nvSpPr>
          <p:cNvPr id="1891" name="Google Shape;1891;p242"/>
          <p:cNvSpPr txBox="1"/>
          <p:nvPr/>
        </p:nvSpPr>
        <p:spPr>
          <a:xfrm>
            <a:off x="343650" y="986700"/>
            <a:ext cx="2188500" cy="3601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b="1" lang="en" sz="1200">
                <a:solidFill>
                  <a:schemeClr val="dk1"/>
                </a:solidFill>
                <a:latin typeface="Overpass"/>
                <a:ea typeface="Overpass"/>
                <a:cs typeface="Overpass"/>
                <a:sym typeface="Overpass"/>
              </a:rPr>
              <a:t>Multus Enables Multiple Networks &amp; New Functionality to Existing Networking</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a:p>
            <a:pPr indent="-177800" lvl="0" marL="342900" rtl="0" algn="l">
              <a:lnSpc>
                <a:spcPct val="140000"/>
              </a:lnSpc>
              <a:spcBef>
                <a:spcPts val="100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Create pod annotation(s) to call out a list of intended network attachments...</a:t>
            </a:r>
            <a:endParaRPr sz="1000">
              <a:solidFill>
                <a:schemeClr val="dk1"/>
              </a:solidFill>
              <a:latin typeface="Overpass Light"/>
              <a:ea typeface="Overpass Light"/>
              <a:cs typeface="Overpass Light"/>
              <a:sym typeface="Overpass Light"/>
            </a:endParaRPr>
          </a:p>
          <a:p>
            <a:pPr indent="-177800" lvl="0" marL="342900" rtl="0" algn="l">
              <a:lnSpc>
                <a:spcPct val="140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...each pointing to CNI network configurations packed inside CRD objects</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5" name="Shape 1895"/>
        <p:cNvGrpSpPr/>
        <p:nvPr/>
      </p:nvGrpSpPr>
      <p:grpSpPr>
        <a:xfrm>
          <a:off x="0" y="0"/>
          <a:ext cx="0" cy="0"/>
          <a:chOff x="0" y="0"/>
          <a:chExt cx="0" cy="0"/>
        </a:xfrm>
      </p:grpSpPr>
      <p:sp>
        <p:nvSpPr>
          <p:cNvPr id="1896" name="Google Shape;1896;p24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High-Performance Networking (Tech Preview)</a:t>
            </a:r>
            <a:endParaRPr sz="2600">
              <a:latin typeface="Overpass Light"/>
              <a:ea typeface="Overpass Light"/>
              <a:cs typeface="Overpass Light"/>
              <a:sym typeface="Overpass Light"/>
            </a:endParaRPr>
          </a:p>
        </p:txBody>
      </p:sp>
      <p:sp>
        <p:nvSpPr>
          <p:cNvPr id="1897" name="Google Shape;1897;p24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898" name="Google Shape;1898;p24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Technical Preview</a:t>
            </a:r>
            <a:endParaRPr sz="900">
              <a:latin typeface="Overpass Light"/>
              <a:ea typeface="Overpass Light"/>
              <a:cs typeface="Overpass Light"/>
              <a:sym typeface="Overpass Light"/>
            </a:endParaRPr>
          </a:p>
        </p:txBody>
      </p:sp>
      <p:sp>
        <p:nvSpPr>
          <p:cNvPr id="1899" name="Google Shape;1899;p243"/>
          <p:cNvSpPr txBox="1"/>
          <p:nvPr/>
        </p:nvSpPr>
        <p:spPr>
          <a:xfrm>
            <a:off x="343650" y="1437500"/>
            <a:ext cx="2285100" cy="3553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b="1" lang="en" sz="1200">
                <a:solidFill>
                  <a:schemeClr val="dk1"/>
                </a:solidFill>
                <a:latin typeface="Overpass"/>
                <a:ea typeface="Overpass"/>
                <a:cs typeface="Overpass"/>
                <a:sym typeface="Overpass"/>
              </a:rPr>
              <a:t>Approach Line-Rate Performance to the Pod</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OCP 4.1 includes the capability to use specific SR-IOV hardware on cluster nodes to brings near-line rate network performance to cluster pods.</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Configuring SR-IOV</a:t>
            </a:r>
            <a:endParaRPr sz="1200">
              <a:solidFill>
                <a:schemeClr val="dk1"/>
              </a:solidFill>
              <a:latin typeface="Overpass Light"/>
              <a:ea typeface="Overpass Light"/>
              <a:cs typeface="Overpass Light"/>
              <a:sym typeface="Overpass Light"/>
            </a:endParaRPr>
          </a:p>
        </p:txBody>
      </p:sp>
      <p:sp>
        <p:nvSpPr>
          <p:cNvPr id="1900" name="Google Shape;1900;p24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1901" name="Google Shape;1901;p243"/>
          <p:cNvSpPr/>
          <p:nvPr/>
        </p:nvSpPr>
        <p:spPr>
          <a:xfrm>
            <a:off x="3635857" y="3338867"/>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Pod</a:t>
            </a:r>
            <a:endParaRPr sz="1200">
              <a:solidFill>
                <a:srgbClr val="FFFFFF"/>
              </a:solidFill>
              <a:latin typeface="Overpass"/>
              <a:ea typeface="Overpass"/>
              <a:cs typeface="Overpass"/>
              <a:sym typeface="Overpass"/>
            </a:endParaRPr>
          </a:p>
        </p:txBody>
      </p:sp>
      <p:sp>
        <p:nvSpPr>
          <p:cNvPr id="1902" name="Google Shape;1902;p243"/>
          <p:cNvSpPr/>
          <p:nvPr/>
        </p:nvSpPr>
        <p:spPr>
          <a:xfrm>
            <a:off x="3691311" y="3676529"/>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sp>
        <p:nvSpPr>
          <p:cNvPr id="1903" name="Google Shape;1903;p243"/>
          <p:cNvSpPr/>
          <p:nvPr/>
        </p:nvSpPr>
        <p:spPr>
          <a:xfrm>
            <a:off x="4270222" y="3676529"/>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net0</a:t>
            </a:r>
            <a:endParaRPr sz="1000">
              <a:solidFill>
                <a:srgbClr val="004153"/>
              </a:solidFill>
              <a:latin typeface="Overpass"/>
              <a:ea typeface="Overpass"/>
              <a:cs typeface="Overpass"/>
              <a:sym typeface="Overpass"/>
            </a:endParaRPr>
          </a:p>
        </p:txBody>
      </p:sp>
      <p:sp>
        <p:nvSpPr>
          <p:cNvPr id="1904" name="Google Shape;1904;p243"/>
          <p:cNvSpPr txBox="1"/>
          <p:nvPr/>
        </p:nvSpPr>
        <p:spPr>
          <a:xfrm>
            <a:off x="4255040" y="3892591"/>
            <a:ext cx="5892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SR-IOV</a:t>
            </a:r>
            <a:endParaRPr b="1" sz="800">
              <a:solidFill>
                <a:srgbClr val="000000"/>
              </a:solidFill>
              <a:latin typeface="Overpass"/>
              <a:ea typeface="Overpass"/>
              <a:cs typeface="Overpass"/>
              <a:sym typeface="Overpass"/>
            </a:endParaRPr>
          </a:p>
        </p:txBody>
      </p:sp>
      <p:cxnSp>
        <p:nvCxnSpPr>
          <p:cNvPr id="1905" name="Google Shape;1905;p243"/>
          <p:cNvCxnSpPr>
            <a:stCxn id="1902" idx="1"/>
            <a:endCxn id="1906" idx="1"/>
          </p:cNvCxnSpPr>
          <p:nvPr/>
        </p:nvCxnSpPr>
        <p:spPr>
          <a:xfrm rot="10800000">
            <a:off x="3206811" y="2902229"/>
            <a:ext cx="484500" cy="891000"/>
          </a:xfrm>
          <a:prstGeom prst="bentConnector3">
            <a:avLst>
              <a:gd fmla="val 149122" name="adj1"/>
            </a:avLst>
          </a:prstGeom>
          <a:noFill/>
          <a:ln cap="flat" cmpd="sng" w="19050">
            <a:solidFill>
              <a:srgbClr val="666666"/>
            </a:solidFill>
            <a:prstDash val="solid"/>
            <a:round/>
            <a:headEnd len="med" w="med" type="triangle"/>
            <a:tailEnd len="med" w="med" type="none"/>
          </a:ln>
        </p:spPr>
      </p:cxnSp>
      <p:cxnSp>
        <p:nvCxnSpPr>
          <p:cNvPr id="1907" name="Google Shape;1907;p243"/>
          <p:cNvCxnSpPr>
            <a:stCxn id="1903" idx="3"/>
            <a:endCxn id="1908" idx="3"/>
          </p:cNvCxnSpPr>
          <p:nvPr/>
        </p:nvCxnSpPr>
        <p:spPr>
          <a:xfrm flipH="1" rot="10800000">
            <a:off x="4752622" y="2902229"/>
            <a:ext cx="631800" cy="891000"/>
          </a:xfrm>
          <a:prstGeom prst="bentConnector3">
            <a:avLst>
              <a:gd fmla="val 137687" name="adj1"/>
            </a:avLst>
          </a:prstGeom>
          <a:noFill/>
          <a:ln cap="flat" cmpd="sng" w="19050">
            <a:solidFill>
              <a:srgbClr val="666666"/>
            </a:solidFill>
            <a:prstDash val="solid"/>
            <a:round/>
            <a:headEnd len="med" w="med" type="triangle"/>
            <a:tailEnd len="med" w="med" type="none"/>
          </a:ln>
        </p:spPr>
      </p:cxnSp>
      <p:sp>
        <p:nvSpPr>
          <p:cNvPr id="1909" name="Google Shape;1909;p243"/>
          <p:cNvSpPr/>
          <p:nvPr/>
        </p:nvSpPr>
        <p:spPr>
          <a:xfrm>
            <a:off x="3059236" y="1437500"/>
            <a:ext cx="4740300" cy="2484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sp>
        <p:nvSpPr>
          <p:cNvPr id="1910" name="Google Shape;1910;p243"/>
          <p:cNvSpPr/>
          <p:nvPr/>
        </p:nvSpPr>
        <p:spPr>
          <a:xfrm flipH="1">
            <a:off x="3054825" y="1949196"/>
            <a:ext cx="2412300" cy="302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“meta plugin” (                        )</a:t>
            </a:r>
            <a:endParaRPr sz="1200">
              <a:latin typeface="Overpass"/>
              <a:ea typeface="Overpass"/>
              <a:cs typeface="Overpass"/>
              <a:sym typeface="Overpass"/>
            </a:endParaRPr>
          </a:p>
        </p:txBody>
      </p:sp>
      <p:cxnSp>
        <p:nvCxnSpPr>
          <p:cNvPr id="1911" name="Google Shape;1911;p243"/>
          <p:cNvCxnSpPr>
            <a:stCxn id="1910" idx="2"/>
            <a:endCxn id="1906" idx="0"/>
          </p:cNvCxnSpPr>
          <p:nvPr/>
        </p:nvCxnSpPr>
        <p:spPr>
          <a:xfrm flipH="1">
            <a:off x="3711975" y="2251596"/>
            <a:ext cx="549000" cy="340500"/>
          </a:xfrm>
          <a:prstGeom prst="straightConnector1">
            <a:avLst/>
          </a:prstGeom>
          <a:noFill/>
          <a:ln cap="flat" cmpd="sng" w="19050">
            <a:solidFill>
              <a:srgbClr val="666666"/>
            </a:solidFill>
            <a:prstDash val="solid"/>
            <a:round/>
            <a:headEnd len="med" w="med" type="none"/>
            <a:tailEnd len="med" w="med" type="triangle"/>
          </a:ln>
        </p:spPr>
      </p:cxnSp>
      <p:cxnSp>
        <p:nvCxnSpPr>
          <p:cNvPr id="1912" name="Google Shape;1912;p243"/>
          <p:cNvCxnSpPr>
            <a:stCxn id="1910" idx="2"/>
            <a:endCxn id="1908" idx="0"/>
          </p:cNvCxnSpPr>
          <p:nvPr/>
        </p:nvCxnSpPr>
        <p:spPr>
          <a:xfrm>
            <a:off x="4260975" y="2251596"/>
            <a:ext cx="594300" cy="340500"/>
          </a:xfrm>
          <a:prstGeom prst="straightConnector1">
            <a:avLst/>
          </a:prstGeom>
          <a:noFill/>
          <a:ln cap="flat" cmpd="sng" w="19050">
            <a:solidFill>
              <a:srgbClr val="666666"/>
            </a:solidFill>
            <a:prstDash val="solid"/>
            <a:round/>
            <a:headEnd len="med" w="med" type="none"/>
            <a:tailEnd len="med" w="med" type="triangle"/>
          </a:ln>
        </p:spPr>
      </p:cxnSp>
      <p:cxnSp>
        <p:nvCxnSpPr>
          <p:cNvPr id="1913" name="Google Shape;1913;p243"/>
          <p:cNvCxnSpPr>
            <a:stCxn id="1909" idx="2"/>
            <a:endCxn id="1910" idx="0"/>
          </p:cNvCxnSpPr>
          <p:nvPr/>
        </p:nvCxnSpPr>
        <p:spPr>
          <a:xfrm flipH="1">
            <a:off x="4260886" y="1685900"/>
            <a:ext cx="1168500" cy="263400"/>
          </a:xfrm>
          <a:prstGeom prst="straightConnector1">
            <a:avLst/>
          </a:prstGeom>
          <a:noFill/>
          <a:ln cap="flat" cmpd="sng" w="19050">
            <a:solidFill>
              <a:srgbClr val="666666"/>
            </a:solidFill>
            <a:prstDash val="solid"/>
            <a:round/>
            <a:headEnd len="med" w="med" type="none"/>
            <a:tailEnd len="med" w="med" type="triangle"/>
          </a:ln>
        </p:spPr>
      </p:cxnSp>
      <p:sp>
        <p:nvSpPr>
          <p:cNvPr id="1906" name="Google Shape;1906;p243"/>
          <p:cNvSpPr/>
          <p:nvPr/>
        </p:nvSpPr>
        <p:spPr>
          <a:xfrm>
            <a:off x="3206942" y="2592073"/>
            <a:ext cx="1009800" cy="6201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sp>
        <p:nvSpPr>
          <p:cNvPr id="1908" name="Google Shape;1908;p243"/>
          <p:cNvSpPr/>
          <p:nvPr/>
        </p:nvSpPr>
        <p:spPr>
          <a:xfrm>
            <a:off x="4326300" y="2592073"/>
            <a:ext cx="1058100" cy="620100"/>
          </a:xfrm>
          <a:prstGeom prst="rect">
            <a:avLst/>
          </a:prstGeom>
          <a:solidFill>
            <a:srgbClr val="F4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SR-IOV CNI</a:t>
            </a:r>
            <a:endParaRPr sz="12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(Tech Preview)</a:t>
            </a:r>
            <a:endParaRPr sz="1000">
              <a:latin typeface="Overpass"/>
              <a:ea typeface="Overpass"/>
              <a:cs typeface="Overpass"/>
              <a:sym typeface="Overpass"/>
            </a:endParaRPr>
          </a:p>
        </p:txBody>
      </p:sp>
      <p:sp>
        <p:nvSpPr>
          <p:cNvPr id="1914" name="Google Shape;1914;p243"/>
          <p:cNvSpPr txBox="1"/>
          <p:nvPr/>
        </p:nvSpPr>
        <p:spPr>
          <a:xfrm>
            <a:off x="3574759" y="3938543"/>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OpenShift SDN CNI (default)</a:t>
            </a:r>
            <a:endParaRPr b="1" sz="800">
              <a:solidFill>
                <a:srgbClr val="000000"/>
              </a:solidFill>
              <a:latin typeface="Overpass"/>
              <a:ea typeface="Overpass"/>
              <a:cs typeface="Overpass"/>
              <a:sym typeface="Overpass"/>
            </a:endParaRPr>
          </a:p>
        </p:txBody>
      </p:sp>
      <p:pic>
        <p:nvPicPr>
          <p:cNvPr id="1915" name="Google Shape;1915;p243"/>
          <p:cNvPicPr preferRelativeResize="0"/>
          <p:nvPr/>
        </p:nvPicPr>
        <p:blipFill>
          <a:blip r:embed="rId4">
            <a:alphaModFix/>
          </a:blip>
          <a:stretch>
            <a:fillRect/>
          </a:stretch>
        </p:blipFill>
        <p:spPr>
          <a:xfrm>
            <a:off x="4481300" y="2015075"/>
            <a:ext cx="787077" cy="194375"/>
          </a:xfrm>
          <a:prstGeom prst="rect">
            <a:avLst/>
          </a:prstGeom>
          <a:noFill/>
          <a:ln>
            <a:noFill/>
          </a:ln>
        </p:spPr>
      </p:pic>
      <p:sp>
        <p:nvSpPr>
          <p:cNvPr id="1916" name="Google Shape;1916;p243"/>
          <p:cNvSpPr/>
          <p:nvPr/>
        </p:nvSpPr>
        <p:spPr>
          <a:xfrm>
            <a:off x="5630350" y="2061750"/>
            <a:ext cx="594300" cy="510000"/>
          </a:xfrm>
          <a:prstGeom prst="can">
            <a:avLst>
              <a:gd fmla="val 26547" name="adj"/>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3"/>
          <p:cNvSpPr txBox="1"/>
          <p:nvPr/>
        </p:nvSpPr>
        <p:spPr>
          <a:xfrm>
            <a:off x="5640050" y="2291004"/>
            <a:ext cx="594300" cy="1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default, SR-IOV</a:t>
            </a:r>
            <a:endParaRPr b="1" sz="800">
              <a:solidFill>
                <a:srgbClr val="000000"/>
              </a:solidFill>
              <a:latin typeface="Overpass"/>
              <a:ea typeface="Overpass"/>
              <a:cs typeface="Overpass"/>
              <a:sym typeface="Overpass"/>
            </a:endParaRPr>
          </a:p>
        </p:txBody>
      </p:sp>
      <p:sp>
        <p:nvSpPr>
          <p:cNvPr id="1918" name="Google Shape;1918;p243"/>
          <p:cNvSpPr txBox="1"/>
          <p:nvPr/>
        </p:nvSpPr>
        <p:spPr>
          <a:xfrm>
            <a:off x="5640178" y="1967143"/>
            <a:ext cx="5892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CRDs</a:t>
            </a:r>
            <a:endParaRPr sz="1000">
              <a:latin typeface="Overpass"/>
              <a:ea typeface="Overpass"/>
              <a:cs typeface="Overpass"/>
              <a:sym typeface="Overpass"/>
            </a:endParaRPr>
          </a:p>
        </p:txBody>
      </p:sp>
      <p:cxnSp>
        <p:nvCxnSpPr>
          <p:cNvPr id="1919" name="Google Shape;1919;p243"/>
          <p:cNvCxnSpPr>
            <a:stCxn id="1916" idx="2"/>
            <a:endCxn id="1910" idx="1"/>
          </p:cNvCxnSpPr>
          <p:nvPr/>
        </p:nvCxnSpPr>
        <p:spPr>
          <a:xfrm rot="10800000">
            <a:off x="5467150" y="2100450"/>
            <a:ext cx="163200" cy="216300"/>
          </a:xfrm>
          <a:prstGeom prst="straightConnector1">
            <a:avLst/>
          </a:prstGeom>
          <a:noFill/>
          <a:ln cap="flat" cmpd="sng" w="19050">
            <a:solidFill>
              <a:srgbClr val="666666"/>
            </a:solidFill>
            <a:prstDash val="solid"/>
            <a:round/>
            <a:headEnd len="med" w="med" type="none"/>
            <a:tailEnd len="med" w="med" type="triangle"/>
          </a:ln>
        </p:spPr>
      </p:cxnSp>
      <p:sp>
        <p:nvSpPr>
          <p:cNvPr id="1920" name="Google Shape;1920;p243"/>
          <p:cNvSpPr/>
          <p:nvPr/>
        </p:nvSpPr>
        <p:spPr>
          <a:xfrm>
            <a:off x="6612300" y="2363475"/>
            <a:ext cx="1187100" cy="620100"/>
          </a:xfrm>
          <a:prstGeom prst="rect">
            <a:avLst/>
          </a:prstGeom>
          <a:solidFill>
            <a:srgbClr val="F4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SR-IOV Device Plug-in</a:t>
            </a:r>
            <a:endParaRPr sz="12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(Tech Preview)</a:t>
            </a:r>
            <a:endParaRPr sz="1000">
              <a:latin typeface="Overpass"/>
              <a:ea typeface="Overpass"/>
              <a:cs typeface="Overpass"/>
              <a:sym typeface="Overpass"/>
            </a:endParaRPr>
          </a:p>
        </p:txBody>
      </p:sp>
      <p:sp>
        <p:nvSpPr>
          <p:cNvPr id="1921" name="Google Shape;1921;p243"/>
          <p:cNvSpPr/>
          <p:nvPr/>
        </p:nvSpPr>
        <p:spPr>
          <a:xfrm>
            <a:off x="6002700" y="3386775"/>
            <a:ext cx="1187100" cy="282600"/>
          </a:xfrm>
          <a:prstGeom prst="rect">
            <a:avLst/>
          </a:prstGeom>
          <a:solidFill>
            <a:srgbClr val="FFF2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SR-IOV NIC</a:t>
            </a:r>
            <a:endParaRPr sz="1000">
              <a:latin typeface="Overpass"/>
              <a:ea typeface="Overpass"/>
              <a:cs typeface="Overpass"/>
              <a:sym typeface="Overpass"/>
            </a:endParaRPr>
          </a:p>
        </p:txBody>
      </p:sp>
      <p:sp>
        <p:nvSpPr>
          <p:cNvPr id="1922" name="Google Shape;1922;p243"/>
          <p:cNvSpPr/>
          <p:nvPr/>
        </p:nvSpPr>
        <p:spPr>
          <a:xfrm>
            <a:off x="6329375" y="3637550"/>
            <a:ext cx="71400" cy="714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3"/>
          <p:cNvSpPr/>
          <p:nvPr/>
        </p:nvSpPr>
        <p:spPr>
          <a:xfrm>
            <a:off x="6481775" y="3637550"/>
            <a:ext cx="71400" cy="714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3"/>
          <p:cNvSpPr/>
          <p:nvPr/>
        </p:nvSpPr>
        <p:spPr>
          <a:xfrm>
            <a:off x="6634175" y="3637550"/>
            <a:ext cx="71400" cy="714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3"/>
          <p:cNvSpPr/>
          <p:nvPr/>
        </p:nvSpPr>
        <p:spPr>
          <a:xfrm>
            <a:off x="6786575" y="3637550"/>
            <a:ext cx="71400" cy="714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6" name="Google Shape;1926;p243"/>
          <p:cNvCxnSpPr>
            <a:stCxn id="1909" idx="2"/>
            <a:endCxn id="1920" idx="0"/>
          </p:cNvCxnSpPr>
          <p:nvPr/>
        </p:nvCxnSpPr>
        <p:spPr>
          <a:xfrm>
            <a:off x="5429386" y="1685900"/>
            <a:ext cx="1776600" cy="677700"/>
          </a:xfrm>
          <a:prstGeom prst="straightConnector1">
            <a:avLst/>
          </a:prstGeom>
          <a:noFill/>
          <a:ln cap="flat" cmpd="sng" w="19050">
            <a:solidFill>
              <a:srgbClr val="666666"/>
            </a:solidFill>
            <a:prstDash val="solid"/>
            <a:round/>
            <a:headEnd len="med" w="med" type="none"/>
            <a:tailEnd len="med" w="med" type="triangle"/>
          </a:ln>
        </p:spPr>
      </p:cxnSp>
      <p:cxnSp>
        <p:nvCxnSpPr>
          <p:cNvPr id="1927" name="Google Shape;1927;p243"/>
          <p:cNvCxnSpPr>
            <a:stCxn id="1920" idx="2"/>
            <a:endCxn id="1921" idx="0"/>
          </p:cNvCxnSpPr>
          <p:nvPr/>
        </p:nvCxnSpPr>
        <p:spPr>
          <a:xfrm flipH="1">
            <a:off x="6596250" y="2983575"/>
            <a:ext cx="609600" cy="403200"/>
          </a:xfrm>
          <a:prstGeom prst="straightConnector1">
            <a:avLst/>
          </a:prstGeom>
          <a:noFill/>
          <a:ln cap="flat" cmpd="sng" w="19050">
            <a:solidFill>
              <a:srgbClr val="666666"/>
            </a:solidFill>
            <a:prstDash val="solid"/>
            <a:round/>
            <a:headEnd len="med" w="med" type="none"/>
            <a:tailEnd len="med" w="med" type="triangle"/>
          </a:ln>
        </p:spPr>
      </p:cxnSp>
      <p:sp>
        <p:nvSpPr>
          <p:cNvPr id="1928" name="Google Shape;1928;p243"/>
          <p:cNvSpPr/>
          <p:nvPr/>
        </p:nvSpPr>
        <p:spPr>
          <a:xfrm>
            <a:off x="4493550" y="3721750"/>
            <a:ext cx="1887275" cy="567425"/>
          </a:xfrm>
          <a:custGeom>
            <a:rect b="b" l="l" r="r" t="t"/>
            <a:pathLst>
              <a:path extrusionOk="0" h="22697" w="75491">
                <a:moveTo>
                  <a:pt x="75020" y="0"/>
                </a:moveTo>
                <a:cubicBezTo>
                  <a:pt x="74920" y="1055"/>
                  <a:pt x="76426" y="3214"/>
                  <a:pt x="74417" y="6327"/>
                </a:cubicBezTo>
                <a:cubicBezTo>
                  <a:pt x="72408" y="9440"/>
                  <a:pt x="67487" y="16019"/>
                  <a:pt x="62968" y="18680"/>
                </a:cubicBezTo>
                <a:cubicBezTo>
                  <a:pt x="58449" y="21341"/>
                  <a:pt x="53226" y="21642"/>
                  <a:pt x="47301" y="22295"/>
                </a:cubicBezTo>
                <a:cubicBezTo>
                  <a:pt x="41376" y="22948"/>
                  <a:pt x="33895" y="22596"/>
                  <a:pt x="27417" y="22596"/>
                </a:cubicBezTo>
                <a:cubicBezTo>
                  <a:pt x="20940" y="22596"/>
                  <a:pt x="12403" y="22446"/>
                  <a:pt x="8436" y="22295"/>
                </a:cubicBezTo>
                <a:cubicBezTo>
                  <a:pt x="4469" y="22144"/>
                  <a:pt x="4871" y="22295"/>
                  <a:pt x="3615" y="21692"/>
                </a:cubicBezTo>
                <a:cubicBezTo>
                  <a:pt x="2360" y="21090"/>
                  <a:pt x="1506" y="19885"/>
                  <a:pt x="903" y="18680"/>
                </a:cubicBezTo>
                <a:cubicBezTo>
                  <a:pt x="301" y="17475"/>
                  <a:pt x="151" y="15165"/>
                  <a:pt x="0" y="14462"/>
                </a:cubicBezTo>
              </a:path>
            </a:pathLst>
          </a:custGeom>
          <a:noFill/>
          <a:ln cap="flat" cmpd="sng" w="19050">
            <a:solidFill>
              <a:srgbClr val="E69138"/>
            </a:solidFill>
            <a:prstDash val="dash"/>
            <a:round/>
            <a:headEnd len="med" w="med" type="none"/>
            <a:tailEnd len="med" w="med" type="none"/>
          </a:ln>
        </p:spPr>
      </p:sp>
      <p:sp>
        <p:nvSpPr>
          <p:cNvPr id="1929" name="Google Shape;1929;p243"/>
          <p:cNvSpPr/>
          <p:nvPr/>
        </p:nvSpPr>
        <p:spPr>
          <a:xfrm>
            <a:off x="7475875" y="3142650"/>
            <a:ext cx="1416300" cy="891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Initially tested </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NICs (</a:t>
            </a:r>
            <a:r>
              <a:rPr lang="en" sz="1000" u="sng">
                <a:solidFill>
                  <a:schemeClr val="hlink"/>
                </a:solidFill>
                <a:latin typeface="Overpass"/>
                <a:ea typeface="Overpass"/>
                <a:cs typeface="Overpass"/>
                <a:sym typeface="Overpass"/>
                <a:hlinkClick r:id="rId5"/>
              </a:rPr>
              <a:t>details</a:t>
            </a:r>
            <a:r>
              <a:rPr lang="en" sz="1000">
                <a:latin typeface="Overpass"/>
                <a:ea typeface="Overpass"/>
                <a:cs typeface="Overpass"/>
                <a:sym typeface="Overpass"/>
              </a:rPr>
              <a:t>):</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Intel XXV710-DA2</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Mellanox CX-4/5</a:t>
            </a:r>
            <a:endParaRPr sz="1000">
              <a:latin typeface="Overpass"/>
              <a:ea typeface="Overpass"/>
              <a:cs typeface="Overpass"/>
              <a:sym typeface="Overpass"/>
            </a:endParaRPr>
          </a:p>
        </p:txBody>
      </p:sp>
      <p:cxnSp>
        <p:nvCxnSpPr>
          <p:cNvPr id="1930" name="Google Shape;1930;p243"/>
          <p:cNvCxnSpPr>
            <a:stCxn id="1921" idx="3"/>
            <a:endCxn id="1929" idx="1"/>
          </p:cNvCxnSpPr>
          <p:nvPr/>
        </p:nvCxnSpPr>
        <p:spPr>
          <a:xfrm>
            <a:off x="7189800" y="3528075"/>
            <a:ext cx="286200" cy="60000"/>
          </a:xfrm>
          <a:prstGeom prst="straightConnector1">
            <a:avLst/>
          </a:prstGeom>
          <a:noFill/>
          <a:ln cap="flat" cmpd="sng" w="9525">
            <a:solidFill>
              <a:srgbClr val="66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24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Duncan Hardie</a:t>
            </a:r>
            <a:endParaRPr sz="900">
              <a:solidFill>
                <a:srgbClr val="999999"/>
              </a:solidFill>
              <a:latin typeface="Overpass Light"/>
              <a:ea typeface="Overpass Light"/>
              <a:cs typeface="Overpass Light"/>
              <a:sym typeface="Overpass Light"/>
            </a:endParaRPr>
          </a:p>
        </p:txBody>
      </p:sp>
      <p:sp>
        <p:nvSpPr>
          <p:cNvPr id="1936" name="Google Shape;1936;p24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 Availability</a:t>
            </a:r>
            <a:endParaRPr sz="900">
              <a:latin typeface="Overpass Light"/>
              <a:ea typeface="Overpass Light"/>
              <a:cs typeface="Overpass Light"/>
              <a:sym typeface="Overpass Light"/>
            </a:endParaRPr>
          </a:p>
        </p:txBody>
      </p:sp>
      <p:sp>
        <p:nvSpPr>
          <p:cNvPr id="1937" name="Google Shape;1937;p244"/>
          <p:cNvSpPr txBox="1"/>
          <p:nvPr>
            <p:ph idx="4294967295" type="body"/>
          </p:nvPr>
        </p:nvSpPr>
        <p:spPr>
          <a:xfrm>
            <a:off x="337742" y="1487874"/>
            <a:ext cx="4040100" cy="2963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200">
                <a:solidFill>
                  <a:schemeClr val="dk1"/>
                </a:solidFill>
                <a:latin typeface="Overpass"/>
                <a:ea typeface="Overpass"/>
                <a:cs typeface="Overpass"/>
                <a:sym typeface="Overpass"/>
              </a:rPr>
              <a:t>Storage Focus</a:t>
            </a:r>
            <a:endParaRPr b="1" sz="1200">
              <a:solidFill>
                <a:schemeClr val="dk1"/>
              </a:solidFill>
              <a:latin typeface="Overpass"/>
              <a:ea typeface="Overpass"/>
              <a:cs typeface="Overpass"/>
              <a:sym typeface="Overpass"/>
            </a:endParaRPr>
          </a:p>
          <a:p>
            <a:pPr indent="-304800" lvl="0" marL="457200" marR="0" rtl="0" algn="l">
              <a:lnSpc>
                <a:spcPct val="115000"/>
              </a:lnSpc>
              <a:spcBef>
                <a:spcPts val="0"/>
              </a:spcBef>
              <a:spcAft>
                <a:spcPts val="0"/>
              </a:spcAft>
              <a:buSzPts val="1200"/>
              <a:buChar char="●"/>
            </a:pPr>
            <a:r>
              <a:rPr lang="en" sz="1200"/>
              <a:t>Cluster Storage Operator</a:t>
            </a:r>
            <a:endParaRPr sz="1200"/>
          </a:p>
          <a:p>
            <a:pPr indent="-304800" lvl="1" marL="914400" marR="0" rtl="0" algn="l">
              <a:lnSpc>
                <a:spcPct val="115000"/>
              </a:lnSpc>
              <a:spcBef>
                <a:spcPts val="0"/>
              </a:spcBef>
              <a:spcAft>
                <a:spcPts val="0"/>
              </a:spcAft>
              <a:buSzPts val="1200"/>
              <a:buChar char="○"/>
            </a:pPr>
            <a:r>
              <a:rPr lang="en" sz="1200"/>
              <a:t>Sets up the default storage class</a:t>
            </a:r>
            <a:endParaRPr sz="1200"/>
          </a:p>
          <a:p>
            <a:pPr indent="-304800" lvl="1" marL="914400" marR="0" rtl="0" algn="l">
              <a:lnSpc>
                <a:spcPct val="115000"/>
              </a:lnSpc>
              <a:spcBef>
                <a:spcPts val="0"/>
              </a:spcBef>
              <a:spcAft>
                <a:spcPts val="0"/>
              </a:spcAft>
              <a:buSzPts val="1200"/>
              <a:buChar char="○"/>
            </a:pPr>
            <a:r>
              <a:rPr lang="en"/>
              <a:t>Looks through cloud provider and sets up the correct storage class</a:t>
            </a:r>
            <a:endParaRPr/>
          </a:p>
          <a:p>
            <a:pPr indent="-304800" lvl="0" marL="457200" marR="0" rtl="0" algn="l">
              <a:lnSpc>
                <a:spcPct val="115000"/>
              </a:lnSpc>
              <a:spcBef>
                <a:spcPts val="0"/>
              </a:spcBef>
              <a:spcAft>
                <a:spcPts val="0"/>
              </a:spcAft>
              <a:buSzPts val="1200"/>
              <a:buChar char="●"/>
            </a:pPr>
            <a:r>
              <a:rPr lang="en" sz="1200"/>
              <a:t>Drivers themselves remain in-tree for now</a:t>
            </a:r>
            <a:endParaRPr sz="1200"/>
          </a:p>
          <a:p>
            <a:pPr indent="-304800" lvl="0" marL="457200" marR="0" rtl="0" algn="l">
              <a:lnSpc>
                <a:spcPct val="115000"/>
              </a:lnSpc>
              <a:spcBef>
                <a:spcPts val="0"/>
              </a:spcBef>
              <a:spcAft>
                <a:spcPts val="0"/>
              </a:spcAft>
              <a:buSzPts val="1200"/>
              <a:buChar char="●"/>
            </a:pPr>
            <a:r>
              <a:rPr lang="en" sz="1200"/>
              <a:t>Focus has been on RHEL7 and RHCOS8 validating:</a:t>
            </a:r>
            <a:endParaRPr sz="1200"/>
          </a:p>
          <a:p>
            <a:pPr indent="-304800" lvl="1" marL="914400" marR="0" rtl="0" algn="l">
              <a:lnSpc>
                <a:spcPct val="115000"/>
              </a:lnSpc>
              <a:spcBef>
                <a:spcPts val="0"/>
              </a:spcBef>
              <a:spcAft>
                <a:spcPts val="0"/>
              </a:spcAft>
              <a:buSzPts val="1200"/>
              <a:buChar char="○"/>
            </a:pPr>
            <a:r>
              <a:rPr lang="en" sz="1200"/>
              <a:t>AWS EBS</a:t>
            </a:r>
            <a:endParaRPr sz="1200"/>
          </a:p>
          <a:p>
            <a:pPr indent="-304800" lvl="1" marL="914400" marR="0" rtl="0" algn="l">
              <a:lnSpc>
                <a:spcPct val="115000"/>
              </a:lnSpc>
              <a:spcBef>
                <a:spcPts val="0"/>
              </a:spcBef>
              <a:spcAft>
                <a:spcPts val="0"/>
              </a:spcAft>
              <a:buSzPts val="1200"/>
              <a:buChar char="○"/>
            </a:pPr>
            <a:r>
              <a:rPr lang="en" sz="1200"/>
              <a:t>vSphere Default Storage Class</a:t>
            </a:r>
            <a:endParaRPr sz="1200"/>
          </a:p>
          <a:p>
            <a:pPr indent="0" lvl="0" marL="457200" marR="0" rtl="0" algn="l">
              <a:lnSpc>
                <a:spcPct val="115000"/>
              </a:lnSpc>
              <a:spcBef>
                <a:spcPts val="1600"/>
              </a:spcBef>
              <a:spcAft>
                <a:spcPts val="1600"/>
              </a:spcAft>
              <a:buNone/>
            </a:pPr>
            <a:r>
              <a:t/>
            </a:r>
            <a:endParaRPr sz="1200"/>
          </a:p>
        </p:txBody>
      </p:sp>
      <p:sp>
        <p:nvSpPr>
          <p:cNvPr id="1938" name="Google Shape;1938;p24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Storage</a:t>
            </a:r>
            <a:endParaRPr sz="2600">
              <a:latin typeface="Overpass Light"/>
              <a:ea typeface="Overpass Light"/>
              <a:cs typeface="Overpass Light"/>
              <a:sym typeface="Overpass Light"/>
            </a:endParaRPr>
          </a:p>
        </p:txBody>
      </p:sp>
      <p:sp>
        <p:nvSpPr>
          <p:cNvPr id="1939" name="Google Shape;1939;p244"/>
          <p:cNvSpPr txBox="1"/>
          <p:nvPr/>
        </p:nvSpPr>
        <p:spPr>
          <a:xfrm>
            <a:off x="447775" y="-20750"/>
            <a:ext cx="26073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graphicFrame>
        <p:nvGraphicFramePr>
          <p:cNvPr id="1940" name="Google Shape;1940;p244"/>
          <p:cNvGraphicFramePr/>
          <p:nvPr/>
        </p:nvGraphicFramePr>
        <p:xfrm>
          <a:off x="4978775" y="1702800"/>
          <a:ext cx="3000000" cy="3000000"/>
        </p:xfrm>
        <a:graphic>
          <a:graphicData uri="http://schemas.openxmlformats.org/drawingml/2006/table">
            <a:tbl>
              <a:tblPr>
                <a:noFill/>
                <a:tableStyleId>{FCC57920-8912-414A-83E5-FA7CC957210E}</a:tableStyleId>
              </a:tblPr>
              <a:tblGrid>
                <a:gridCol w="1787275"/>
                <a:gridCol w="1787275"/>
              </a:tblGrid>
              <a:tr h="374550">
                <a:tc>
                  <a:txBody>
                    <a:bodyPr/>
                    <a:lstStyle/>
                    <a:p>
                      <a:pPr indent="0" lvl="0" marL="0" rtl="0" algn="l">
                        <a:spcBef>
                          <a:spcPts val="0"/>
                        </a:spcBef>
                        <a:spcAft>
                          <a:spcPts val="0"/>
                        </a:spcAft>
                        <a:buNone/>
                      </a:pPr>
                      <a:r>
                        <a:rPr lang="en">
                          <a:solidFill>
                            <a:schemeClr val="lt1"/>
                          </a:solidFill>
                        </a:rPr>
                        <a:t>Supported</a:t>
                      </a:r>
                      <a:endParaRPr>
                        <a:solidFill>
                          <a:schemeClr val="lt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lang="en">
                          <a:solidFill>
                            <a:schemeClr val="lt1"/>
                          </a:solidFill>
                        </a:rPr>
                        <a:t>Dev Preview</a:t>
                      </a:r>
                      <a:endParaRPr>
                        <a:solidFill>
                          <a:schemeClr val="lt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F0000"/>
                    </a:solidFill>
                  </a:tcPr>
                </a:tc>
              </a:tr>
              <a:tr h="363675">
                <a:tc>
                  <a:txBody>
                    <a:bodyPr/>
                    <a:lstStyle/>
                    <a:p>
                      <a:pPr indent="0" lvl="0" marL="0" rtl="0" algn="l">
                        <a:spcBef>
                          <a:spcPts val="0"/>
                        </a:spcBef>
                        <a:spcAft>
                          <a:spcPts val="0"/>
                        </a:spcAft>
                        <a:buNone/>
                      </a:pPr>
                      <a:r>
                        <a:rPr lang="en" sz="1100"/>
                        <a:t>NFS</a:t>
                      </a:r>
                      <a:endParaRPr sz="11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Snapshot*</a:t>
                      </a:r>
                      <a:endParaRPr sz="11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78200">
                <a:tc>
                  <a:txBody>
                    <a:bodyPr/>
                    <a:lstStyle/>
                    <a:p>
                      <a:pPr indent="0" lvl="0" marL="0" rtl="0" algn="l">
                        <a:spcBef>
                          <a:spcPts val="0"/>
                        </a:spcBef>
                        <a:spcAft>
                          <a:spcPts val="0"/>
                        </a:spcAft>
                        <a:buNone/>
                      </a:pPr>
                      <a:r>
                        <a:rPr lang="en" sz="1100">
                          <a:solidFill>
                            <a:schemeClr val="dk1"/>
                          </a:solidFill>
                        </a:rPr>
                        <a:t>iSCSI</a:t>
                      </a:r>
                      <a:endParaRPr sz="11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EFS*</a:t>
                      </a:r>
                      <a:endParaRPr sz="11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78200">
                <a:tc>
                  <a:txBody>
                    <a:bodyPr/>
                    <a:lstStyle/>
                    <a:p>
                      <a:pPr indent="0" lvl="0" marL="0" rtl="0" algn="l">
                        <a:spcBef>
                          <a:spcPts val="0"/>
                        </a:spcBef>
                        <a:spcAft>
                          <a:spcPts val="0"/>
                        </a:spcAft>
                        <a:buNone/>
                      </a:pPr>
                      <a:r>
                        <a:rPr lang="en" sz="1100">
                          <a:solidFill>
                            <a:schemeClr val="dk1"/>
                          </a:solidFill>
                        </a:rPr>
                        <a:t>AWS EBS</a:t>
                      </a:r>
                      <a:endParaRPr sz="11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Local Volume*</a:t>
                      </a:r>
                      <a:endParaRPr sz="11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63675">
                <a:tc>
                  <a:txBody>
                    <a:bodyPr/>
                    <a:lstStyle/>
                    <a:p>
                      <a:pPr indent="0" lvl="0" marL="0" rtl="0" algn="l">
                        <a:spcBef>
                          <a:spcPts val="0"/>
                        </a:spcBef>
                        <a:spcAft>
                          <a:spcPts val="0"/>
                        </a:spcAft>
                        <a:buNone/>
                      </a:pPr>
                      <a:r>
                        <a:rPr lang="en" sz="1100">
                          <a:solidFill>
                            <a:schemeClr val="dk1"/>
                          </a:solidFill>
                        </a:rPr>
                        <a:t>VMware vSphere</a:t>
                      </a:r>
                      <a:endParaRPr sz="11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Raw Block</a:t>
                      </a:r>
                      <a:endParaRPr sz="11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1941" name="Google Shape;1941;p244"/>
          <p:cNvSpPr txBox="1"/>
          <p:nvPr/>
        </p:nvSpPr>
        <p:spPr>
          <a:xfrm>
            <a:off x="4978775" y="4033350"/>
            <a:ext cx="39366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 via external provisioner</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5" name="Shape 1945"/>
        <p:cNvGrpSpPr/>
        <p:nvPr/>
      </p:nvGrpSpPr>
      <p:grpSpPr>
        <a:xfrm>
          <a:off x="0" y="0"/>
          <a:ext cx="0" cy="0"/>
          <a:chOff x="0" y="0"/>
          <a:chExt cx="0" cy="0"/>
        </a:xfrm>
      </p:grpSpPr>
      <p:sp>
        <p:nvSpPr>
          <p:cNvPr id="1946" name="Google Shape;1946;p245"/>
          <p:cNvSpPr txBox="1"/>
          <p:nvPr/>
        </p:nvSpPr>
        <p:spPr>
          <a:xfrm>
            <a:off x="0" y="73950"/>
            <a:ext cx="9144000" cy="77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PROVIDER ROADMAP FOR </a:t>
            </a:r>
            <a:endParaRPr b="1" sz="2800">
              <a:latin typeface="Overpass"/>
              <a:ea typeface="Overpass"/>
              <a:cs typeface="Overpass"/>
              <a:sym typeface="Overpass"/>
            </a:endParaRPr>
          </a:p>
          <a:p>
            <a:pPr indent="0" lvl="0" marL="0" rtl="0" algn="ctr">
              <a:spcBef>
                <a:spcPts val="0"/>
              </a:spcBef>
              <a:spcAft>
                <a:spcPts val="0"/>
              </a:spcAft>
              <a:buNone/>
            </a:pPr>
            <a:r>
              <a:rPr b="1" lang="en" sz="2800">
                <a:latin typeface="Overpass"/>
                <a:ea typeface="Overpass"/>
                <a:cs typeface="Overpass"/>
                <a:sym typeface="Overpass"/>
              </a:rPr>
              <a:t>OPENSHIFT CONTAINER STORAGE 4</a:t>
            </a:r>
            <a:endParaRPr b="1" sz="2800">
              <a:latin typeface="Overpass"/>
              <a:ea typeface="Overpass"/>
              <a:cs typeface="Overpass"/>
              <a:sym typeface="Overpass"/>
            </a:endParaRPr>
          </a:p>
        </p:txBody>
      </p:sp>
      <p:pic>
        <p:nvPicPr>
          <p:cNvPr id="1947" name="Google Shape;1947;p245"/>
          <p:cNvPicPr preferRelativeResize="0"/>
          <p:nvPr/>
        </p:nvPicPr>
        <p:blipFill>
          <a:blip r:embed="rId3">
            <a:alphaModFix/>
          </a:blip>
          <a:stretch>
            <a:fillRect/>
          </a:stretch>
        </p:blipFill>
        <p:spPr>
          <a:xfrm>
            <a:off x="881516" y="1651159"/>
            <a:ext cx="1103350" cy="212928"/>
          </a:xfrm>
          <a:prstGeom prst="rect">
            <a:avLst/>
          </a:prstGeom>
          <a:noFill/>
          <a:ln>
            <a:noFill/>
          </a:ln>
        </p:spPr>
      </p:pic>
      <p:grpSp>
        <p:nvGrpSpPr>
          <p:cNvPr id="1948" name="Google Shape;1948;p245"/>
          <p:cNvGrpSpPr/>
          <p:nvPr/>
        </p:nvGrpSpPr>
        <p:grpSpPr>
          <a:xfrm>
            <a:off x="603255" y="2411905"/>
            <a:ext cx="1575600" cy="496801"/>
            <a:chOff x="114530" y="1305109"/>
            <a:chExt cx="1575600" cy="496801"/>
          </a:xfrm>
        </p:grpSpPr>
        <p:sp>
          <p:nvSpPr>
            <p:cNvPr id="1949" name="Google Shape;1949;p245"/>
            <p:cNvSpPr txBox="1"/>
            <p:nvPr/>
          </p:nvSpPr>
          <p:spPr>
            <a:xfrm>
              <a:off x="114530" y="1399010"/>
              <a:ext cx="15756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4.2</a:t>
              </a:r>
              <a:endParaRPr b="1">
                <a:solidFill>
                  <a:srgbClr val="434343"/>
                </a:solidFill>
                <a:latin typeface="Proxima Nova"/>
                <a:ea typeface="Proxima Nova"/>
                <a:cs typeface="Proxima Nova"/>
                <a:sym typeface="Proxima Nova"/>
              </a:endParaRPr>
            </a:p>
          </p:txBody>
        </p:sp>
        <p:pic>
          <p:nvPicPr>
            <p:cNvPr id="1950" name="Google Shape;1950;p245"/>
            <p:cNvPicPr preferRelativeResize="0"/>
            <p:nvPr/>
          </p:nvPicPr>
          <p:blipFill>
            <a:blip r:embed="rId3">
              <a:alphaModFix/>
            </a:blip>
            <a:stretch>
              <a:fillRect/>
            </a:stretch>
          </p:blipFill>
          <p:spPr>
            <a:xfrm>
              <a:off x="392791" y="1305109"/>
              <a:ext cx="1103350" cy="212928"/>
            </a:xfrm>
            <a:prstGeom prst="rect">
              <a:avLst/>
            </a:prstGeom>
            <a:noFill/>
            <a:ln>
              <a:noFill/>
            </a:ln>
          </p:spPr>
        </p:pic>
      </p:grpSp>
      <p:cxnSp>
        <p:nvCxnSpPr>
          <p:cNvPr id="1951" name="Google Shape;1951;p245"/>
          <p:cNvCxnSpPr/>
          <p:nvPr/>
        </p:nvCxnSpPr>
        <p:spPr>
          <a:xfrm>
            <a:off x="2138144" y="2330512"/>
            <a:ext cx="0" cy="586500"/>
          </a:xfrm>
          <a:prstGeom prst="straightConnector1">
            <a:avLst/>
          </a:prstGeom>
          <a:noFill/>
          <a:ln cap="flat" cmpd="sng" w="9525">
            <a:solidFill>
              <a:srgbClr val="666666"/>
            </a:solidFill>
            <a:prstDash val="solid"/>
            <a:round/>
            <a:headEnd len="med" w="med" type="none"/>
            <a:tailEnd len="med" w="med" type="none"/>
          </a:ln>
        </p:spPr>
      </p:cxnSp>
      <p:cxnSp>
        <p:nvCxnSpPr>
          <p:cNvPr id="1952" name="Google Shape;1952;p245"/>
          <p:cNvCxnSpPr/>
          <p:nvPr/>
        </p:nvCxnSpPr>
        <p:spPr>
          <a:xfrm>
            <a:off x="2138156" y="3129803"/>
            <a:ext cx="6000" cy="865800"/>
          </a:xfrm>
          <a:prstGeom prst="straightConnector1">
            <a:avLst/>
          </a:prstGeom>
          <a:noFill/>
          <a:ln cap="flat" cmpd="sng" w="9525">
            <a:solidFill>
              <a:srgbClr val="666666"/>
            </a:solidFill>
            <a:prstDash val="solid"/>
            <a:round/>
            <a:headEnd len="med" w="med" type="none"/>
            <a:tailEnd len="med" w="med" type="none"/>
          </a:ln>
        </p:spPr>
      </p:cxnSp>
      <p:cxnSp>
        <p:nvCxnSpPr>
          <p:cNvPr id="1953" name="Google Shape;1953;p245"/>
          <p:cNvCxnSpPr/>
          <p:nvPr/>
        </p:nvCxnSpPr>
        <p:spPr>
          <a:xfrm>
            <a:off x="2138144" y="1555520"/>
            <a:ext cx="0" cy="586500"/>
          </a:xfrm>
          <a:prstGeom prst="straightConnector1">
            <a:avLst/>
          </a:prstGeom>
          <a:noFill/>
          <a:ln cap="flat" cmpd="sng" w="9525">
            <a:solidFill>
              <a:srgbClr val="666666"/>
            </a:solidFill>
            <a:prstDash val="solid"/>
            <a:round/>
            <a:headEnd len="med" w="med" type="none"/>
            <a:tailEnd len="med" w="med" type="none"/>
          </a:ln>
        </p:spPr>
      </p:cxnSp>
      <p:cxnSp>
        <p:nvCxnSpPr>
          <p:cNvPr id="1954" name="Google Shape;1954;p245"/>
          <p:cNvCxnSpPr/>
          <p:nvPr/>
        </p:nvCxnSpPr>
        <p:spPr>
          <a:xfrm rot="10800000">
            <a:off x="638675" y="1473250"/>
            <a:ext cx="7590300" cy="0"/>
          </a:xfrm>
          <a:prstGeom prst="straightConnector1">
            <a:avLst/>
          </a:prstGeom>
          <a:noFill/>
          <a:ln cap="flat" cmpd="sng" w="9525">
            <a:solidFill>
              <a:srgbClr val="666666"/>
            </a:solidFill>
            <a:prstDash val="dash"/>
            <a:round/>
            <a:headEnd len="med" w="med" type="none"/>
            <a:tailEnd len="med" w="med" type="none"/>
          </a:ln>
        </p:spPr>
      </p:cxnSp>
      <p:sp>
        <p:nvSpPr>
          <p:cNvPr id="1955" name="Google Shape;1955;p245"/>
          <p:cNvSpPr txBox="1"/>
          <p:nvPr/>
        </p:nvSpPr>
        <p:spPr>
          <a:xfrm>
            <a:off x="2439325" y="960375"/>
            <a:ext cx="25368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Proxima Nova"/>
                <a:ea typeface="Proxima Nova"/>
                <a:cs typeface="Proxima Nova"/>
                <a:sym typeface="Proxima Nova"/>
              </a:rPr>
              <a:t>Full Stack Automation</a:t>
            </a:r>
            <a:endParaRPr b="1" sz="1800">
              <a:solidFill>
                <a:srgbClr val="434343"/>
              </a:solidFill>
              <a:latin typeface="Proxima Nova"/>
              <a:ea typeface="Proxima Nova"/>
              <a:cs typeface="Proxima Nova"/>
              <a:sym typeface="Proxima Nova"/>
            </a:endParaRPr>
          </a:p>
        </p:txBody>
      </p:sp>
      <p:sp>
        <p:nvSpPr>
          <p:cNvPr id="1956" name="Google Shape;1956;p245"/>
          <p:cNvSpPr txBox="1"/>
          <p:nvPr/>
        </p:nvSpPr>
        <p:spPr>
          <a:xfrm>
            <a:off x="5414975" y="960375"/>
            <a:ext cx="30963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Proxima Nova"/>
                <a:ea typeface="Proxima Nova"/>
                <a:cs typeface="Proxima Nova"/>
                <a:sym typeface="Proxima Nova"/>
              </a:rPr>
              <a:t>Pre-existing Infrastructure</a:t>
            </a:r>
            <a:endParaRPr b="1" sz="1800">
              <a:solidFill>
                <a:srgbClr val="434343"/>
              </a:solidFill>
              <a:latin typeface="Proxima Nova"/>
              <a:ea typeface="Proxima Nova"/>
              <a:cs typeface="Proxima Nova"/>
              <a:sym typeface="Proxima Nova"/>
            </a:endParaRPr>
          </a:p>
        </p:txBody>
      </p:sp>
      <p:cxnSp>
        <p:nvCxnSpPr>
          <p:cNvPr id="1957" name="Google Shape;1957;p245"/>
          <p:cNvCxnSpPr/>
          <p:nvPr/>
        </p:nvCxnSpPr>
        <p:spPr>
          <a:xfrm rot="10800000">
            <a:off x="638675" y="2242250"/>
            <a:ext cx="7590300" cy="0"/>
          </a:xfrm>
          <a:prstGeom prst="straightConnector1">
            <a:avLst/>
          </a:prstGeom>
          <a:noFill/>
          <a:ln cap="flat" cmpd="sng" w="9525">
            <a:solidFill>
              <a:srgbClr val="666666"/>
            </a:solidFill>
            <a:prstDash val="dash"/>
            <a:round/>
            <a:headEnd len="med" w="med" type="none"/>
            <a:tailEnd len="med" w="med" type="none"/>
          </a:ln>
        </p:spPr>
      </p:cxnSp>
      <p:cxnSp>
        <p:nvCxnSpPr>
          <p:cNvPr id="1958" name="Google Shape;1958;p245"/>
          <p:cNvCxnSpPr/>
          <p:nvPr/>
        </p:nvCxnSpPr>
        <p:spPr>
          <a:xfrm rot="10800000">
            <a:off x="638575" y="3035025"/>
            <a:ext cx="7583400" cy="0"/>
          </a:xfrm>
          <a:prstGeom prst="straightConnector1">
            <a:avLst/>
          </a:prstGeom>
          <a:noFill/>
          <a:ln cap="flat" cmpd="sng" w="9525">
            <a:solidFill>
              <a:srgbClr val="666666"/>
            </a:solidFill>
            <a:prstDash val="dash"/>
            <a:round/>
            <a:headEnd len="med" w="med" type="none"/>
            <a:tailEnd len="med" w="med" type="none"/>
          </a:ln>
        </p:spPr>
      </p:cxnSp>
      <p:cxnSp>
        <p:nvCxnSpPr>
          <p:cNvPr id="1959" name="Google Shape;1959;p245"/>
          <p:cNvCxnSpPr/>
          <p:nvPr/>
        </p:nvCxnSpPr>
        <p:spPr>
          <a:xfrm rot="10800000">
            <a:off x="638450" y="3979925"/>
            <a:ext cx="7597500" cy="0"/>
          </a:xfrm>
          <a:prstGeom prst="straightConnector1">
            <a:avLst/>
          </a:prstGeom>
          <a:noFill/>
          <a:ln cap="flat" cmpd="sng" w="9525">
            <a:solidFill>
              <a:srgbClr val="666666"/>
            </a:solidFill>
            <a:prstDash val="dash"/>
            <a:round/>
            <a:headEnd len="med" w="med" type="none"/>
            <a:tailEnd len="med" w="med" type="none"/>
          </a:ln>
        </p:spPr>
      </p:cxnSp>
      <p:pic>
        <p:nvPicPr>
          <p:cNvPr descr="Image result for AWS" id="1960" name="Google Shape;1960;p245"/>
          <p:cNvPicPr preferRelativeResize="0"/>
          <p:nvPr/>
        </p:nvPicPr>
        <p:blipFill>
          <a:blip r:embed="rId4">
            <a:alphaModFix/>
          </a:blip>
          <a:stretch>
            <a:fillRect/>
          </a:stretch>
        </p:blipFill>
        <p:spPr>
          <a:xfrm>
            <a:off x="5652555" y="2501987"/>
            <a:ext cx="695400" cy="261757"/>
          </a:xfrm>
          <a:prstGeom prst="rect">
            <a:avLst/>
          </a:prstGeom>
          <a:noFill/>
          <a:ln>
            <a:noFill/>
          </a:ln>
        </p:spPr>
      </p:pic>
      <p:pic>
        <p:nvPicPr>
          <p:cNvPr id="1961" name="Google Shape;1961;p245"/>
          <p:cNvPicPr preferRelativeResize="0"/>
          <p:nvPr/>
        </p:nvPicPr>
        <p:blipFill>
          <a:blip r:embed="rId5">
            <a:alphaModFix/>
          </a:blip>
          <a:stretch>
            <a:fillRect/>
          </a:stretch>
        </p:blipFill>
        <p:spPr>
          <a:xfrm>
            <a:off x="6652751" y="2533762"/>
            <a:ext cx="767099" cy="241526"/>
          </a:xfrm>
          <a:prstGeom prst="rect">
            <a:avLst/>
          </a:prstGeom>
          <a:noFill/>
          <a:ln>
            <a:noFill/>
          </a:ln>
        </p:spPr>
      </p:pic>
      <p:sp>
        <p:nvSpPr>
          <p:cNvPr id="1962" name="Google Shape;1962;p245"/>
          <p:cNvSpPr/>
          <p:nvPr/>
        </p:nvSpPr>
        <p:spPr>
          <a:xfrm>
            <a:off x="6658450" y="1770588"/>
            <a:ext cx="298500" cy="174300"/>
          </a:xfrm>
          <a:prstGeom prst="mathMinus">
            <a:avLst>
              <a:gd fmla="val 23520" name="adj1"/>
            </a:avLst>
          </a:prstGeom>
          <a:solidFill>
            <a:srgbClr val="1D6B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3" name="Google Shape;1963;p245"/>
          <p:cNvCxnSpPr/>
          <p:nvPr/>
        </p:nvCxnSpPr>
        <p:spPr>
          <a:xfrm>
            <a:off x="5128819" y="2328875"/>
            <a:ext cx="0" cy="586500"/>
          </a:xfrm>
          <a:prstGeom prst="straightConnector1">
            <a:avLst/>
          </a:prstGeom>
          <a:noFill/>
          <a:ln cap="flat" cmpd="sng" w="9525">
            <a:solidFill>
              <a:srgbClr val="666666"/>
            </a:solidFill>
            <a:prstDash val="solid"/>
            <a:round/>
            <a:headEnd len="med" w="med" type="none"/>
            <a:tailEnd len="med" w="med" type="none"/>
          </a:ln>
        </p:spPr>
      </p:cxnSp>
      <p:cxnSp>
        <p:nvCxnSpPr>
          <p:cNvPr id="1964" name="Google Shape;1964;p245"/>
          <p:cNvCxnSpPr/>
          <p:nvPr/>
        </p:nvCxnSpPr>
        <p:spPr>
          <a:xfrm>
            <a:off x="5128831" y="3128166"/>
            <a:ext cx="2700" cy="831300"/>
          </a:xfrm>
          <a:prstGeom prst="straightConnector1">
            <a:avLst/>
          </a:prstGeom>
          <a:noFill/>
          <a:ln cap="flat" cmpd="sng" w="9525">
            <a:solidFill>
              <a:srgbClr val="666666"/>
            </a:solidFill>
            <a:prstDash val="solid"/>
            <a:round/>
            <a:headEnd len="med" w="med" type="none"/>
            <a:tailEnd len="med" w="med" type="none"/>
          </a:ln>
        </p:spPr>
      </p:cxnSp>
      <p:cxnSp>
        <p:nvCxnSpPr>
          <p:cNvPr id="1965" name="Google Shape;1965;p245"/>
          <p:cNvCxnSpPr/>
          <p:nvPr/>
        </p:nvCxnSpPr>
        <p:spPr>
          <a:xfrm>
            <a:off x="5128819" y="1553882"/>
            <a:ext cx="0" cy="586500"/>
          </a:xfrm>
          <a:prstGeom prst="straightConnector1">
            <a:avLst/>
          </a:prstGeom>
          <a:noFill/>
          <a:ln cap="flat" cmpd="sng" w="9525">
            <a:solidFill>
              <a:srgbClr val="666666"/>
            </a:solidFill>
            <a:prstDash val="solid"/>
            <a:round/>
            <a:headEnd len="med" w="med" type="none"/>
            <a:tailEnd len="med" w="med" type="none"/>
          </a:ln>
        </p:spPr>
      </p:cxnSp>
      <p:sp>
        <p:nvSpPr>
          <p:cNvPr id="1966" name="Google Shape;1966;p245"/>
          <p:cNvSpPr txBox="1"/>
          <p:nvPr/>
        </p:nvSpPr>
        <p:spPr>
          <a:xfrm>
            <a:off x="5950750" y="3184325"/>
            <a:ext cx="1006200" cy="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Proxima Nova"/>
                <a:ea typeface="Proxima Nova"/>
                <a:cs typeface="Proxima Nova"/>
                <a:sym typeface="Proxima Nova"/>
              </a:rPr>
              <a:t>Baremetal</a:t>
            </a:r>
            <a:endParaRPr b="1" sz="1200">
              <a:solidFill>
                <a:srgbClr val="434343"/>
              </a:solidFill>
              <a:latin typeface="Proxima Nova"/>
              <a:ea typeface="Proxima Nova"/>
              <a:cs typeface="Proxima Nova"/>
              <a:sym typeface="Proxima Nova"/>
            </a:endParaRPr>
          </a:p>
        </p:txBody>
      </p:sp>
      <p:pic>
        <p:nvPicPr>
          <p:cNvPr id="1967" name="Google Shape;1967;p245"/>
          <p:cNvPicPr preferRelativeResize="0"/>
          <p:nvPr/>
        </p:nvPicPr>
        <p:blipFill>
          <a:blip r:embed="rId6">
            <a:alphaModFix/>
          </a:blip>
          <a:stretch>
            <a:fillRect/>
          </a:stretch>
        </p:blipFill>
        <p:spPr>
          <a:xfrm>
            <a:off x="5759344" y="3206563"/>
            <a:ext cx="166550" cy="205500"/>
          </a:xfrm>
          <a:prstGeom prst="rect">
            <a:avLst/>
          </a:prstGeom>
          <a:noFill/>
          <a:ln>
            <a:noFill/>
          </a:ln>
          <a:effectLst>
            <a:outerShdw blurRad="57150" rotWithShape="0" algn="bl" dir="2700000" dist="47625">
              <a:srgbClr val="000000">
                <a:alpha val="50000"/>
              </a:srgbClr>
            </a:outerShdw>
          </a:effectLst>
        </p:spPr>
      </p:pic>
      <p:pic>
        <p:nvPicPr>
          <p:cNvPr descr="Image result for AWS" id="1968" name="Google Shape;1968;p245"/>
          <p:cNvPicPr preferRelativeResize="0"/>
          <p:nvPr/>
        </p:nvPicPr>
        <p:blipFill>
          <a:blip r:embed="rId4">
            <a:alphaModFix/>
          </a:blip>
          <a:stretch>
            <a:fillRect/>
          </a:stretch>
        </p:blipFill>
        <p:spPr>
          <a:xfrm>
            <a:off x="3214305" y="2507762"/>
            <a:ext cx="695400" cy="261757"/>
          </a:xfrm>
          <a:prstGeom prst="rect">
            <a:avLst/>
          </a:prstGeom>
          <a:noFill/>
          <a:ln>
            <a:noFill/>
          </a:ln>
        </p:spPr>
      </p:pic>
      <p:sp>
        <p:nvSpPr>
          <p:cNvPr id="1969" name="Google Shape;1969;p245"/>
          <p:cNvSpPr/>
          <p:nvPr/>
        </p:nvSpPr>
        <p:spPr>
          <a:xfrm>
            <a:off x="3458050" y="1820113"/>
            <a:ext cx="298500" cy="174300"/>
          </a:xfrm>
          <a:prstGeom prst="mathMinus">
            <a:avLst>
              <a:gd fmla="val 23520" name="adj1"/>
            </a:avLst>
          </a:prstGeom>
          <a:solidFill>
            <a:srgbClr val="1D6B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H_Logo_Product_OpenshiftContainerStorage_RGB_Black.png" id="1970" name="Google Shape;1970;p245"/>
          <p:cNvPicPr preferRelativeResize="0"/>
          <p:nvPr/>
        </p:nvPicPr>
        <p:blipFill rotWithShape="1">
          <a:blip r:embed="rId7">
            <a:alphaModFix/>
          </a:blip>
          <a:srcRect b="0" l="0" r="0" t="0"/>
          <a:stretch/>
        </p:blipFill>
        <p:spPr>
          <a:xfrm>
            <a:off x="7572200" y="2259638"/>
            <a:ext cx="1495601" cy="706774"/>
          </a:xfrm>
          <a:prstGeom prst="rect">
            <a:avLst/>
          </a:prstGeom>
          <a:noFill/>
          <a:ln>
            <a:noFill/>
          </a:ln>
        </p:spPr>
      </p:pic>
      <p:grpSp>
        <p:nvGrpSpPr>
          <p:cNvPr id="1971" name="Google Shape;1971;p245"/>
          <p:cNvGrpSpPr/>
          <p:nvPr/>
        </p:nvGrpSpPr>
        <p:grpSpPr>
          <a:xfrm>
            <a:off x="598455" y="3259080"/>
            <a:ext cx="1575600" cy="496801"/>
            <a:chOff x="114530" y="1305109"/>
            <a:chExt cx="1575600" cy="496801"/>
          </a:xfrm>
        </p:grpSpPr>
        <p:sp>
          <p:nvSpPr>
            <p:cNvPr id="1972" name="Google Shape;1972;p245"/>
            <p:cNvSpPr txBox="1"/>
            <p:nvPr/>
          </p:nvSpPr>
          <p:spPr>
            <a:xfrm>
              <a:off x="114530" y="1399010"/>
              <a:ext cx="15756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4.3*</a:t>
              </a:r>
              <a:endParaRPr b="1">
                <a:solidFill>
                  <a:srgbClr val="434343"/>
                </a:solidFill>
                <a:latin typeface="Proxima Nova"/>
                <a:ea typeface="Proxima Nova"/>
                <a:cs typeface="Proxima Nova"/>
                <a:sym typeface="Proxima Nova"/>
              </a:endParaRPr>
            </a:p>
          </p:txBody>
        </p:sp>
        <p:pic>
          <p:nvPicPr>
            <p:cNvPr id="1973" name="Google Shape;1973;p245"/>
            <p:cNvPicPr preferRelativeResize="0"/>
            <p:nvPr/>
          </p:nvPicPr>
          <p:blipFill>
            <a:blip r:embed="rId3">
              <a:alphaModFix/>
            </a:blip>
            <a:stretch>
              <a:fillRect/>
            </a:stretch>
          </p:blipFill>
          <p:spPr>
            <a:xfrm>
              <a:off x="392791" y="1305109"/>
              <a:ext cx="1103350" cy="212928"/>
            </a:xfrm>
            <a:prstGeom prst="rect">
              <a:avLst/>
            </a:prstGeom>
            <a:noFill/>
            <a:ln>
              <a:noFill/>
            </a:ln>
          </p:spPr>
        </p:pic>
      </p:grpSp>
      <p:sp>
        <p:nvSpPr>
          <p:cNvPr id="1974" name="Google Shape;1974;p245"/>
          <p:cNvSpPr txBox="1"/>
          <p:nvPr/>
        </p:nvSpPr>
        <p:spPr>
          <a:xfrm>
            <a:off x="1085500" y="1864100"/>
            <a:ext cx="6954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Proxima Nova"/>
                <a:ea typeface="Proxima Nova"/>
                <a:cs typeface="Proxima Nova"/>
                <a:sym typeface="Proxima Nova"/>
              </a:rPr>
              <a:t>4.1</a:t>
            </a:r>
            <a:endParaRPr b="1">
              <a:solidFill>
                <a:srgbClr val="434343"/>
              </a:solidFill>
              <a:latin typeface="Proxima Nova"/>
              <a:ea typeface="Proxima Nova"/>
              <a:cs typeface="Proxima Nova"/>
              <a:sym typeface="Proxima Nova"/>
            </a:endParaRPr>
          </a:p>
        </p:txBody>
      </p:sp>
      <p:pic>
        <p:nvPicPr>
          <p:cNvPr descr="RH_Logo_Product_OpenshiftContainerStorage_RGB_Black.png" id="1975" name="Google Shape;1975;p245"/>
          <p:cNvPicPr preferRelativeResize="0"/>
          <p:nvPr/>
        </p:nvPicPr>
        <p:blipFill rotWithShape="1">
          <a:blip r:embed="rId7">
            <a:alphaModFix/>
          </a:blip>
          <a:srcRect b="0" l="0" r="0" t="0"/>
          <a:stretch/>
        </p:blipFill>
        <p:spPr>
          <a:xfrm>
            <a:off x="7572200" y="3077888"/>
            <a:ext cx="1495601" cy="706774"/>
          </a:xfrm>
          <a:prstGeom prst="rect">
            <a:avLst/>
          </a:prstGeom>
          <a:noFill/>
          <a:ln>
            <a:noFill/>
          </a:ln>
        </p:spPr>
      </p:pic>
      <p:pic>
        <p:nvPicPr>
          <p:cNvPr descr="Related image" id="1976" name="Google Shape;1976;p245"/>
          <p:cNvPicPr preferRelativeResize="0"/>
          <p:nvPr/>
        </p:nvPicPr>
        <p:blipFill rotWithShape="1">
          <a:blip r:embed="rId8">
            <a:alphaModFix/>
          </a:blip>
          <a:srcRect b="26989" l="0" r="0" t="22592"/>
          <a:stretch/>
        </p:blipFill>
        <p:spPr>
          <a:xfrm>
            <a:off x="2620673" y="3110739"/>
            <a:ext cx="884625" cy="334517"/>
          </a:xfrm>
          <a:prstGeom prst="rect">
            <a:avLst/>
          </a:prstGeom>
          <a:noFill/>
          <a:ln>
            <a:noFill/>
          </a:ln>
        </p:spPr>
      </p:pic>
      <p:pic>
        <p:nvPicPr>
          <p:cNvPr id="1977" name="Google Shape;1977;p245"/>
          <p:cNvPicPr preferRelativeResize="0"/>
          <p:nvPr/>
        </p:nvPicPr>
        <p:blipFill>
          <a:blip r:embed="rId9">
            <a:alphaModFix/>
          </a:blip>
          <a:stretch>
            <a:fillRect/>
          </a:stretch>
        </p:blipFill>
        <p:spPr>
          <a:xfrm>
            <a:off x="3962502" y="3139363"/>
            <a:ext cx="767099" cy="250626"/>
          </a:xfrm>
          <a:prstGeom prst="rect">
            <a:avLst/>
          </a:prstGeom>
          <a:noFill/>
          <a:ln>
            <a:noFill/>
          </a:ln>
        </p:spPr>
      </p:pic>
      <p:pic>
        <p:nvPicPr>
          <p:cNvPr descr="Related image" id="1978" name="Google Shape;1978;p245"/>
          <p:cNvPicPr preferRelativeResize="0"/>
          <p:nvPr/>
        </p:nvPicPr>
        <p:blipFill rotWithShape="1">
          <a:blip r:embed="rId8">
            <a:alphaModFix/>
          </a:blip>
          <a:srcRect b="26989" l="0" r="0" t="22592"/>
          <a:stretch/>
        </p:blipFill>
        <p:spPr>
          <a:xfrm>
            <a:off x="5651583" y="3561365"/>
            <a:ext cx="884625" cy="334517"/>
          </a:xfrm>
          <a:prstGeom prst="rect">
            <a:avLst/>
          </a:prstGeom>
          <a:noFill/>
          <a:ln>
            <a:noFill/>
          </a:ln>
        </p:spPr>
      </p:pic>
      <p:pic>
        <p:nvPicPr>
          <p:cNvPr id="1979" name="Google Shape;1979;p245"/>
          <p:cNvPicPr preferRelativeResize="0"/>
          <p:nvPr/>
        </p:nvPicPr>
        <p:blipFill>
          <a:blip r:embed="rId9">
            <a:alphaModFix/>
          </a:blip>
          <a:stretch>
            <a:fillRect/>
          </a:stretch>
        </p:blipFill>
        <p:spPr>
          <a:xfrm>
            <a:off x="6500362" y="3603313"/>
            <a:ext cx="767099" cy="250626"/>
          </a:xfrm>
          <a:prstGeom prst="rect">
            <a:avLst/>
          </a:prstGeom>
          <a:noFill/>
          <a:ln>
            <a:noFill/>
          </a:ln>
        </p:spPr>
      </p:pic>
      <p:pic>
        <p:nvPicPr>
          <p:cNvPr id="1980" name="Google Shape;1980;p245"/>
          <p:cNvPicPr preferRelativeResize="0"/>
          <p:nvPr/>
        </p:nvPicPr>
        <p:blipFill>
          <a:blip r:embed="rId10">
            <a:alphaModFix/>
          </a:blip>
          <a:stretch>
            <a:fillRect/>
          </a:stretch>
        </p:blipFill>
        <p:spPr>
          <a:xfrm>
            <a:off x="3832600" y="3445240"/>
            <a:ext cx="735300" cy="450372"/>
          </a:xfrm>
          <a:prstGeom prst="rect">
            <a:avLst/>
          </a:prstGeom>
          <a:noFill/>
          <a:ln>
            <a:noFill/>
          </a:ln>
        </p:spPr>
      </p:pic>
      <p:sp>
        <p:nvSpPr>
          <p:cNvPr id="1981" name="Google Shape;1981;p245"/>
          <p:cNvSpPr txBox="1"/>
          <p:nvPr/>
        </p:nvSpPr>
        <p:spPr>
          <a:xfrm>
            <a:off x="4683514" y="4905400"/>
            <a:ext cx="4543500" cy="1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u="sng">
                <a:latin typeface="Overpass"/>
                <a:ea typeface="Overpass"/>
                <a:cs typeface="Overpass"/>
                <a:sym typeface="Overpass"/>
              </a:rPr>
              <a:t>*4.3 planning is still in progress , content Still TBD</a:t>
            </a:r>
            <a:endParaRPr b="1" sz="1000" u="sng">
              <a:latin typeface="Overpass"/>
              <a:ea typeface="Overpass"/>
              <a:cs typeface="Overpass"/>
              <a:sym typeface="Overpass"/>
            </a:endParaRPr>
          </a:p>
        </p:txBody>
      </p:sp>
      <p:sp>
        <p:nvSpPr>
          <p:cNvPr id="1982" name="Google Shape;1982;p245"/>
          <p:cNvSpPr txBox="1"/>
          <p:nvPr/>
        </p:nvSpPr>
        <p:spPr>
          <a:xfrm>
            <a:off x="2782746" y="3674925"/>
            <a:ext cx="1103400" cy="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Proxima Nova"/>
                <a:ea typeface="Proxima Nova"/>
                <a:cs typeface="Proxima Nova"/>
                <a:sym typeface="Proxima Nova"/>
              </a:rPr>
              <a:t>Baremetal</a:t>
            </a:r>
            <a:endParaRPr b="1" sz="1200">
              <a:solidFill>
                <a:srgbClr val="434343"/>
              </a:solidFill>
              <a:latin typeface="Proxima Nova"/>
              <a:ea typeface="Proxima Nova"/>
              <a:cs typeface="Proxima Nova"/>
              <a:sym typeface="Proxima Nova"/>
            </a:endParaRPr>
          </a:p>
        </p:txBody>
      </p:sp>
      <p:pic>
        <p:nvPicPr>
          <p:cNvPr id="1983" name="Google Shape;1983;p245"/>
          <p:cNvPicPr preferRelativeResize="0"/>
          <p:nvPr/>
        </p:nvPicPr>
        <p:blipFill>
          <a:blip r:embed="rId6">
            <a:alphaModFix/>
          </a:blip>
          <a:stretch>
            <a:fillRect/>
          </a:stretch>
        </p:blipFill>
        <p:spPr>
          <a:xfrm>
            <a:off x="2667544" y="3697163"/>
            <a:ext cx="166550" cy="205500"/>
          </a:xfrm>
          <a:prstGeom prst="rect">
            <a:avLst/>
          </a:prstGeom>
          <a:noFill/>
          <a:ln>
            <a:noFill/>
          </a:ln>
          <a:effectLst>
            <a:outerShdw blurRad="57150" rotWithShape="0" algn="bl" dir="2700000" dist="47625">
              <a:srgbClr val="000000">
                <a:alpha val="50000"/>
              </a:srgbClr>
            </a:outerShdw>
          </a:effectLst>
        </p:spPr>
      </p:pic>
      <p:sp>
        <p:nvSpPr>
          <p:cNvPr id="1984" name="Google Shape;1984;p2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sp>
        <p:nvSpPr>
          <p:cNvPr id="1989" name="Google Shape;1989;p246"/>
          <p:cNvSpPr txBox="1"/>
          <p:nvPr/>
        </p:nvSpPr>
        <p:spPr>
          <a:xfrm>
            <a:off x="228600" y="5167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Configuring an Identity Provider</a:t>
            </a:r>
            <a:endParaRPr sz="2600">
              <a:latin typeface="Overpass Light"/>
              <a:ea typeface="Overpass Light"/>
              <a:cs typeface="Overpass Light"/>
              <a:sym typeface="Overpass Light"/>
            </a:endParaRPr>
          </a:p>
        </p:txBody>
      </p:sp>
      <p:sp>
        <p:nvSpPr>
          <p:cNvPr id="1990" name="Google Shape;1990;p246"/>
          <p:cNvSpPr txBox="1"/>
          <p:nvPr/>
        </p:nvSpPr>
        <p:spPr>
          <a:xfrm>
            <a:off x="447775" y="-20750"/>
            <a:ext cx="25794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991" name="Google Shape;1991;p24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992" name="Google Shape;1992;p246"/>
          <p:cNvSpPr txBox="1"/>
          <p:nvPr/>
        </p:nvSpPr>
        <p:spPr>
          <a:xfrm>
            <a:off x="343650" y="1230400"/>
            <a:ext cx="4240500" cy="359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The Cluster Authentication Operator</a:t>
            </a:r>
            <a:endParaRPr b="1" sz="1200">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Use the </a:t>
            </a:r>
            <a:r>
              <a:rPr b="1" i="1" lang="en" sz="1200">
                <a:solidFill>
                  <a:schemeClr val="dk1"/>
                </a:solidFill>
                <a:latin typeface="Overpass"/>
                <a:ea typeface="Overpass"/>
                <a:cs typeface="Overpass"/>
                <a:sym typeface="Overpass"/>
              </a:rPr>
              <a:t>cluster-authentication-operator</a:t>
            </a:r>
            <a:r>
              <a:rPr lang="en" sz="1200">
                <a:solidFill>
                  <a:schemeClr val="dk1"/>
                </a:solidFill>
                <a:latin typeface="Overpass"/>
                <a:ea typeface="Overpass"/>
                <a:cs typeface="Overpass"/>
                <a:sym typeface="Overpass"/>
              </a:rPr>
              <a:t> to configure an Identity Provider. The configuration is stored in the </a:t>
            </a:r>
            <a:r>
              <a:rPr b="1" i="1" lang="en" sz="1200">
                <a:solidFill>
                  <a:srgbClr val="434343"/>
                </a:solidFill>
                <a:latin typeface="Overpass"/>
                <a:ea typeface="Overpass"/>
                <a:cs typeface="Overpass"/>
                <a:sym typeface="Overpass"/>
              </a:rPr>
              <a:t>oauth/cluster </a:t>
            </a:r>
            <a:r>
              <a:rPr lang="en" sz="1200">
                <a:solidFill>
                  <a:schemeClr val="dk1"/>
                </a:solidFill>
                <a:latin typeface="Overpass"/>
                <a:ea typeface="Overpass"/>
                <a:cs typeface="Overpass"/>
                <a:sym typeface="Overpass"/>
              </a:rPr>
              <a:t>custom resource object inside the cluster.</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Once that’s done, you may choose to remove kubeadmin (warning: there’s no way to add it back).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All the identity providers supported in 3.11 are supported in 4.1: LDAP, GitHub, GitHub Enterprise, GitLab, Google; OpenID Connect, HTTP request headers (for SSO), Keystone, Basic authentication.</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1000"/>
              </a:spcAft>
              <a:buClr>
                <a:schemeClr val="dk1"/>
              </a:buClr>
              <a:buSzPts val="1200"/>
              <a:buFont typeface="Overpass"/>
              <a:buChar char="●"/>
            </a:pPr>
            <a:r>
              <a:rPr lang="en" sz="1200">
                <a:solidFill>
                  <a:schemeClr val="dk1"/>
                </a:solidFill>
                <a:latin typeface="Overpass"/>
                <a:ea typeface="Overpass"/>
                <a:cs typeface="Overpass"/>
                <a:sym typeface="Overpass"/>
              </a:rPr>
              <a:t>For more information:</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 </a:t>
            </a:r>
            <a:r>
              <a:rPr lang="en" sz="1200" u="sng">
                <a:solidFill>
                  <a:schemeClr val="hlink"/>
                </a:solidFill>
                <a:latin typeface="Overpass"/>
                <a:ea typeface="Overpass"/>
                <a:cs typeface="Overpass"/>
                <a:sym typeface="Overpass"/>
                <a:hlinkClick r:id="rId3"/>
              </a:rPr>
              <a:t>Understanding identity provider configuration</a:t>
            </a:r>
            <a:br>
              <a:rPr lang="en" sz="1200">
                <a:solidFill>
                  <a:schemeClr val="dk1"/>
                </a:solidFill>
                <a:latin typeface="Overpass"/>
                <a:ea typeface="Overpass"/>
                <a:cs typeface="Overpass"/>
                <a:sym typeface="Overpass"/>
              </a:rPr>
            </a:br>
            <a:r>
              <a:rPr lang="en" sz="1200" u="sng">
                <a:solidFill>
                  <a:schemeClr val="hlink"/>
                </a:solidFill>
                <a:latin typeface="Overpass"/>
                <a:ea typeface="Overpass"/>
                <a:cs typeface="Overpass"/>
                <a:sym typeface="Overpass"/>
                <a:hlinkClick r:id="rId4"/>
              </a:rPr>
              <a:t>cluster-authentication-operator</a:t>
            </a:r>
            <a:endParaRPr sz="1200">
              <a:solidFill>
                <a:schemeClr val="dk1"/>
              </a:solidFill>
              <a:latin typeface="Overpass"/>
              <a:ea typeface="Overpass"/>
              <a:cs typeface="Overpass"/>
              <a:sym typeface="Overpass"/>
            </a:endParaRPr>
          </a:p>
        </p:txBody>
      </p:sp>
      <p:sp>
        <p:nvSpPr>
          <p:cNvPr id="1993" name="Google Shape;1993;p24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Kirsten Newcomer</a:t>
            </a:r>
            <a:endParaRPr sz="900">
              <a:solidFill>
                <a:srgbClr val="999999"/>
              </a:solidFill>
              <a:latin typeface="Overpass Light"/>
              <a:ea typeface="Overpass Light"/>
              <a:cs typeface="Overpass Light"/>
              <a:sym typeface="Overpass Light"/>
            </a:endParaRPr>
          </a:p>
        </p:txBody>
      </p:sp>
      <p:pic>
        <p:nvPicPr>
          <p:cNvPr id="1994" name="Google Shape;1994;p246"/>
          <p:cNvPicPr preferRelativeResize="0"/>
          <p:nvPr/>
        </p:nvPicPr>
        <p:blipFill>
          <a:blip r:embed="rId5">
            <a:alphaModFix/>
          </a:blip>
          <a:stretch>
            <a:fillRect/>
          </a:stretch>
        </p:blipFill>
        <p:spPr>
          <a:xfrm>
            <a:off x="4736550" y="1375350"/>
            <a:ext cx="4255047" cy="23863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247"/>
          <p:cNvSpPr txBox="1"/>
          <p:nvPr/>
        </p:nvSpPr>
        <p:spPr>
          <a:xfrm>
            <a:off x="228600" y="5167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Service Certificates and the Service CA</a:t>
            </a:r>
            <a:endParaRPr sz="2600">
              <a:latin typeface="Overpass Light"/>
              <a:ea typeface="Overpass Light"/>
              <a:cs typeface="Overpass Light"/>
              <a:sym typeface="Overpass Light"/>
            </a:endParaRPr>
          </a:p>
        </p:txBody>
      </p:sp>
      <p:sp>
        <p:nvSpPr>
          <p:cNvPr id="2000" name="Google Shape;2000;p24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01" name="Google Shape;2001;p24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02" name="Google Shape;2002;p247"/>
          <p:cNvSpPr txBox="1"/>
          <p:nvPr/>
        </p:nvSpPr>
        <p:spPr>
          <a:xfrm>
            <a:off x="343650" y="10780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The Service CA Operator</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Certificate Authority (CA) can sign server certificates for services running in the OpenShift cluster.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a:t>
            </a:r>
            <a:r>
              <a:rPr b="1" lang="en" sz="1200">
                <a:solidFill>
                  <a:schemeClr val="dk1"/>
                </a:solidFill>
                <a:latin typeface="Overpass"/>
                <a:ea typeface="Overpass"/>
                <a:cs typeface="Overpass"/>
                <a:sym typeface="Overpass"/>
              </a:rPr>
              <a:t>service-ca operator</a:t>
            </a:r>
            <a:r>
              <a:rPr lang="en" sz="1200">
                <a:solidFill>
                  <a:schemeClr val="dk1"/>
                </a:solidFill>
                <a:latin typeface="Overpass"/>
                <a:ea typeface="Overpass"/>
                <a:cs typeface="Overpass"/>
                <a:sym typeface="Overpass"/>
              </a:rPr>
              <a:t> manages 3 controllers: </a:t>
            </a:r>
            <a:r>
              <a:rPr b="1" lang="en" sz="1200">
                <a:solidFill>
                  <a:schemeClr val="dk1"/>
                </a:solidFill>
                <a:latin typeface="Overpass"/>
                <a:ea typeface="Overpass"/>
                <a:cs typeface="Overpass"/>
                <a:sym typeface="Overpass"/>
              </a:rPr>
              <a:t>service-ca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configmap-cabundle-injector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apiservice-cabundle-injector </a:t>
            </a:r>
            <a:r>
              <a:rPr lang="en" sz="1200">
                <a:solidFill>
                  <a:schemeClr val="dk1"/>
                </a:solidFill>
                <a:latin typeface="Overpass"/>
                <a:ea typeface="Overpass"/>
                <a:cs typeface="Overpass"/>
                <a:sym typeface="Overpass"/>
              </a:rPr>
              <a:t>controller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CA is valid for one year after installation.  Manual steps to refresh the Service CA are documented. Automation is targeted for 4.2.</a:t>
            </a:r>
            <a:endParaRPr sz="1200">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For more information:</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 </a:t>
            </a:r>
            <a:r>
              <a:rPr lang="en" sz="1200" u="sng">
                <a:solidFill>
                  <a:schemeClr val="hlink"/>
                </a:solidFill>
                <a:latin typeface="Overpass"/>
                <a:ea typeface="Overpass"/>
                <a:cs typeface="Overpass"/>
                <a:sym typeface="Overpass"/>
                <a:hlinkClick r:id="rId3"/>
              </a:rPr>
              <a:t>Service Serving Certificate Secrets</a:t>
            </a:r>
            <a:br>
              <a:rPr lang="en" sz="1200">
                <a:solidFill>
                  <a:schemeClr val="dk1"/>
                </a:solidFill>
                <a:latin typeface="Overpass"/>
                <a:ea typeface="Overpass"/>
                <a:cs typeface="Overpass"/>
                <a:sym typeface="Overpass"/>
              </a:rPr>
            </a:br>
            <a:r>
              <a:rPr lang="en" sz="1200" u="sng">
                <a:solidFill>
                  <a:schemeClr val="hlink"/>
                </a:solidFill>
                <a:latin typeface="Overpass"/>
                <a:ea typeface="Overpass"/>
                <a:cs typeface="Overpass"/>
                <a:sym typeface="Overpass"/>
                <a:hlinkClick r:id="rId4"/>
              </a:rPr>
              <a:t>openshift-service-ca-operator</a:t>
            </a:r>
            <a:endParaRPr sz="1200">
              <a:solidFill>
                <a:schemeClr val="dk1"/>
              </a:solidFill>
              <a:latin typeface="Overpass"/>
              <a:ea typeface="Overpass"/>
              <a:cs typeface="Overpass"/>
              <a:sym typeface="Overpass"/>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p:txBody>
      </p:sp>
      <p:sp>
        <p:nvSpPr>
          <p:cNvPr id="2003" name="Google Shape;2003;p24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Kirsten Newcomer</a:t>
            </a:r>
            <a:endParaRPr sz="900">
              <a:solidFill>
                <a:srgbClr val="999999"/>
              </a:solidFill>
              <a:latin typeface="Overpass Light"/>
              <a:ea typeface="Overpass Light"/>
              <a:cs typeface="Overpass Light"/>
              <a:sym typeface="Overpass Light"/>
            </a:endParaRPr>
          </a:p>
        </p:txBody>
      </p:sp>
      <p:pic>
        <p:nvPicPr>
          <p:cNvPr id="2004" name="Google Shape;2004;p247"/>
          <p:cNvPicPr preferRelativeResize="0"/>
          <p:nvPr/>
        </p:nvPicPr>
        <p:blipFill>
          <a:blip r:embed="rId5">
            <a:alphaModFix/>
          </a:blip>
          <a:stretch>
            <a:fillRect/>
          </a:stretch>
        </p:blipFill>
        <p:spPr>
          <a:xfrm>
            <a:off x="4660350" y="1299150"/>
            <a:ext cx="4255049" cy="2779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48"/>
          <p:cNvSpPr txBox="1"/>
          <p:nvPr/>
        </p:nvSpPr>
        <p:spPr>
          <a:xfrm>
            <a:off x="228600" y="5167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a:t>
            </a:r>
            <a:r>
              <a:rPr lang="en" sz="2600">
                <a:latin typeface="Overpass Light"/>
                <a:ea typeface="Overpass Light"/>
                <a:cs typeface="Overpass Light"/>
                <a:sym typeface="Overpass Light"/>
              </a:rPr>
              <a:t>ustom</a:t>
            </a:r>
            <a:r>
              <a:rPr lang="en" sz="2600">
                <a:latin typeface="Overpass Light"/>
                <a:ea typeface="Overpass Light"/>
                <a:cs typeface="Overpass Light"/>
                <a:sym typeface="Overpass Light"/>
              </a:rPr>
              <a:t> Certificates for External Endpoints</a:t>
            </a:r>
            <a:endParaRPr sz="2600">
              <a:latin typeface="Overpass Light"/>
              <a:ea typeface="Overpass Light"/>
              <a:cs typeface="Overpass Light"/>
              <a:sym typeface="Overpass Light"/>
            </a:endParaRPr>
          </a:p>
        </p:txBody>
      </p:sp>
      <p:sp>
        <p:nvSpPr>
          <p:cNvPr id="2010" name="Google Shape;2010;p248"/>
          <p:cNvSpPr txBox="1"/>
          <p:nvPr/>
        </p:nvSpPr>
        <p:spPr>
          <a:xfrm>
            <a:off x="447775" y="-20750"/>
            <a:ext cx="23301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11" name="Google Shape;2011;p24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12" name="Google Shape;2012;p248"/>
          <p:cNvSpPr txBox="1"/>
          <p:nvPr/>
        </p:nvSpPr>
        <p:spPr>
          <a:xfrm>
            <a:off x="343650" y="1001800"/>
            <a:ext cx="4105800" cy="3540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Custom certificates for Ingress Controllers</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rgbClr val="000000"/>
              </a:buClr>
              <a:buSzPts val="1200"/>
              <a:buFont typeface="Overpass"/>
              <a:buChar char="●"/>
            </a:pPr>
            <a:r>
              <a:rPr lang="en" sz="1200">
                <a:solidFill>
                  <a:schemeClr val="dk1"/>
                </a:solidFill>
                <a:highlight>
                  <a:schemeClr val="lt1"/>
                </a:highlight>
                <a:latin typeface="Overpass"/>
                <a:ea typeface="Overpass"/>
                <a:cs typeface="Overpass"/>
                <a:sym typeface="Overpass"/>
              </a:rPr>
              <a:t>In OpenShift 4 adding custom certificates for external endpoints is a post-installation task.</a:t>
            </a:r>
            <a:endParaRPr sz="1200">
              <a:latin typeface="Overpass"/>
              <a:ea typeface="Overpass"/>
              <a:cs typeface="Overpass"/>
              <a:sym typeface="Overpass"/>
            </a:endParaRPr>
          </a:p>
          <a:p>
            <a:pPr indent="-304800" lvl="0" marL="457200" rtl="0" algn="l">
              <a:lnSpc>
                <a:spcPct val="115000"/>
              </a:lnSpc>
              <a:spcBef>
                <a:spcPts val="1000"/>
              </a:spcBef>
              <a:spcAft>
                <a:spcPts val="0"/>
              </a:spcAft>
              <a:buClr>
                <a:srgbClr val="000000"/>
              </a:buClr>
              <a:buSzPts val="1200"/>
              <a:buFont typeface="Overpass"/>
              <a:buChar char="●"/>
            </a:pPr>
            <a:r>
              <a:rPr lang="en" sz="1200">
                <a:latin typeface="Overpass"/>
                <a:ea typeface="Overpass"/>
                <a:cs typeface="Overpass"/>
                <a:sym typeface="Overpass"/>
              </a:rPr>
              <a:t>Cluster ingress is managed by the </a:t>
            </a:r>
            <a:r>
              <a:rPr lang="en" sz="1200">
                <a:solidFill>
                  <a:srgbClr val="24292E"/>
                </a:solidFill>
                <a:highlight>
                  <a:srgbClr val="FFFFFF"/>
                </a:highlight>
                <a:latin typeface="Overpass"/>
                <a:ea typeface="Overpass"/>
                <a:cs typeface="Overpass"/>
                <a:sym typeface="Overpass"/>
              </a:rPr>
              <a:t>Ingress Operator which configures Ingress Controllers to route traffic as specified by OpenShift </a:t>
            </a:r>
            <a:r>
              <a:rPr lang="en" sz="1200" u="sng">
                <a:solidFill>
                  <a:srgbClr val="0366D6"/>
                </a:solidFill>
                <a:highlight>
                  <a:srgbClr val="FFFFFF"/>
                </a:highlight>
                <a:latin typeface="Overpass"/>
                <a:ea typeface="Overpass"/>
                <a:cs typeface="Overpass"/>
                <a:sym typeface="Overpass"/>
                <a:hlinkClick r:id="rId3"/>
              </a:rPr>
              <a:t>Route</a:t>
            </a:r>
            <a:r>
              <a:rPr lang="en" sz="1200">
                <a:solidFill>
                  <a:srgbClr val="24292E"/>
                </a:solidFill>
                <a:highlight>
                  <a:srgbClr val="FFFFFF"/>
                </a:highlight>
                <a:latin typeface="Overpass"/>
                <a:ea typeface="Overpass"/>
                <a:cs typeface="Overpass"/>
                <a:sym typeface="Overpass"/>
              </a:rPr>
              <a:t> and Kubernetes </a:t>
            </a:r>
            <a:r>
              <a:rPr lang="en" sz="1200" u="sng">
                <a:solidFill>
                  <a:srgbClr val="0366D6"/>
                </a:solidFill>
                <a:highlight>
                  <a:srgbClr val="FFFFFF"/>
                </a:highlight>
                <a:latin typeface="Overpass"/>
                <a:ea typeface="Overpass"/>
                <a:cs typeface="Overpass"/>
                <a:sym typeface="Overpass"/>
                <a:hlinkClick r:id="rId4"/>
              </a:rPr>
              <a:t>Ingress</a:t>
            </a:r>
            <a:r>
              <a:rPr lang="en" sz="1200">
                <a:solidFill>
                  <a:srgbClr val="24292E"/>
                </a:solidFill>
                <a:highlight>
                  <a:srgbClr val="FFFFFF"/>
                </a:highlight>
                <a:latin typeface="Overpass"/>
                <a:ea typeface="Overpass"/>
                <a:cs typeface="Overpass"/>
                <a:sym typeface="Overpass"/>
              </a:rPr>
              <a:t> resources.</a:t>
            </a:r>
            <a:endParaRPr sz="1200">
              <a:solidFill>
                <a:srgbClr val="24292E"/>
              </a:solidFill>
              <a:highlight>
                <a:srgbClr val="FFFFFF"/>
              </a:highlight>
              <a:latin typeface="Overpass"/>
              <a:ea typeface="Overpass"/>
              <a:cs typeface="Overpass"/>
              <a:sym typeface="Overpass"/>
            </a:endParaRPr>
          </a:p>
          <a:p>
            <a:pPr indent="-304800" lvl="0" marL="457200" rtl="0" algn="l">
              <a:lnSpc>
                <a:spcPct val="115000"/>
              </a:lnSpc>
              <a:spcBef>
                <a:spcPts val="1000"/>
              </a:spcBef>
              <a:spcAft>
                <a:spcPts val="0"/>
              </a:spcAft>
              <a:buClr>
                <a:srgbClr val="000000"/>
              </a:buClr>
              <a:buSzPts val="1200"/>
              <a:buFont typeface="Overpass"/>
              <a:buChar char="●"/>
            </a:pPr>
            <a:r>
              <a:rPr lang="en" sz="1200">
                <a:highlight>
                  <a:srgbClr val="FFFFFF"/>
                </a:highlight>
                <a:latin typeface="Overpass"/>
                <a:ea typeface="Overpass"/>
                <a:cs typeface="Overpass"/>
                <a:sym typeface="Overpass"/>
              </a:rPr>
              <a:t>Updating the certificate for the ingress controller(s) covers the Web console, the API endpoint, the internal Registry and custom applications. For the Registry, you can choose to </a:t>
            </a:r>
            <a:r>
              <a:rPr lang="en" sz="1200" u="sng">
                <a:solidFill>
                  <a:schemeClr val="hlink"/>
                </a:solidFill>
                <a:highlight>
                  <a:srgbClr val="FFFFFF"/>
                </a:highlight>
                <a:latin typeface="Overpass"/>
                <a:ea typeface="Overpass"/>
                <a:cs typeface="Overpass"/>
                <a:sym typeface="Overpass"/>
                <a:hlinkClick r:id="rId5"/>
              </a:rPr>
              <a:t>define a separate route with certificate</a:t>
            </a:r>
            <a:r>
              <a:rPr lang="en" sz="1200">
                <a:highlight>
                  <a:srgbClr val="FFFFFF"/>
                </a:highlight>
                <a:latin typeface="Overpass"/>
                <a:ea typeface="Overpass"/>
                <a:cs typeface="Overpass"/>
                <a:sym typeface="Overpass"/>
              </a:rPr>
              <a:t>.</a:t>
            </a:r>
            <a:endParaRPr sz="1200">
              <a:highlight>
                <a:srgbClr val="FFFFFF"/>
              </a:highlight>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highlight>
                  <a:srgbClr val="FFFFFF"/>
                </a:highlight>
                <a:latin typeface="Overpass"/>
                <a:ea typeface="Overpass"/>
                <a:cs typeface="Overpass"/>
                <a:sym typeface="Overpass"/>
              </a:rPr>
              <a:t>For example:</a:t>
            </a:r>
            <a:br>
              <a:rPr lang="en" sz="1200">
                <a:highlight>
                  <a:srgbClr val="FFFFFF"/>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6"/>
              </a:rPr>
              <a:t>Requesting and Installing Let’s Encrypt Certificates for OpenShift 4</a:t>
            </a:r>
            <a:endParaRPr sz="1200">
              <a:highlight>
                <a:srgbClr val="FFFFFF"/>
              </a:highlight>
              <a:latin typeface="Overpass"/>
              <a:ea typeface="Overpass"/>
              <a:cs typeface="Overpass"/>
              <a:sym typeface="Overpass"/>
            </a:endParaRPr>
          </a:p>
          <a:p>
            <a:pPr indent="0" lvl="0" marL="0" rtl="0" algn="l">
              <a:spcBef>
                <a:spcPts val="0"/>
              </a:spcBef>
              <a:spcAft>
                <a:spcPts val="0"/>
              </a:spcAft>
              <a:buNone/>
            </a:pPr>
            <a:r>
              <a:t/>
            </a:r>
            <a:endParaRPr sz="1200">
              <a:solidFill>
                <a:schemeClr val="dk1"/>
              </a:solidFill>
              <a:latin typeface="Overpass"/>
              <a:ea typeface="Overpass"/>
              <a:cs typeface="Overpass"/>
              <a:sym typeface="Overpass"/>
            </a:endParaRPr>
          </a:p>
        </p:txBody>
      </p:sp>
      <p:sp>
        <p:nvSpPr>
          <p:cNvPr id="2013" name="Google Shape;2013;p24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Kirsten Newcomer</a:t>
            </a:r>
            <a:endParaRPr sz="900">
              <a:solidFill>
                <a:srgbClr val="999999"/>
              </a:solidFill>
              <a:latin typeface="Overpass Light"/>
              <a:ea typeface="Overpass Light"/>
              <a:cs typeface="Overpass Light"/>
              <a:sym typeface="Overpass Light"/>
            </a:endParaRPr>
          </a:p>
        </p:txBody>
      </p:sp>
      <p:grpSp>
        <p:nvGrpSpPr>
          <p:cNvPr id="2014" name="Google Shape;2014;p248"/>
          <p:cNvGrpSpPr/>
          <p:nvPr/>
        </p:nvGrpSpPr>
        <p:grpSpPr>
          <a:xfrm>
            <a:off x="4660350" y="1125750"/>
            <a:ext cx="4255050" cy="3294449"/>
            <a:chOff x="4660350" y="1049550"/>
            <a:chExt cx="4255050" cy="3294449"/>
          </a:xfrm>
        </p:grpSpPr>
        <p:pic>
          <p:nvPicPr>
            <p:cNvPr id="2015" name="Google Shape;2015;p248"/>
            <p:cNvPicPr preferRelativeResize="0"/>
            <p:nvPr/>
          </p:nvPicPr>
          <p:blipFill rotWithShape="1">
            <a:blip r:embed="rId7">
              <a:alphaModFix/>
            </a:blip>
            <a:srcRect b="2310" l="0" r="0" t="-2310"/>
            <a:stretch/>
          </p:blipFill>
          <p:spPr>
            <a:xfrm>
              <a:off x="4660350" y="1049550"/>
              <a:ext cx="4255050" cy="3294449"/>
            </a:xfrm>
            <a:prstGeom prst="rect">
              <a:avLst/>
            </a:prstGeom>
            <a:noFill/>
            <a:ln cap="flat" cmpd="sng" w="9525">
              <a:solidFill>
                <a:srgbClr val="4A86E8"/>
              </a:solidFill>
              <a:prstDash val="solid"/>
              <a:round/>
              <a:headEnd len="sm" w="sm" type="none"/>
              <a:tailEnd len="sm" w="sm" type="none"/>
            </a:ln>
          </p:spPr>
        </p:pic>
        <p:sp>
          <p:nvSpPr>
            <p:cNvPr id="2016" name="Google Shape;2016;p248"/>
            <p:cNvSpPr txBox="1"/>
            <p:nvPr/>
          </p:nvSpPr>
          <p:spPr>
            <a:xfrm>
              <a:off x="4660350" y="1049550"/>
              <a:ext cx="4254900" cy="610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200">
                  <a:highlight>
                    <a:schemeClr val="lt1"/>
                  </a:highlight>
                  <a:latin typeface="Overpass"/>
                  <a:ea typeface="Overpass"/>
                  <a:cs typeface="Overpass"/>
                  <a:sym typeface="Overpass"/>
                </a:rPr>
                <a:t>Requesting and Installing Let’s Encrypt Certificates for OpenShift 4</a:t>
              </a:r>
              <a:endParaRPr sz="1200">
                <a:solidFill>
                  <a:schemeClr val="dk1"/>
                </a:solidFill>
                <a:highlight>
                  <a:schemeClr val="lt1"/>
                </a:highlight>
                <a:latin typeface="Overpass"/>
                <a:ea typeface="Overpass"/>
                <a:cs typeface="Overpass"/>
                <a:sym typeface="Overpass"/>
              </a:endParaRPr>
            </a:p>
            <a:p>
              <a:pPr indent="0" lvl="0" marL="0" rtl="0" algn="l">
                <a:spcBef>
                  <a:spcPts val="0"/>
                </a:spcBef>
                <a:spcAft>
                  <a:spcPts val="0"/>
                </a:spcAft>
                <a:buNone/>
              </a:pPr>
              <a:r>
                <a:t/>
              </a:r>
              <a:endParaRPr>
                <a:latin typeface="Overpass Light"/>
                <a:ea typeface="Overpass Light"/>
                <a:cs typeface="Overpass Light"/>
                <a:sym typeface="Overpass Light"/>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24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Registry Configuration</a:t>
            </a:r>
            <a:endParaRPr sz="2600">
              <a:latin typeface="Overpass Light"/>
              <a:ea typeface="Overpass Light"/>
              <a:cs typeface="Overpass Light"/>
              <a:sym typeface="Overpass Light"/>
            </a:endParaRPr>
          </a:p>
        </p:txBody>
      </p:sp>
      <p:sp>
        <p:nvSpPr>
          <p:cNvPr id="2022" name="Google Shape;2022;p24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23" name="Google Shape;2023;p24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24" name="Google Shape;2024;p249"/>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Image Registry Operator Configuration Parameters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Several parameters support changing the registry configuration. Those are defined in the </a:t>
            </a:r>
            <a:r>
              <a:rPr b="1" lang="en" sz="1200">
                <a:solidFill>
                  <a:schemeClr val="dk1"/>
                </a:solidFill>
                <a:latin typeface="Overpass"/>
                <a:ea typeface="Overpass"/>
                <a:cs typeface="Overpass"/>
                <a:sym typeface="Overpass"/>
              </a:rPr>
              <a:t>configs.imageregistry.operator.openshift.io</a:t>
            </a:r>
            <a:r>
              <a:rPr lang="en" sz="1200">
                <a:solidFill>
                  <a:schemeClr val="dk1"/>
                </a:solidFill>
                <a:latin typeface="Overpass Light"/>
                <a:ea typeface="Overpass Light"/>
                <a:cs typeface="Overpass Light"/>
                <a:sym typeface="Overpass Light"/>
              </a:rPr>
              <a:t> resource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Additional </a:t>
            </a:r>
            <a:r>
              <a:rPr lang="en" sz="1200">
                <a:solidFill>
                  <a:schemeClr val="dk1"/>
                </a:solidFill>
                <a:latin typeface="Overpass Light"/>
                <a:ea typeface="Overpass Light"/>
                <a:cs typeface="Overpass Light"/>
                <a:sym typeface="Overpass Light"/>
              </a:rPr>
              <a:t>configuration</a:t>
            </a:r>
            <a:r>
              <a:rPr lang="en" sz="1200">
                <a:solidFill>
                  <a:schemeClr val="dk1"/>
                </a:solidFill>
                <a:latin typeface="Overpass Light"/>
                <a:ea typeface="Overpass Light"/>
                <a:cs typeface="Overpass Light"/>
                <a:sym typeface="Overpass Light"/>
              </a:rPr>
              <a:t> by ConfigMap and Secret resources located within the </a:t>
            </a:r>
            <a:r>
              <a:rPr b="1" lang="en" sz="1200">
                <a:solidFill>
                  <a:schemeClr val="dk1"/>
                </a:solidFill>
                <a:latin typeface="Overpass"/>
                <a:ea typeface="Overpass"/>
                <a:cs typeface="Overpass"/>
                <a:sym typeface="Overpass"/>
              </a:rPr>
              <a:t>openshift-image-registry</a:t>
            </a:r>
            <a:r>
              <a:rPr lang="en" sz="1200">
                <a:solidFill>
                  <a:schemeClr val="dk1"/>
                </a:solidFill>
                <a:latin typeface="Overpass Light"/>
                <a:ea typeface="Overpass Light"/>
                <a:cs typeface="Overpass Light"/>
                <a:sym typeface="Overpass Light"/>
              </a:rPr>
              <a:t> namespace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Documentation:</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https://docs.openshift.com/container-platform/4.1/registry/configuring-registry-operator.html#registry-operator-configuration-resource-overview_configuring-registry-operator</a:t>
            </a:r>
            <a:r>
              <a:rPr lang="en" sz="1200">
                <a:solidFill>
                  <a:schemeClr val="dk1"/>
                </a:solidFill>
                <a:latin typeface="Overpass Light"/>
                <a:ea typeface="Overpass Light"/>
                <a:cs typeface="Overpass Light"/>
                <a:sym typeface="Overpass Light"/>
              </a:rPr>
              <a:t> </a:t>
            </a:r>
            <a:endParaRPr sz="1200">
              <a:solidFill>
                <a:schemeClr val="dk1"/>
              </a:solidFill>
              <a:latin typeface="Overpass Light"/>
              <a:ea typeface="Overpass Light"/>
              <a:cs typeface="Overpass Light"/>
              <a:sym typeface="Overpass Light"/>
            </a:endParaRPr>
          </a:p>
        </p:txBody>
      </p:sp>
      <p:sp>
        <p:nvSpPr>
          <p:cNvPr id="2025" name="Google Shape;2025;p24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Dirk Hermann</a:t>
            </a:r>
            <a:endParaRPr sz="900">
              <a:solidFill>
                <a:srgbClr val="999999"/>
              </a:solidFill>
              <a:latin typeface="Overpass Light"/>
              <a:ea typeface="Overpass Light"/>
              <a:cs typeface="Overpass Light"/>
              <a:sym typeface="Overpass Light"/>
            </a:endParaRPr>
          </a:p>
        </p:txBody>
      </p:sp>
      <p:pic>
        <p:nvPicPr>
          <p:cNvPr id="2026" name="Google Shape;2026;p249"/>
          <p:cNvPicPr preferRelativeResize="0"/>
          <p:nvPr/>
        </p:nvPicPr>
        <p:blipFill>
          <a:blip r:embed="rId4">
            <a:alphaModFix/>
          </a:blip>
          <a:stretch>
            <a:fillRect/>
          </a:stretch>
        </p:blipFill>
        <p:spPr>
          <a:xfrm>
            <a:off x="5722625" y="1382800"/>
            <a:ext cx="2850299" cy="3263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Google Shape;2031;p250"/>
          <p:cNvSpPr txBox="1"/>
          <p:nvPr/>
        </p:nvSpPr>
        <p:spPr>
          <a:xfrm>
            <a:off x="228600" y="5929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a:t>
            </a:r>
            <a:r>
              <a:rPr lang="en" sz="2600">
                <a:latin typeface="Overpass Light"/>
                <a:ea typeface="Overpass Light"/>
                <a:cs typeface="Overpass Light"/>
                <a:sym typeface="Overpass Light"/>
              </a:rPr>
              <a:t>Quay</a:t>
            </a:r>
            <a:r>
              <a:rPr lang="en" sz="2600">
                <a:latin typeface="Overpass Light"/>
                <a:ea typeface="Overpass Light"/>
                <a:cs typeface="Overpass Light"/>
                <a:sym typeface="Overpass Light"/>
              </a:rPr>
              <a:t> v3</a:t>
            </a:r>
            <a:endParaRPr sz="2600">
              <a:latin typeface="Overpass Light"/>
              <a:ea typeface="Overpass Light"/>
              <a:cs typeface="Overpass Light"/>
              <a:sym typeface="Overpass Light"/>
            </a:endParaRPr>
          </a:p>
        </p:txBody>
      </p:sp>
      <p:sp>
        <p:nvSpPr>
          <p:cNvPr id="2032" name="Google Shape;2032;p250"/>
          <p:cNvSpPr txBox="1"/>
          <p:nvPr/>
        </p:nvSpPr>
        <p:spPr>
          <a:xfrm>
            <a:off x="447775" y="-20750"/>
            <a:ext cx="31272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033" name="Google Shape;2033;p25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34" name="Google Shape;2034;p250"/>
          <p:cNvSpPr txBox="1"/>
          <p:nvPr/>
        </p:nvSpPr>
        <p:spPr>
          <a:xfrm>
            <a:off x="343650" y="1382800"/>
            <a:ext cx="38451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Quay v3 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Full support for Docker Registry API v2_s2</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Multi-arch (manifest) and Windows images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Rebranded and rebased (RHEL)</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New config UI to save &amp; upload Quay config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Parallel upgrade (2x 5min downtime only)</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Quay and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Red Hat Quay and OpenShift are working well together already today. This includes both running Quay </a:t>
            </a:r>
            <a:r>
              <a:rPr b="1" lang="en" sz="1200">
                <a:solidFill>
                  <a:schemeClr val="dk1"/>
                </a:solidFill>
                <a:latin typeface="Overpass"/>
                <a:ea typeface="Overpass"/>
                <a:cs typeface="Overpass"/>
                <a:sym typeface="Overpass"/>
              </a:rPr>
              <a:t>on</a:t>
            </a:r>
            <a:r>
              <a:rPr lang="en" sz="1200">
                <a:solidFill>
                  <a:schemeClr val="dk1"/>
                </a:solidFill>
                <a:latin typeface="Overpass Light"/>
                <a:ea typeface="Overpass Light"/>
                <a:cs typeface="Overpass Light"/>
                <a:sym typeface="Overpass Light"/>
              </a:rPr>
              <a:t> and using Quay </a:t>
            </a:r>
            <a:r>
              <a:rPr b="1" lang="en" sz="1200">
                <a:solidFill>
                  <a:schemeClr val="dk1"/>
                </a:solidFill>
                <a:latin typeface="Overpass"/>
                <a:ea typeface="Overpass"/>
                <a:cs typeface="Overpass"/>
                <a:sym typeface="Overpass"/>
              </a:rPr>
              <a:t>with</a:t>
            </a:r>
            <a:r>
              <a:rPr lang="en" sz="1200">
                <a:solidFill>
                  <a:schemeClr val="dk1"/>
                </a:solidFill>
                <a:latin typeface="Overpass Light"/>
                <a:ea typeface="Overpass Light"/>
                <a:cs typeface="Overpass Light"/>
                <a:sym typeface="Overpass Light"/>
              </a:rPr>
              <a:t> OpenShift. Documentation  and UX improvements for both coming soon.</a:t>
            </a:r>
            <a:endParaRPr sz="1200">
              <a:solidFill>
                <a:schemeClr val="dk1"/>
              </a:solidFill>
              <a:latin typeface="Overpass Light"/>
              <a:ea typeface="Overpass Light"/>
              <a:cs typeface="Overpass Light"/>
              <a:sym typeface="Overpass Light"/>
            </a:endParaRPr>
          </a:p>
        </p:txBody>
      </p:sp>
      <p:sp>
        <p:nvSpPr>
          <p:cNvPr id="2035" name="Google Shape;2035;p25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Dirk Herrmann</a:t>
            </a:r>
            <a:endParaRPr sz="900">
              <a:solidFill>
                <a:srgbClr val="999999"/>
              </a:solidFill>
              <a:latin typeface="Overpass Light"/>
              <a:ea typeface="Overpass Light"/>
              <a:cs typeface="Overpass Light"/>
              <a:sym typeface="Overpass Light"/>
            </a:endParaRPr>
          </a:p>
        </p:txBody>
      </p:sp>
      <p:sp>
        <p:nvSpPr>
          <p:cNvPr id="2036" name="Google Shape;2036;p250"/>
          <p:cNvSpPr/>
          <p:nvPr/>
        </p:nvSpPr>
        <p:spPr>
          <a:xfrm>
            <a:off x="4978950" y="1363225"/>
            <a:ext cx="3705300" cy="1985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7" name="Google Shape;2037;p250"/>
          <p:cNvPicPr preferRelativeResize="0"/>
          <p:nvPr/>
        </p:nvPicPr>
        <p:blipFill>
          <a:blip r:embed="rId3">
            <a:alphaModFix/>
          </a:blip>
          <a:stretch>
            <a:fillRect/>
          </a:stretch>
        </p:blipFill>
        <p:spPr>
          <a:xfrm>
            <a:off x="5045625" y="1415173"/>
            <a:ext cx="3564416" cy="1873587"/>
          </a:xfrm>
          <a:prstGeom prst="rect">
            <a:avLst/>
          </a:prstGeom>
          <a:noFill/>
          <a:ln>
            <a:noFill/>
          </a:ln>
        </p:spPr>
      </p:pic>
      <p:sp>
        <p:nvSpPr>
          <p:cNvPr id="2038" name="Google Shape;2038;p250"/>
          <p:cNvSpPr txBox="1"/>
          <p:nvPr/>
        </p:nvSpPr>
        <p:spPr>
          <a:xfrm>
            <a:off x="4769775" y="3520250"/>
            <a:ext cx="4671000" cy="11742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600"/>
              </a:spcBef>
              <a:spcAft>
                <a:spcPts val="0"/>
              </a:spcAft>
              <a:buClr>
                <a:srgbClr val="000000"/>
              </a:buClr>
              <a:buSzPts val="1100"/>
              <a:buFont typeface="Overpass"/>
              <a:buChar char="●"/>
            </a:pPr>
            <a:r>
              <a:rPr lang="en" sz="1100">
                <a:solidFill>
                  <a:srgbClr val="000000"/>
                </a:solidFill>
                <a:latin typeface="Overpass"/>
                <a:ea typeface="Overpass"/>
                <a:cs typeface="Overpass"/>
                <a:sym typeface="Overpass"/>
              </a:rPr>
              <a:t>Customer facing blog post:  </a:t>
            </a:r>
            <a:r>
              <a:rPr lang="en" sz="1100" u="sng">
                <a:solidFill>
                  <a:srgbClr val="1155CC"/>
                </a:solidFill>
                <a:latin typeface="Overpass"/>
                <a:ea typeface="Overpass"/>
                <a:cs typeface="Overpass"/>
                <a:sym typeface="Overpass"/>
                <a:hlinkClick r:id="rId4"/>
              </a:rPr>
              <a:t>https://red.ht/2GOViSc</a:t>
            </a:r>
            <a:r>
              <a:rPr lang="en" sz="1100">
                <a:solidFill>
                  <a:srgbClr val="000000"/>
                </a:solidFill>
                <a:latin typeface="Overpass"/>
                <a:ea typeface="Overpass"/>
                <a:cs typeface="Overpass"/>
                <a:sym typeface="Overpass"/>
              </a:rPr>
              <a:t> </a:t>
            </a:r>
            <a:endParaRPr sz="1100">
              <a:solidFill>
                <a:srgbClr val="000000"/>
              </a:solidFill>
              <a:latin typeface="Overpass"/>
              <a:ea typeface="Overpass"/>
              <a:cs typeface="Overpass"/>
              <a:sym typeface="Overpass"/>
            </a:endParaRPr>
          </a:p>
          <a:p>
            <a:pPr indent="-298450" lvl="0" marL="457200" rtl="0" algn="l">
              <a:lnSpc>
                <a:spcPct val="150000"/>
              </a:lnSpc>
              <a:spcBef>
                <a:spcPts val="0"/>
              </a:spcBef>
              <a:spcAft>
                <a:spcPts val="0"/>
              </a:spcAft>
              <a:buClr>
                <a:srgbClr val="000000"/>
              </a:buClr>
              <a:buSzPts val="1100"/>
              <a:buFont typeface="Overpass"/>
              <a:buChar char="●"/>
            </a:pPr>
            <a:r>
              <a:rPr lang="en" sz="1100">
                <a:solidFill>
                  <a:srgbClr val="000000"/>
                </a:solidFill>
                <a:latin typeface="Overpass"/>
                <a:ea typeface="Overpass"/>
                <a:cs typeface="Overpass"/>
                <a:sym typeface="Overpass"/>
              </a:rPr>
              <a:t>RH Internal blog post: </a:t>
            </a:r>
            <a:r>
              <a:rPr lang="en" sz="1100" u="sng">
                <a:solidFill>
                  <a:srgbClr val="1155CC"/>
                </a:solidFill>
                <a:latin typeface="Overpass"/>
                <a:ea typeface="Overpass"/>
                <a:cs typeface="Overpass"/>
                <a:sym typeface="Overpass"/>
                <a:hlinkClick r:id="rId5"/>
              </a:rPr>
              <a:t>https://red.ht/2XXtFMF</a:t>
            </a:r>
            <a:r>
              <a:rPr lang="en" sz="1100">
                <a:solidFill>
                  <a:srgbClr val="000000"/>
                </a:solidFill>
                <a:latin typeface="Overpass"/>
                <a:ea typeface="Overpass"/>
                <a:cs typeface="Overpass"/>
                <a:sym typeface="Overpass"/>
              </a:rPr>
              <a:t> </a:t>
            </a:r>
            <a:endParaRPr sz="1100">
              <a:solidFill>
                <a:srgbClr val="000000"/>
              </a:solidFill>
              <a:latin typeface="Overpass"/>
              <a:ea typeface="Overpass"/>
              <a:cs typeface="Overpass"/>
              <a:sym typeface="Overpass"/>
            </a:endParaRPr>
          </a:p>
          <a:p>
            <a:pPr indent="-298450" lvl="0" marL="457200" rtl="0" algn="l">
              <a:lnSpc>
                <a:spcPct val="150000"/>
              </a:lnSpc>
              <a:spcBef>
                <a:spcPts val="0"/>
              </a:spcBef>
              <a:spcAft>
                <a:spcPts val="0"/>
              </a:spcAft>
              <a:buClr>
                <a:srgbClr val="000000"/>
              </a:buClr>
              <a:buSzPts val="1100"/>
              <a:buFont typeface="Overpass"/>
              <a:buChar char="●"/>
            </a:pPr>
            <a:r>
              <a:rPr lang="en" sz="1100">
                <a:solidFill>
                  <a:srgbClr val="000000"/>
                </a:solidFill>
                <a:latin typeface="Overpass"/>
                <a:ea typeface="Overpass"/>
                <a:cs typeface="Overpass"/>
                <a:sym typeface="Overpass"/>
              </a:rPr>
              <a:t>Quay Mojo Group: </a:t>
            </a:r>
            <a:r>
              <a:rPr lang="en" sz="1100" u="sng">
                <a:solidFill>
                  <a:srgbClr val="1155CC"/>
                </a:solidFill>
                <a:latin typeface="Overpass"/>
                <a:ea typeface="Overpass"/>
                <a:cs typeface="Overpass"/>
                <a:sym typeface="Overpass"/>
                <a:hlinkClick r:id="rId6"/>
              </a:rPr>
              <a:t>https://mojo.redhat.com/groups/quay</a:t>
            </a:r>
            <a:r>
              <a:rPr lang="en" sz="1100">
                <a:solidFill>
                  <a:srgbClr val="000000"/>
                </a:solidFill>
                <a:latin typeface="Overpass"/>
                <a:ea typeface="Overpass"/>
                <a:cs typeface="Overpass"/>
                <a:sym typeface="Overpass"/>
              </a:rPr>
              <a:t>  </a:t>
            </a:r>
            <a:endParaRPr sz="1100">
              <a:solidFill>
                <a:srgbClr val="000000"/>
              </a:solidFill>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215"/>
          <p:cNvSpPr/>
          <p:nvPr/>
        </p:nvSpPr>
        <p:spPr>
          <a:xfrm>
            <a:off x="1005713" y="1338243"/>
            <a:ext cx="2255400" cy="1366500"/>
          </a:xfrm>
          <a:prstGeom prst="rect">
            <a:avLst/>
          </a:prstGeom>
          <a:solidFill>
            <a:srgbClr val="69A6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DAY 2</a:t>
            </a:r>
            <a:endParaRPr>
              <a:solidFill>
                <a:srgbClr val="FFFFFF"/>
              </a:solidFill>
              <a:latin typeface="Overpass"/>
              <a:ea typeface="Overpass"/>
              <a:cs typeface="Overpass"/>
              <a:sym typeface="Overpass"/>
            </a:endParaRPr>
          </a:p>
          <a:p>
            <a:pPr indent="0" lvl="0" marL="0" rtl="0" algn="ctr">
              <a:spcBef>
                <a:spcPts val="0"/>
              </a:spcBef>
              <a:spcAft>
                <a:spcPts val="0"/>
              </a:spcAft>
              <a:buNone/>
            </a:pPr>
            <a:r>
              <a:rPr lang="en">
                <a:solidFill>
                  <a:srgbClr val="FFFFFF"/>
                </a:solidFill>
                <a:latin typeface="Overpass"/>
                <a:ea typeface="Overpass"/>
                <a:cs typeface="Overpass"/>
                <a:sym typeface="Overpass"/>
              </a:rPr>
              <a:t>OPERATIONS</a:t>
            </a:r>
            <a:endParaRPr>
              <a:solidFill>
                <a:srgbClr val="FFFFFF"/>
              </a:solidFill>
              <a:latin typeface="Overpass"/>
              <a:ea typeface="Overpass"/>
              <a:cs typeface="Overpass"/>
              <a:sym typeface="Overpass"/>
            </a:endParaRPr>
          </a:p>
        </p:txBody>
      </p:sp>
      <p:sp>
        <p:nvSpPr>
          <p:cNvPr id="1411" name="Google Shape;1411;p215"/>
          <p:cNvSpPr/>
          <p:nvPr/>
        </p:nvSpPr>
        <p:spPr>
          <a:xfrm>
            <a:off x="1005713" y="1937270"/>
            <a:ext cx="2255400" cy="7629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15"/>
          <p:cNvSpPr/>
          <p:nvPr/>
        </p:nvSpPr>
        <p:spPr>
          <a:xfrm>
            <a:off x="5974466" y="1338250"/>
            <a:ext cx="2255400" cy="1366500"/>
          </a:xfrm>
          <a:prstGeom prst="rect">
            <a:avLst/>
          </a:prstGeom>
          <a:solidFill>
            <a:srgbClr val="6EC66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OPERATOR</a:t>
            </a:r>
            <a:endParaRPr>
              <a:solidFill>
                <a:srgbClr val="FFFFFF"/>
              </a:solidFill>
              <a:latin typeface="Overpass"/>
              <a:ea typeface="Overpass"/>
              <a:cs typeface="Overpass"/>
              <a:sym typeface="Overpass"/>
            </a:endParaRPr>
          </a:p>
          <a:p>
            <a:pPr indent="0" lvl="0" marL="0" rtl="0" algn="ctr">
              <a:spcBef>
                <a:spcPts val="0"/>
              </a:spcBef>
              <a:spcAft>
                <a:spcPts val="0"/>
              </a:spcAft>
              <a:buNone/>
            </a:pPr>
            <a:r>
              <a:rPr lang="en">
                <a:solidFill>
                  <a:srgbClr val="FFFFFF"/>
                </a:solidFill>
                <a:latin typeface="Overpass"/>
                <a:ea typeface="Overpass"/>
                <a:cs typeface="Overpass"/>
                <a:sym typeface="Overpass"/>
              </a:rPr>
              <a:t>FRAMEWORK</a:t>
            </a:r>
            <a:endParaRPr>
              <a:solidFill>
                <a:srgbClr val="FFFFFF"/>
              </a:solidFill>
              <a:latin typeface="Overpass"/>
              <a:ea typeface="Overpass"/>
              <a:cs typeface="Overpass"/>
              <a:sym typeface="Overpass"/>
            </a:endParaRPr>
          </a:p>
        </p:txBody>
      </p:sp>
      <p:sp>
        <p:nvSpPr>
          <p:cNvPr id="1413" name="Google Shape;1413;p215"/>
          <p:cNvSpPr/>
          <p:nvPr/>
        </p:nvSpPr>
        <p:spPr>
          <a:xfrm>
            <a:off x="3491547" y="13382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IMMUTABLE</a:t>
            </a:r>
            <a:endParaRPr>
              <a:solidFill>
                <a:srgbClr val="FFFFFF"/>
              </a:solidFill>
              <a:latin typeface="Overpass"/>
              <a:ea typeface="Overpass"/>
              <a:cs typeface="Overpass"/>
              <a:sym typeface="Overpass"/>
            </a:endParaRPr>
          </a:p>
          <a:p>
            <a:pPr indent="0" lvl="0" marL="0" rtl="0" algn="ctr">
              <a:spcBef>
                <a:spcPts val="0"/>
              </a:spcBef>
              <a:spcAft>
                <a:spcPts val="0"/>
              </a:spcAft>
              <a:buNone/>
            </a:pPr>
            <a:r>
              <a:rPr lang="en">
                <a:solidFill>
                  <a:srgbClr val="FFFFFF"/>
                </a:solidFill>
                <a:latin typeface="Overpass"/>
                <a:ea typeface="Overpass"/>
                <a:cs typeface="Overpass"/>
                <a:sym typeface="Overpass"/>
              </a:rPr>
              <a:t>INFRASTRUCTURE</a:t>
            </a:r>
            <a:endParaRPr>
              <a:solidFill>
                <a:srgbClr val="FFFFFF"/>
              </a:solidFill>
              <a:latin typeface="Overpass"/>
              <a:ea typeface="Overpass"/>
              <a:cs typeface="Overpass"/>
              <a:sym typeface="Overpass"/>
            </a:endParaRPr>
          </a:p>
        </p:txBody>
      </p:sp>
      <p:sp>
        <p:nvSpPr>
          <p:cNvPr id="1414" name="Google Shape;1414;p215"/>
          <p:cNvSpPr/>
          <p:nvPr/>
        </p:nvSpPr>
        <p:spPr>
          <a:xfrm>
            <a:off x="3491547" y="1937270"/>
            <a:ext cx="2255400" cy="762900"/>
          </a:xfrm>
          <a:prstGeom prst="rect">
            <a:avLst/>
          </a:prstGeom>
          <a:solidFill>
            <a:srgbClr val="8B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15"/>
          <p:cNvSpPr/>
          <p:nvPr/>
        </p:nvSpPr>
        <p:spPr>
          <a:xfrm>
            <a:off x="5974466" y="1937270"/>
            <a:ext cx="2255400" cy="762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215"/>
          <p:cNvPicPr preferRelativeResize="0"/>
          <p:nvPr/>
        </p:nvPicPr>
        <p:blipFill>
          <a:blip r:embed="rId3">
            <a:alphaModFix/>
          </a:blip>
          <a:stretch>
            <a:fillRect/>
          </a:stretch>
        </p:blipFill>
        <p:spPr>
          <a:xfrm>
            <a:off x="1860080" y="2126420"/>
            <a:ext cx="522150" cy="383350"/>
          </a:xfrm>
          <a:prstGeom prst="rect">
            <a:avLst/>
          </a:prstGeom>
          <a:noFill/>
          <a:ln>
            <a:noFill/>
          </a:ln>
        </p:spPr>
      </p:pic>
      <p:pic>
        <p:nvPicPr>
          <p:cNvPr id="1417" name="Google Shape;1417;p215"/>
          <p:cNvPicPr preferRelativeResize="0"/>
          <p:nvPr/>
        </p:nvPicPr>
        <p:blipFill>
          <a:blip r:embed="rId4">
            <a:alphaModFix/>
          </a:blip>
          <a:stretch>
            <a:fillRect/>
          </a:stretch>
        </p:blipFill>
        <p:spPr>
          <a:xfrm>
            <a:off x="4438030" y="2129775"/>
            <a:ext cx="344971" cy="376625"/>
          </a:xfrm>
          <a:prstGeom prst="rect">
            <a:avLst/>
          </a:prstGeom>
          <a:noFill/>
          <a:ln>
            <a:noFill/>
          </a:ln>
        </p:spPr>
      </p:pic>
      <p:pic>
        <p:nvPicPr>
          <p:cNvPr id="1418" name="Google Shape;1418;p215"/>
          <p:cNvPicPr preferRelativeResize="0"/>
          <p:nvPr/>
        </p:nvPicPr>
        <p:blipFill>
          <a:blip r:embed="rId5">
            <a:alphaModFix/>
          </a:blip>
          <a:stretch>
            <a:fillRect/>
          </a:stretch>
        </p:blipFill>
        <p:spPr>
          <a:xfrm>
            <a:off x="6930696" y="2128800"/>
            <a:ext cx="384836" cy="383350"/>
          </a:xfrm>
          <a:prstGeom prst="rect">
            <a:avLst/>
          </a:prstGeom>
          <a:noFill/>
          <a:ln>
            <a:noFill/>
          </a:ln>
        </p:spPr>
      </p:pic>
      <p:cxnSp>
        <p:nvCxnSpPr>
          <p:cNvPr id="1419" name="Google Shape;1419;p215"/>
          <p:cNvCxnSpPr>
            <a:stCxn id="1411" idx="2"/>
          </p:cNvCxnSpPr>
          <p:nvPr/>
        </p:nvCxnSpPr>
        <p:spPr>
          <a:xfrm>
            <a:off x="2133413" y="2700170"/>
            <a:ext cx="0" cy="402900"/>
          </a:xfrm>
          <a:prstGeom prst="straightConnector1">
            <a:avLst/>
          </a:prstGeom>
          <a:noFill/>
          <a:ln cap="flat" cmpd="sng" w="9525">
            <a:solidFill>
              <a:srgbClr val="0084D1"/>
            </a:solidFill>
            <a:prstDash val="solid"/>
            <a:round/>
            <a:headEnd len="med" w="med" type="none"/>
            <a:tailEnd len="med" w="med" type="oval"/>
          </a:ln>
        </p:spPr>
      </p:cxnSp>
      <p:cxnSp>
        <p:nvCxnSpPr>
          <p:cNvPr id="1420" name="Google Shape;1420;p215"/>
          <p:cNvCxnSpPr/>
          <p:nvPr/>
        </p:nvCxnSpPr>
        <p:spPr>
          <a:xfrm>
            <a:off x="4619563" y="2700170"/>
            <a:ext cx="0" cy="402900"/>
          </a:xfrm>
          <a:prstGeom prst="straightConnector1">
            <a:avLst/>
          </a:prstGeom>
          <a:noFill/>
          <a:ln cap="flat" cmpd="sng" w="9525">
            <a:solidFill>
              <a:srgbClr val="A30000"/>
            </a:solidFill>
            <a:prstDash val="solid"/>
            <a:round/>
            <a:headEnd len="med" w="med" type="none"/>
            <a:tailEnd len="med" w="med" type="oval"/>
          </a:ln>
        </p:spPr>
      </p:cxnSp>
      <p:cxnSp>
        <p:nvCxnSpPr>
          <p:cNvPr id="1421" name="Google Shape;1421;p215"/>
          <p:cNvCxnSpPr/>
          <p:nvPr/>
        </p:nvCxnSpPr>
        <p:spPr>
          <a:xfrm>
            <a:off x="7102163" y="2700170"/>
            <a:ext cx="0" cy="402900"/>
          </a:xfrm>
          <a:prstGeom prst="straightConnector1">
            <a:avLst/>
          </a:prstGeom>
          <a:noFill/>
          <a:ln cap="flat" cmpd="sng" w="9525">
            <a:solidFill>
              <a:srgbClr val="3F9C35"/>
            </a:solidFill>
            <a:prstDash val="solid"/>
            <a:round/>
            <a:headEnd len="med" w="med" type="none"/>
            <a:tailEnd len="med" w="med" type="oval"/>
          </a:ln>
        </p:spPr>
      </p:cxnSp>
      <p:sp>
        <p:nvSpPr>
          <p:cNvPr id="1422" name="Google Shape;1422;p215"/>
          <p:cNvSpPr/>
          <p:nvPr/>
        </p:nvSpPr>
        <p:spPr>
          <a:xfrm>
            <a:off x="926375" y="3143900"/>
            <a:ext cx="2414100" cy="130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AWS</a:t>
            </a:r>
            <a:r>
              <a:rPr b="1" lang="en" sz="1200">
                <a:solidFill>
                  <a:schemeClr val="dk1"/>
                </a:solidFill>
                <a:latin typeface="Overpass"/>
                <a:ea typeface="Overpass"/>
                <a:cs typeface="Overpass"/>
                <a:sym typeface="Overpass"/>
              </a:rPr>
              <a:t> Installer + bootstrapping</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Autoscale out of the box</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MachineSet node pools</a:t>
            </a:r>
            <a:endParaRPr b="1" sz="1200">
              <a:solidFill>
                <a:schemeClr val="dk1"/>
              </a:solidFill>
              <a:latin typeface="Overpass"/>
              <a:ea typeface="Overpass"/>
              <a:cs typeface="Overpass"/>
              <a:sym typeface="Overpass"/>
            </a:endParaRPr>
          </a:p>
        </p:txBody>
      </p:sp>
      <p:sp>
        <p:nvSpPr>
          <p:cNvPr id="1423" name="Google Shape;1423;p215"/>
          <p:cNvSpPr/>
          <p:nvPr/>
        </p:nvSpPr>
        <p:spPr>
          <a:xfrm>
            <a:off x="3261125" y="3143900"/>
            <a:ext cx="2685300" cy="130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Red Hat Enterprise Linux CoreOS</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Discourage SSH/node mutation</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Ignition for Machine config</a:t>
            </a:r>
            <a:endParaRPr b="1" sz="1200">
              <a:solidFill>
                <a:schemeClr val="dk1"/>
              </a:solidFill>
              <a:latin typeface="Overpass"/>
              <a:ea typeface="Overpass"/>
              <a:cs typeface="Overpass"/>
              <a:sym typeface="Overpass"/>
            </a:endParaRPr>
          </a:p>
        </p:txBody>
      </p:sp>
      <p:sp>
        <p:nvSpPr>
          <p:cNvPr id="1424" name="Google Shape;1424;p215"/>
          <p:cNvSpPr/>
          <p:nvPr/>
        </p:nvSpPr>
        <p:spPr>
          <a:xfrm>
            <a:off x="5660950" y="3143900"/>
            <a:ext cx="2889300" cy="130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SDK &amp; testing tools</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OperatorHub for discovery</a:t>
            </a:r>
            <a:endParaRPr b="1" sz="1200">
              <a:solidFill>
                <a:schemeClr val="dk1"/>
              </a:solidFill>
              <a:latin typeface="Overpass"/>
              <a:ea typeface="Overpass"/>
              <a:cs typeface="Overpass"/>
              <a:sym typeface="Overpass"/>
            </a:endParaRPr>
          </a:p>
          <a:p>
            <a:pPr indent="0" lvl="0" marL="0" rtl="0" algn="ctr">
              <a:lnSpc>
                <a:spcPct val="150000"/>
              </a:lnSpc>
              <a:spcBef>
                <a:spcPts val="0"/>
              </a:spcBef>
              <a:spcAft>
                <a:spcPts val="0"/>
              </a:spcAft>
              <a:buNone/>
            </a:pPr>
            <a:r>
              <a:rPr b="1" lang="en" sz="1200">
                <a:solidFill>
                  <a:schemeClr val="dk1"/>
                </a:solidFill>
                <a:latin typeface="Overpass"/>
                <a:ea typeface="Overpass"/>
                <a:cs typeface="Overpass"/>
                <a:sym typeface="Overpass"/>
              </a:rPr>
              <a:t>OLM delivers upper stack services</a:t>
            </a:r>
            <a:endParaRPr b="1" sz="1200">
              <a:solidFill>
                <a:schemeClr val="dk1"/>
              </a:solidFill>
              <a:latin typeface="Overpass"/>
              <a:ea typeface="Overpass"/>
              <a:cs typeface="Overpass"/>
              <a:sym typeface="Overpass"/>
            </a:endParaRPr>
          </a:p>
        </p:txBody>
      </p:sp>
      <p:sp>
        <p:nvSpPr>
          <p:cNvPr id="1425" name="Google Shape;1425;p215"/>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4.1 Workstreams Lifecycle</a:t>
            </a:r>
            <a:endParaRPr sz="2600">
              <a:latin typeface="Overpass Light"/>
              <a:ea typeface="Overpass Light"/>
              <a:cs typeface="Overpass Light"/>
              <a:sym typeface="Overpas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25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Moving components to dedicated Node pools</a:t>
            </a:r>
            <a:endParaRPr sz="2600">
              <a:latin typeface="Overpass Light"/>
              <a:ea typeface="Overpass Light"/>
              <a:cs typeface="Overpass Light"/>
              <a:sym typeface="Overpass Light"/>
            </a:endParaRPr>
          </a:p>
        </p:txBody>
      </p:sp>
      <p:sp>
        <p:nvSpPr>
          <p:cNvPr id="2044" name="Google Shape;2044;p25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45" name="Google Shape;2045;p25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46" name="Google Shape;2046;p25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
        <p:nvSpPr>
          <p:cNvPr id="2047" name="Google Shape;2047;p251"/>
          <p:cNvSpPr/>
          <p:nvPr/>
        </p:nvSpPr>
        <p:spPr>
          <a:xfrm>
            <a:off x="4809750" y="1459000"/>
            <a:ext cx="4334100" cy="2643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999999"/>
                </a:solidFill>
                <a:latin typeface="Consolas"/>
                <a:ea typeface="Consolas"/>
                <a:cs typeface="Consolas"/>
                <a:sym typeface="Consolas"/>
              </a:rPr>
              <a:t># new Node pools added</a:t>
            </a:r>
            <a:endParaRPr sz="1000">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oc get nodes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NAME                                         ROLES          ip-10-0-132-151.us-east-2.compute.internal   worker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Ip-10-0-137-86.us-east-2.compute.internal    worker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ip-10-0-138-38.us-east-2.compute.internal    worker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ip-10-0-139-204.us-east-2.compute.internal   worker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ip-10-0-139-249.us-east-2.compute.internal   master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ip-10-0-144-70.us-east-2.compute.internal    master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ip-10-0-145-199.us-east-2.compute.internal   master</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ip-10-0-162-32.us-east-2.compute.internal    logging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ip-10-0-173-37.us-east-2.compute.internal    logging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lt1"/>
                </a:solidFill>
                <a:latin typeface="Consolas"/>
                <a:ea typeface="Consolas"/>
                <a:cs typeface="Consolas"/>
                <a:sym typeface="Consolas"/>
              </a:rPr>
              <a:t>ip-10-0-132-104.us-east-2.compute.internal   monitoring</a:t>
            </a:r>
            <a:endParaRPr sz="10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lt1"/>
                </a:solidFill>
                <a:latin typeface="Consolas"/>
                <a:ea typeface="Consolas"/>
                <a:cs typeface="Consolas"/>
                <a:sym typeface="Consolas"/>
              </a:rPr>
              <a:t>ip-10-0-125-12.us-east-2.compute.internal    monitoring</a:t>
            </a:r>
            <a:endParaRPr sz="10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lt1"/>
                </a:solidFill>
                <a:latin typeface="Consolas"/>
                <a:ea typeface="Consolas"/>
                <a:cs typeface="Consolas"/>
                <a:sym typeface="Consolas"/>
              </a:rPr>
              <a:t>ip-10-0-177-91.us-east-2.compute.internal    router</a:t>
            </a:r>
            <a:endParaRPr sz="10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chemeClr val="lt1"/>
                </a:solidFill>
                <a:latin typeface="Consolas"/>
                <a:ea typeface="Consolas"/>
                <a:cs typeface="Consolas"/>
                <a:sym typeface="Consolas"/>
              </a:rPr>
              <a:t>ip-10-0-105-23.us-east-2.compute.internal    router</a:t>
            </a:r>
            <a:endParaRPr sz="10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p:txBody>
      </p:sp>
      <p:sp>
        <p:nvSpPr>
          <p:cNvPr id="2048" name="Google Shape;2048;p251"/>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Create a new Node pool</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First, make a new MachineSet with a template that contains a custom label, like </a:t>
            </a:r>
            <a:r>
              <a:rPr lang="en" sz="1200">
                <a:solidFill>
                  <a:schemeClr val="dk1"/>
                </a:solidFill>
                <a:latin typeface="Consolas"/>
                <a:ea typeface="Consolas"/>
                <a:cs typeface="Consolas"/>
                <a:sym typeface="Consolas"/>
              </a:rPr>
              <a:t>role=logging</a:t>
            </a:r>
            <a:r>
              <a:rPr lang="en" sz="1200">
                <a:solidFill>
                  <a:schemeClr val="dk1"/>
                </a:solidFill>
                <a:latin typeface="Overpass Light"/>
                <a:ea typeface="Overpass Light"/>
                <a:cs typeface="Overpass Light"/>
                <a:sym typeface="Overpass Light"/>
              </a:rPr>
              <a:t>. Optionally customize the resources or security groups on this set of Nodes.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Documentation: Roles in OpenShift</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Update Node selectors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Change the node selectors to your new Node pool labels. This process uses different CRDs based on the component: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u="sng">
                <a:solidFill>
                  <a:schemeClr val="hlink"/>
                </a:solidFill>
                <a:latin typeface="Overpass Light"/>
                <a:ea typeface="Overpass Light"/>
                <a:cs typeface="Overpass Light"/>
                <a:sym typeface="Overpass Light"/>
                <a:hlinkClick r:id="rId4"/>
              </a:rPr>
              <a:t>Cluster Monitoring</a:t>
            </a:r>
            <a:r>
              <a:rPr lang="en" sz="1200">
                <a:solidFill>
                  <a:schemeClr val="dk1"/>
                </a:solidFill>
                <a:latin typeface="Overpass Light"/>
                <a:ea typeface="Overpass Light"/>
                <a:cs typeface="Overpass Light"/>
                <a:sym typeface="Overpass Light"/>
              </a:rPr>
              <a:t> (docs)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u="sng">
                <a:solidFill>
                  <a:schemeClr val="hlink"/>
                </a:solidFill>
                <a:latin typeface="Overpass Light"/>
                <a:ea typeface="Overpass Light"/>
                <a:cs typeface="Overpass Light"/>
                <a:sym typeface="Overpass Light"/>
                <a:hlinkClick r:id="rId5"/>
              </a:rPr>
              <a:t>Router</a:t>
            </a:r>
            <a:r>
              <a:rPr lang="en" sz="1200">
                <a:solidFill>
                  <a:schemeClr val="dk1"/>
                </a:solidFill>
                <a:latin typeface="Overpass Light"/>
                <a:ea typeface="Overpass Light"/>
                <a:cs typeface="Overpass Light"/>
                <a:sym typeface="Overpass Light"/>
              </a:rPr>
              <a:t> (lab)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u="sng">
                <a:solidFill>
                  <a:schemeClr val="hlink"/>
                </a:solidFill>
                <a:latin typeface="Overpass Light"/>
                <a:ea typeface="Overpass Light"/>
                <a:cs typeface="Overpass Light"/>
                <a:sym typeface="Overpass Light"/>
                <a:hlinkClick r:id="rId6"/>
              </a:rPr>
              <a:t>Registry</a:t>
            </a:r>
            <a:r>
              <a:rPr lang="en" sz="1200">
                <a:solidFill>
                  <a:schemeClr val="dk1"/>
                </a:solidFill>
                <a:latin typeface="Overpass Light"/>
                <a:ea typeface="Overpass Light"/>
                <a:cs typeface="Overpass Light"/>
                <a:sym typeface="Overpass Light"/>
              </a:rPr>
              <a:t> (lab)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u="sng">
                <a:solidFill>
                  <a:schemeClr val="hlink"/>
                </a:solidFill>
                <a:latin typeface="Overpass Light"/>
                <a:ea typeface="Overpass Light"/>
                <a:cs typeface="Overpass Light"/>
                <a:sym typeface="Overpass Light"/>
                <a:hlinkClick r:id="rId7"/>
              </a:rPr>
              <a:t>Logging</a:t>
            </a:r>
            <a:r>
              <a:rPr lang="en" sz="1200">
                <a:solidFill>
                  <a:schemeClr val="dk1"/>
                </a:solidFill>
                <a:latin typeface="Overpass Light"/>
                <a:ea typeface="Overpass Light"/>
                <a:cs typeface="Overpass Light"/>
                <a:sym typeface="Overpass Light"/>
              </a:rPr>
              <a:t> (docs)</a:t>
            </a:r>
            <a:endParaRPr sz="1200">
              <a:solidFill>
                <a:schemeClr val="dk1"/>
              </a:solidFill>
              <a:latin typeface="Overpass Light"/>
              <a:ea typeface="Overpass Light"/>
              <a:cs typeface="Overpass Light"/>
              <a:sym typeface="Overpass Light"/>
            </a:endParaRPr>
          </a:p>
        </p:txBody>
      </p:sp>
      <p:pic>
        <p:nvPicPr>
          <p:cNvPr id="2049" name="Google Shape;2049;p251"/>
          <p:cNvPicPr preferRelativeResize="0"/>
          <p:nvPr/>
        </p:nvPicPr>
        <p:blipFill rotWithShape="1">
          <a:blip r:embed="rId8">
            <a:alphaModFix/>
          </a:blip>
          <a:srcRect b="0" l="0" r="26481" t="0"/>
          <a:stretch/>
        </p:blipFill>
        <p:spPr>
          <a:xfrm>
            <a:off x="4711600" y="3111125"/>
            <a:ext cx="2723199" cy="16200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3" name="Shape 2053"/>
        <p:cNvGrpSpPr/>
        <p:nvPr/>
      </p:nvGrpSpPr>
      <p:grpSpPr>
        <a:xfrm>
          <a:off x="0" y="0"/>
          <a:ext cx="0" cy="0"/>
          <a:chOff x="0" y="0"/>
          <a:chExt cx="0" cy="0"/>
        </a:xfrm>
      </p:grpSpPr>
      <p:sp>
        <p:nvSpPr>
          <p:cNvPr id="2054" name="Google Shape;2054;p252"/>
          <p:cNvSpPr txBox="1"/>
          <p:nvPr/>
        </p:nvSpPr>
        <p:spPr>
          <a:xfrm>
            <a:off x="724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Default build configurations for buildconfigs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Additional CAs to be trusted for image pull/push</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 setting for image pull/push and source download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 settings for git commands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Environment variables to set on all builds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Docker labels to apply to resulting images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Build resource requirements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Default values to override on builds even if user has provided values on the buildconfig</a:t>
            </a:r>
            <a:endParaRPr sz="1200">
              <a:solidFill>
                <a:schemeClr val="dk1"/>
              </a:solidFill>
              <a:latin typeface="Overpass Light"/>
              <a:ea typeface="Overpass Light"/>
              <a:cs typeface="Overpass Light"/>
              <a:sym typeface="Overpass Light"/>
            </a:endParaRPr>
          </a:p>
        </p:txBody>
      </p:sp>
      <p:sp>
        <p:nvSpPr>
          <p:cNvPr id="2055" name="Google Shape;2055;p252"/>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Additional </a:t>
            </a:r>
            <a:r>
              <a:rPr lang="en" sz="2600"/>
              <a:t>Build Configurations</a:t>
            </a:r>
            <a:endParaRPr sz="2600"/>
          </a:p>
        </p:txBody>
      </p:sp>
      <p:sp>
        <p:nvSpPr>
          <p:cNvPr id="2056" name="Google Shape;2056;p252"/>
          <p:cNvSpPr txBox="1"/>
          <p:nvPr/>
        </p:nvSpPr>
        <p:spPr>
          <a:xfrm>
            <a:off x="447775" y="-20750"/>
            <a:ext cx="23388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57" name="Google Shape;2057;p25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sp>
        <p:nvSpPr>
          <p:cNvPr id="2058" name="Google Shape;2058;p252"/>
          <p:cNvSpPr/>
          <p:nvPr/>
        </p:nvSpPr>
        <p:spPr>
          <a:xfrm>
            <a:off x="5114725" y="1215723"/>
            <a:ext cx="3704400" cy="3207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apiVersion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config.openshift.io/v1</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kind</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metadata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cluster</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spec</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800000"/>
                </a:solidFill>
                <a:latin typeface="Consolas"/>
                <a:ea typeface="Consolas"/>
                <a:cs typeface="Consolas"/>
                <a:sym typeface="Consolas"/>
              </a:rPr>
              <a:t> additionalTrustedCA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trustedCAsConfigMap</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buildDefaults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defaultProxy</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http, https and no proxy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gitProxy</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http, https and no proxy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env</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key-values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imageLabels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resources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limits</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cpu, memory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requests</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cpu, memory</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buildOverrides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imageLabels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nodeSelector</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tolerations</a:t>
            </a:r>
            <a:r>
              <a:rPr lang="en" sz="900">
                <a:solidFill>
                  <a:schemeClr val="dk1"/>
                </a:solidFill>
                <a:latin typeface="Consolas"/>
                <a:ea typeface="Consolas"/>
                <a:cs typeface="Consolas"/>
                <a:sym typeface="Consolas"/>
              </a:rPr>
              <a:t>:</a:t>
            </a:r>
            <a:endParaRPr sz="900">
              <a:solidFill>
                <a:srgbClr val="800000"/>
              </a:solidFill>
              <a:latin typeface="Consolas"/>
              <a:ea typeface="Consolas"/>
              <a:cs typeface="Consolas"/>
              <a:sym typeface="Consolas"/>
            </a:endParaRPr>
          </a:p>
        </p:txBody>
      </p:sp>
      <p:sp>
        <p:nvSpPr>
          <p:cNvPr id="2059" name="Google Shape;2059;p252"/>
          <p:cNvSpPr txBox="1"/>
          <p:nvPr/>
        </p:nvSpPr>
        <p:spPr>
          <a:xfrm>
            <a:off x="5080725" y="4426124"/>
            <a:ext cx="33057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oc edit build.config.openshift.io/cluster</a:t>
            </a:r>
            <a:endParaRPr sz="10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3" name="Shape 2063"/>
        <p:cNvGrpSpPr/>
        <p:nvPr/>
      </p:nvGrpSpPr>
      <p:grpSpPr>
        <a:xfrm>
          <a:off x="0" y="0"/>
          <a:ext cx="0" cy="0"/>
          <a:chOff x="0" y="0"/>
          <a:chExt cx="0" cy="0"/>
        </a:xfrm>
      </p:grpSpPr>
      <p:sp>
        <p:nvSpPr>
          <p:cNvPr id="2064" name="Google Shape;2064;p2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65" name="Google Shape;2065;p253"/>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Cloud-like Simplicity, Everywhere</a:t>
            </a:r>
            <a:endParaRPr sz="2400">
              <a:solidFill>
                <a:srgbClr val="FFFFFF"/>
              </a:solidFill>
              <a:latin typeface="Overpass"/>
              <a:ea typeface="Overpass"/>
              <a:cs typeface="Overpass"/>
              <a:sym typeface="Overpass"/>
            </a:endParaRPr>
          </a:p>
        </p:txBody>
      </p:sp>
      <p:sp>
        <p:nvSpPr>
          <p:cNvPr id="2066" name="Google Shape;2066;p253"/>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Full-stack automated operations across any on-premises,</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cloud, or hybrid infrastructure</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Clr>
                <a:schemeClr val="dk1"/>
              </a:buClr>
              <a:buSzPts val="1100"/>
              <a:buFont typeface="Arial"/>
              <a:buNone/>
            </a:pPr>
            <a:r>
              <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600">
              <a:solidFill>
                <a:srgbClr val="FFFFFF"/>
              </a:solidFill>
              <a:latin typeface="Overpass"/>
              <a:ea typeface="Overpass"/>
              <a:cs typeface="Overpass"/>
              <a:sym typeface="Overpass"/>
            </a:endParaRPr>
          </a:p>
        </p:txBody>
      </p:sp>
      <p:sp>
        <p:nvSpPr>
          <p:cNvPr id="2067" name="Google Shape;2067;p253"/>
          <p:cNvSpPr/>
          <p:nvPr/>
        </p:nvSpPr>
        <p:spPr>
          <a:xfrm>
            <a:off x="5628515"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3"/>
          <p:cNvSpPr/>
          <p:nvPr/>
        </p:nvSpPr>
        <p:spPr>
          <a:xfrm>
            <a:off x="2549575" y="2228075"/>
            <a:ext cx="4044900" cy="39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5000B"/>
                </a:solidFill>
                <a:latin typeface="Overpass"/>
                <a:ea typeface="Overpass"/>
                <a:cs typeface="Overpass"/>
                <a:sym typeface="Overpass"/>
              </a:rPr>
              <a:t>cloud.redhat.com</a:t>
            </a:r>
            <a:endParaRPr sz="1000">
              <a:solidFill>
                <a:srgbClr val="C5000B"/>
              </a:solidFill>
              <a:latin typeface="Overpass"/>
              <a:ea typeface="Overpass"/>
              <a:cs typeface="Overpass"/>
              <a:sym typeface="Overpass"/>
            </a:endParaRPr>
          </a:p>
        </p:txBody>
      </p:sp>
      <p:sp>
        <p:nvSpPr>
          <p:cNvPr id="2069" name="Google Shape;2069;p253"/>
          <p:cNvSpPr/>
          <p:nvPr/>
        </p:nvSpPr>
        <p:spPr>
          <a:xfrm>
            <a:off x="2549575"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0" name="Google Shape;2070;p253"/>
          <p:cNvPicPr preferRelativeResize="0"/>
          <p:nvPr/>
        </p:nvPicPr>
        <p:blipFill rotWithShape="1">
          <a:blip r:embed="rId3">
            <a:alphaModFix/>
          </a:blip>
          <a:srcRect b="0" l="0" r="67163" t="0"/>
          <a:stretch/>
        </p:blipFill>
        <p:spPr>
          <a:xfrm>
            <a:off x="2850115" y="3140137"/>
            <a:ext cx="424398" cy="331751"/>
          </a:xfrm>
          <a:prstGeom prst="rect">
            <a:avLst/>
          </a:prstGeom>
          <a:noFill/>
          <a:ln>
            <a:noFill/>
          </a:ln>
        </p:spPr>
      </p:pic>
      <p:sp>
        <p:nvSpPr>
          <p:cNvPr id="2071" name="Google Shape;2071;p253"/>
          <p:cNvSpPr/>
          <p:nvPr/>
        </p:nvSpPr>
        <p:spPr>
          <a:xfrm>
            <a:off x="2549575"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AWS</a:t>
            </a:r>
            <a:endParaRPr sz="900">
              <a:solidFill>
                <a:srgbClr val="FFFFFF"/>
              </a:solidFill>
              <a:latin typeface="Overpass"/>
              <a:ea typeface="Overpass"/>
              <a:cs typeface="Overpass"/>
              <a:sym typeface="Overpass"/>
            </a:endParaRPr>
          </a:p>
        </p:txBody>
      </p:sp>
      <p:sp>
        <p:nvSpPr>
          <p:cNvPr id="2072" name="Google Shape;2072;p253"/>
          <p:cNvSpPr/>
          <p:nvPr/>
        </p:nvSpPr>
        <p:spPr>
          <a:xfrm>
            <a:off x="3575888"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3" name="Google Shape;2073;p253"/>
          <p:cNvPicPr preferRelativeResize="0"/>
          <p:nvPr/>
        </p:nvPicPr>
        <p:blipFill rotWithShape="1">
          <a:blip r:embed="rId3">
            <a:alphaModFix/>
          </a:blip>
          <a:srcRect b="0" l="0" r="67163" t="0"/>
          <a:stretch/>
        </p:blipFill>
        <p:spPr>
          <a:xfrm>
            <a:off x="3879679" y="3140137"/>
            <a:ext cx="424398" cy="331751"/>
          </a:xfrm>
          <a:prstGeom prst="rect">
            <a:avLst/>
          </a:prstGeom>
          <a:noFill/>
          <a:ln>
            <a:noFill/>
          </a:ln>
        </p:spPr>
      </p:pic>
      <p:sp>
        <p:nvSpPr>
          <p:cNvPr id="2074" name="Google Shape;2074;p253"/>
          <p:cNvSpPr/>
          <p:nvPr/>
        </p:nvSpPr>
        <p:spPr>
          <a:xfrm>
            <a:off x="3575888"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VMware</a:t>
            </a:r>
            <a:endParaRPr sz="900">
              <a:solidFill>
                <a:srgbClr val="FFFFFF"/>
              </a:solidFill>
              <a:latin typeface="Overpass"/>
              <a:ea typeface="Overpass"/>
              <a:cs typeface="Overpass"/>
              <a:sym typeface="Overpass"/>
            </a:endParaRPr>
          </a:p>
        </p:txBody>
      </p:sp>
      <p:sp>
        <p:nvSpPr>
          <p:cNvPr id="2075" name="Google Shape;2075;p253"/>
          <p:cNvSpPr/>
          <p:nvPr/>
        </p:nvSpPr>
        <p:spPr>
          <a:xfrm>
            <a:off x="4602202" y="3022187"/>
            <a:ext cx="965700" cy="542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6" name="Google Shape;2076;p253"/>
          <p:cNvPicPr preferRelativeResize="0"/>
          <p:nvPr/>
        </p:nvPicPr>
        <p:blipFill rotWithShape="1">
          <a:blip r:embed="rId3">
            <a:alphaModFix/>
          </a:blip>
          <a:srcRect b="0" l="0" r="67163" t="0"/>
          <a:stretch/>
        </p:blipFill>
        <p:spPr>
          <a:xfrm>
            <a:off x="4909243" y="3140137"/>
            <a:ext cx="424398" cy="331751"/>
          </a:xfrm>
          <a:prstGeom prst="rect">
            <a:avLst/>
          </a:prstGeom>
          <a:noFill/>
          <a:ln>
            <a:noFill/>
          </a:ln>
        </p:spPr>
      </p:pic>
      <p:sp>
        <p:nvSpPr>
          <p:cNvPr id="2077" name="Google Shape;2077;p253"/>
          <p:cNvSpPr/>
          <p:nvPr/>
        </p:nvSpPr>
        <p:spPr>
          <a:xfrm>
            <a:off x="4602202"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Bare Metal</a:t>
            </a:r>
            <a:endParaRPr sz="900">
              <a:solidFill>
                <a:srgbClr val="FFFFFF"/>
              </a:solidFill>
              <a:latin typeface="Overpass"/>
              <a:ea typeface="Overpass"/>
              <a:cs typeface="Overpass"/>
              <a:sym typeface="Overpass"/>
            </a:endParaRPr>
          </a:p>
        </p:txBody>
      </p:sp>
      <p:sp>
        <p:nvSpPr>
          <p:cNvPr id="2078" name="Google Shape;2078;p253"/>
          <p:cNvSpPr/>
          <p:nvPr/>
        </p:nvSpPr>
        <p:spPr>
          <a:xfrm>
            <a:off x="5628515" y="3558888"/>
            <a:ext cx="965700" cy="25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a:t>
            </a:r>
            <a:endParaRPr b="1" sz="900">
              <a:solidFill>
                <a:srgbClr val="FFFFFF"/>
              </a:solidFill>
              <a:latin typeface="Overpass"/>
              <a:ea typeface="Overpass"/>
              <a:cs typeface="Overpass"/>
              <a:sym typeface="Overpass"/>
            </a:endParaRPr>
          </a:p>
        </p:txBody>
      </p:sp>
      <p:pic>
        <p:nvPicPr>
          <p:cNvPr id="2079" name="Google Shape;2079;p253"/>
          <p:cNvPicPr preferRelativeResize="0"/>
          <p:nvPr/>
        </p:nvPicPr>
        <p:blipFill rotWithShape="1">
          <a:blip r:embed="rId3">
            <a:alphaModFix/>
          </a:blip>
          <a:srcRect b="0" l="0" r="67163" t="0"/>
          <a:stretch/>
        </p:blipFill>
        <p:spPr>
          <a:xfrm>
            <a:off x="5938807" y="3140137"/>
            <a:ext cx="424398" cy="331751"/>
          </a:xfrm>
          <a:prstGeom prst="rect">
            <a:avLst/>
          </a:prstGeom>
          <a:noFill/>
          <a:ln>
            <a:noFill/>
          </a:ln>
        </p:spPr>
      </p:pic>
      <p:cxnSp>
        <p:nvCxnSpPr>
          <p:cNvPr id="2080" name="Google Shape;2080;p253"/>
          <p:cNvCxnSpPr>
            <a:stCxn id="2068" idx="2"/>
            <a:endCxn id="2069" idx="0"/>
          </p:cNvCxnSpPr>
          <p:nvPr/>
        </p:nvCxnSpPr>
        <p:spPr>
          <a:xfrm rot="5400000">
            <a:off x="3603625" y="2053775"/>
            <a:ext cx="397200" cy="1539600"/>
          </a:xfrm>
          <a:prstGeom prst="bentConnector3">
            <a:avLst>
              <a:gd fmla="val 50002" name="adj1"/>
            </a:avLst>
          </a:prstGeom>
          <a:noFill/>
          <a:ln cap="flat" cmpd="sng" w="19050">
            <a:solidFill>
              <a:srgbClr val="FFFFFF"/>
            </a:solidFill>
            <a:prstDash val="solid"/>
            <a:round/>
            <a:headEnd len="med" w="med" type="none"/>
            <a:tailEnd len="med" w="med" type="triangle"/>
          </a:ln>
        </p:spPr>
      </p:cxnSp>
      <p:cxnSp>
        <p:nvCxnSpPr>
          <p:cNvPr id="2081" name="Google Shape;2081;p253"/>
          <p:cNvCxnSpPr>
            <a:stCxn id="2068" idx="2"/>
            <a:endCxn id="2072" idx="0"/>
          </p:cNvCxnSpPr>
          <p:nvPr/>
        </p:nvCxnSpPr>
        <p:spPr>
          <a:xfrm rot="5400000">
            <a:off x="4116775" y="2566925"/>
            <a:ext cx="397200" cy="513300"/>
          </a:xfrm>
          <a:prstGeom prst="bentConnector3">
            <a:avLst>
              <a:gd fmla="val 50002" name="adj1"/>
            </a:avLst>
          </a:prstGeom>
          <a:noFill/>
          <a:ln cap="flat" cmpd="sng" w="19050">
            <a:solidFill>
              <a:srgbClr val="FFFFFF"/>
            </a:solidFill>
            <a:prstDash val="solid"/>
            <a:round/>
            <a:headEnd len="med" w="med" type="none"/>
            <a:tailEnd len="med" w="med" type="triangle"/>
          </a:ln>
        </p:spPr>
      </p:cxnSp>
      <p:cxnSp>
        <p:nvCxnSpPr>
          <p:cNvPr id="2082" name="Google Shape;2082;p253"/>
          <p:cNvCxnSpPr>
            <a:stCxn id="2075" idx="0"/>
            <a:endCxn id="2068" idx="2"/>
          </p:cNvCxnSpPr>
          <p:nvPr/>
        </p:nvCxnSpPr>
        <p:spPr>
          <a:xfrm flipH="1" rot="5400000">
            <a:off x="4629952" y="2567087"/>
            <a:ext cx="397200" cy="513000"/>
          </a:xfrm>
          <a:prstGeom prst="bentConnector3">
            <a:avLst>
              <a:gd fmla="val 50002" name="adj1"/>
            </a:avLst>
          </a:prstGeom>
          <a:noFill/>
          <a:ln cap="flat" cmpd="sng" w="19050">
            <a:solidFill>
              <a:srgbClr val="FFFFFF"/>
            </a:solidFill>
            <a:prstDash val="solid"/>
            <a:round/>
            <a:headEnd len="med" w="med" type="triangle"/>
            <a:tailEnd len="med" w="med" type="none"/>
          </a:ln>
        </p:spPr>
      </p:cxnSp>
      <p:cxnSp>
        <p:nvCxnSpPr>
          <p:cNvPr id="2083" name="Google Shape;2083;p253"/>
          <p:cNvCxnSpPr>
            <a:stCxn id="2067" idx="0"/>
            <a:endCxn id="2068" idx="2"/>
          </p:cNvCxnSpPr>
          <p:nvPr/>
        </p:nvCxnSpPr>
        <p:spPr>
          <a:xfrm flipH="1" rot="5400000">
            <a:off x="5143115" y="2053937"/>
            <a:ext cx="397200" cy="1539300"/>
          </a:xfrm>
          <a:prstGeom prst="bentConnector3">
            <a:avLst>
              <a:gd fmla="val 50002" name="adj1"/>
            </a:avLst>
          </a:prstGeom>
          <a:noFill/>
          <a:ln cap="flat" cmpd="sng" w="19050">
            <a:solidFill>
              <a:srgbClr val="FFFFFF"/>
            </a:solidFill>
            <a:prstDash val="solid"/>
            <a:round/>
            <a:headEnd len="med" w="med" type="triangl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25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Cluster Manager on cloud.redhat.com</a:t>
            </a:r>
            <a:endParaRPr sz="2600">
              <a:latin typeface="Overpass Light"/>
              <a:ea typeface="Overpass Light"/>
              <a:cs typeface="Overpass Light"/>
              <a:sym typeface="Overpass Light"/>
            </a:endParaRPr>
          </a:p>
        </p:txBody>
      </p:sp>
      <p:sp>
        <p:nvSpPr>
          <p:cNvPr id="2089" name="Google Shape;2089;p25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090" name="Google Shape;2090;p25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91" name="Google Shape;2091;p254"/>
          <p:cNvSpPr txBox="1"/>
          <p:nvPr/>
        </p:nvSpPr>
        <p:spPr>
          <a:xfrm>
            <a:off x="343650" y="1339000"/>
            <a:ext cx="4240500" cy="35841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Automatic registration of OpenShift clusters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View cluster versions and capacity in one place, no matter what infrastructure you are running on. Integrated with RHSM.</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OpenShift Dedicated cluster management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Self-service cluster deployment, scaling, and management for OpenShift Dedicated coming soon.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Azure Red Hat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Information about these clusters will be coming at a later date.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Hosted in the United States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Other geographies may come later. You can </a:t>
            </a:r>
            <a:r>
              <a:rPr lang="en" sz="1200" u="sng">
                <a:solidFill>
                  <a:schemeClr val="accent5"/>
                </a:solidFill>
                <a:latin typeface="Overpass Light"/>
                <a:ea typeface="Overpass Light"/>
                <a:cs typeface="Overpass Light"/>
                <a:sym typeface="Overpass Light"/>
                <a:hlinkClick r:id="rId3"/>
              </a:rPr>
              <a:t>opt-out</a:t>
            </a:r>
            <a:r>
              <a:rPr lang="en" sz="1200">
                <a:solidFill>
                  <a:schemeClr val="dk1"/>
                </a:solidFill>
                <a:latin typeface="Overpass Light"/>
                <a:ea typeface="Overpass Light"/>
                <a:cs typeface="Overpass Light"/>
                <a:sym typeface="Overpass Light"/>
              </a:rPr>
              <a:t> too.</a:t>
            </a:r>
            <a:endParaRPr sz="1200">
              <a:solidFill>
                <a:schemeClr val="dk1"/>
              </a:solidFill>
              <a:latin typeface="Overpass Light"/>
              <a:ea typeface="Overpass Light"/>
              <a:cs typeface="Overpass Light"/>
              <a:sym typeface="Overpass Light"/>
            </a:endParaRPr>
          </a:p>
        </p:txBody>
      </p:sp>
      <p:sp>
        <p:nvSpPr>
          <p:cNvPr id="2092" name="Google Shape;2092;p25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Jake Lucky</a:t>
            </a:r>
            <a:endParaRPr sz="900">
              <a:solidFill>
                <a:srgbClr val="999999"/>
              </a:solidFill>
              <a:latin typeface="Overpass Light"/>
              <a:ea typeface="Overpass Light"/>
              <a:cs typeface="Overpass Light"/>
              <a:sym typeface="Overpass Light"/>
            </a:endParaRPr>
          </a:p>
        </p:txBody>
      </p:sp>
      <p:pic>
        <p:nvPicPr>
          <p:cNvPr id="2093" name="Google Shape;2093;p254"/>
          <p:cNvPicPr preferRelativeResize="0"/>
          <p:nvPr/>
        </p:nvPicPr>
        <p:blipFill>
          <a:blip r:embed="rId4">
            <a:alphaModFix/>
          </a:blip>
          <a:stretch>
            <a:fillRect/>
          </a:stretch>
        </p:blipFill>
        <p:spPr>
          <a:xfrm>
            <a:off x="5073527" y="1339000"/>
            <a:ext cx="3590895" cy="1710801"/>
          </a:xfrm>
          <a:prstGeom prst="rect">
            <a:avLst/>
          </a:prstGeom>
          <a:noFill/>
          <a:ln>
            <a:noFill/>
          </a:ln>
          <a:effectLst>
            <a:outerShdw blurRad="57150" rotWithShape="0" algn="bl" dir="5400000" dist="19050">
              <a:srgbClr val="000000">
                <a:alpha val="50000"/>
              </a:srgbClr>
            </a:outerShdw>
          </a:effectLst>
        </p:spPr>
      </p:pic>
      <p:pic>
        <p:nvPicPr>
          <p:cNvPr id="2094" name="Google Shape;2094;p254"/>
          <p:cNvPicPr preferRelativeResize="0"/>
          <p:nvPr/>
        </p:nvPicPr>
        <p:blipFill>
          <a:blip r:embed="rId5">
            <a:alphaModFix/>
          </a:blip>
          <a:stretch>
            <a:fillRect/>
          </a:stretch>
        </p:blipFill>
        <p:spPr>
          <a:xfrm>
            <a:off x="5376750" y="2786800"/>
            <a:ext cx="3016798" cy="2801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25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00" name="Google Shape;2100;p25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01" name="Google Shape;2101;p255"/>
          <p:cNvSpPr txBox="1"/>
          <p:nvPr/>
        </p:nvSpPr>
        <p:spPr>
          <a:xfrm>
            <a:off x="333500" y="1186600"/>
            <a:ext cx="3926700" cy="2281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Moves from node management to cluster management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Entitle clusters and not nodes.  Nodes too dynamic.  We do not block on usage.  Requires telemeter Opt-In.</a:t>
            </a:r>
            <a:endParaRPr sz="1200">
              <a:solidFill>
                <a:schemeClr val="dk1"/>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Dynamically adds and removes nodes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UHC will dynamically add and remove nodes from your subscription allocations to the cluster in 24 hour intervals.  This will move to instantaneous across the next several releases.</a:t>
            </a:r>
            <a:endParaRPr sz="1200">
              <a:solidFill>
                <a:schemeClr val="dk1"/>
              </a:solidFill>
              <a:latin typeface="Overpass Light"/>
              <a:ea typeface="Overpass Light"/>
              <a:cs typeface="Overpass Light"/>
              <a:sym typeface="Overpass Light"/>
            </a:endParaRPr>
          </a:p>
        </p:txBody>
      </p:sp>
      <p:sp>
        <p:nvSpPr>
          <p:cNvPr id="2102" name="Google Shape;2102;p255"/>
          <p:cNvSpPr txBox="1"/>
          <p:nvPr/>
        </p:nvSpPr>
        <p:spPr>
          <a:xfrm>
            <a:off x="333498" y="48345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Jake Lucky</a:t>
            </a:r>
            <a:endParaRPr sz="900">
              <a:solidFill>
                <a:srgbClr val="999999"/>
              </a:solidFill>
              <a:latin typeface="Overpass Light"/>
              <a:ea typeface="Overpass Light"/>
              <a:cs typeface="Overpass Light"/>
              <a:sym typeface="Overpass Light"/>
            </a:endParaRPr>
          </a:p>
        </p:txBody>
      </p:sp>
      <p:pic>
        <p:nvPicPr>
          <p:cNvPr id="2103" name="Google Shape;2103;p255"/>
          <p:cNvPicPr preferRelativeResize="0"/>
          <p:nvPr/>
        </p:nvPicPr>
        <p:blipFill rotWithShape="1">
          <a:blip r:embed="rId3">
            <a:alphaModFix/>
          </a:blip>
          <a:srcRect b="47391" l="2500" r="34502" t="22263"/>
          <a:stretch/>
        </p:blipFill>
        <p:spPr>
          <a:xfrm>
            <a:off x="333500" y="3641674"/>
            <a:ext cx="5760300" cy="686950"/>
          </a:xfrm>
          <a:prstGeom prst="rect">
            <a:avLst/>
          </a:prstGeom>
          <a:noFill/>
          <a:ln>
            <a:noFill/>
          </a:ln>
          <a:effectLst>
            <a:outerShdw blurRad="57150" rotWithShape="0" algn="bl" dir="5400000" dist="19050">
              <a:srgbClr val="000000">
                <a:alpha val="50000"/>
              </a:srgbClr>
            </a:outerShdw>
          </a:effectLst>
        </p:spPr>
      </p:pic>
      <p:sp>
        <p:nvSpPr>
          <p:cNvPr id="2104" name="Google Shape;2104;p255"/>
          <p:cNvSpPr txBox="1"/>
          <p:nvPr/>
        </p:nvSpPr>
        <p:spPr>
          <a:xfrm>
            <a:off x="4642900" y="1186600"/>
            <a:ext cx="4113000" cy="238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latin typeface="Overpass"/>
                <a:ea typeface="Overpass"/>
                <a:cs typeface="Overpass"/>
                <a:sym typeface="Overpass"/>
              </a:rPr>
              <a:t>Connected to the same backend as Subscription Portal and Satellite</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Allocation numbers you see at cloud.redhat.com for OCP can be also seen on the subscription portal at access.redhat.com</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Removes OCP Infrastructure from the count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UHC will figure out which pods are your OCP infra pods and subtract out their usage from your core count so you are not charged.</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pic>
        <p:nvPicPr>
          <p:cNvPr id="2105" name="Google Shape;2105;p255"/>
          <p:cNvPicPr preferRelativeResize="0"/>
          <p:nvPr/>
        </p:nvPicPr>
        <p:blipFill rotWithShape="1">
          <a:blip r:embed="rId4">
            <a:alphaModFix/>
          </a:blip>
          <a:srcRect b="0" l="0" r="62897" t="0"/>
          <a:stretch/>
        </p:blipFill>
        <p:spPr>
          <a:xfrm>
            <a:off x="6093800" y="3318500"/>
            <a:ext cx="2254850" cy="1604575"/>
          </a:xfrm>
          <a:prstGeom prst="rect">
            <a:avLst/>
          </a:prstGeom>
          <a:noFill/>
          <a:ln>
            <a:noFill/>
          </a:ln>
          <a:effectLst>
            <a:outerShdw blurRad="57150" rotWithShape="0" algn="bl" dir="5400000" dist="19050">
              <a:srgbClr val="000000">
                <a:alpha val="50000"/>
              </a:srgbClr>
            </a:outerShdw>
          </a:effectLst>
        </p:spPr>
      </p:pic>
      <p:sp>
        <p:nvSpPr>
          <p:cNvPr id="2106" name="Google Shape;2106;p25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solidFill>
                  <a:schemeClr val="dk1"/>
                </a:solidFill>
                <a:latin typeface="Overpass Light"/>
                <a:ea typeface="Overpass Light"/>
                <a:cs typeface="Overpass Light"/>
                <a:sym typeface="Overpass Light"/>
              </a:rPr>
              <a:t>OpenShift Subscription Management </a:t>
            </a:r>
            <a:endParaRPr sz="2600">
              <a:latin typeface="Overpass Light"/>
              <a:ea typeface="Overpass Light"/>
              <a:cs typeface="Overpass Light"/>
              <a:sym typeface="Overpass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10" name="Shape 2110"/>
        <p:cNvGrpSpPr/>
        <p:nvPr/>
      </p:nvGrpSpPr>
      <p:grpSpPr>
        <a:xfrm>
          <a:off x="0" y="0"/>
          <a:ext cx="0" cy="0"/>
          <a:chOff x="0" y="0"/>
          <a:chExt cx="0" cy="0"/>
        </a:xfrm>
      </p:grpSpPr>
      <p:sp>
        <p:nvSpPr>
          <p:cNvPr id="2111" name="Google Shape;2111;p25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Automated Container Operations</a:t>
            </a:r>
            <a:endParaRPr sz="2600">
              <a:latin typeface="Overpass Light"/>
              <a:ea typeface="Overpass Light"/>
              <a:cs typeface="Overpass Light"/>
              <a:sym typeface="Overpass Light"/>
            </a:endParaRPr>
          </a:p>
        </p:txBody>
      </p:sp>
      <p:sp>
        <p:nvSpPr>
          <p:cNvPr id="2112" name="Google Shape;2112;p25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13" name="Google Shape;2113;p25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14" name="Google Shape;2114;p25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t>
            </a:r>
            <a:r>
              <a:rPr lang="en" sz="900">
                <a:solidFill>
                  <a:srgbClr val="999999"/>
                </a:solidFill>
                <a:latin typeface="Overpass Light"/>
                <a:ea typeface="Overpass Light"/>
                <a:cs typeface="Overpass Light"/>
                <a:sym typeface="Overpass Light"/>
              </a:rPr>
              <a:t>Katherine </a:t>
            </a:r>
            <a:r>
              <a:rPr lang="en" sz="900">
                <a:solidFill>
                  <a:srgbClr val="999999"/>
                </a:solidFill>
                <a:latin typeface="Overpass Light"/>
                <a:ea typeface="Overpass Light"/>
                <a:cs typeface="Overpass Light"/>
                <a:sym typeface="Overpass Light"/>
              </a:rPr>
              <a:t>Dubé</a:t>
            </a:r>
            <a:endParaRPr sz="900">
              <a:solidFill>
                <a:srgbClr val="999999"/>
              </a:solidFill>
              <a:latin typeface="Overpass Light"/>
              <a:ea typeface="Overpass Light"/>
              <a:cs typeface="Overpass Light"/>
              <a:sym typeface="Overpass Light"/>
            </a:endParaRPr>
          </a:p>
        </p:txBody>
      </p:sp>
      <p:sp>
        <p:nvSpPr>
          <p:cNvPr id="2115" name="Google Shape;2115;p256"/>
          <p:cNvSpPr txBox="1"/>
          <p:nvPr>
            <p:ph idx="4294967295" type="subTitle"/>
          </p:nvPr>
        </p:nvSpPr>
        <p:spPr>
          <a:xfrm>
            <a:off x="826650" y="1158375"/>
            <a:ext cx="7490700" cy="3432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Fully automated day-1 and day-2 operations</a:t>
            </a:r>
            <a:endParaRPr/>
          </a:p>
        </p:txBody>
      </p:sp>
      <p:sp>
        <p:nvSpPr>
          <p:cNvPr id="2116" name="Google Shape;2116;p256"/>
          <p:cNvSpPr txBox="1"/>
          <p:nvPr/>
        </p:nvSpPr>
        <p:spPr>
          <a:xfrm>
            <a:off x="734025" y="2986036"/>
            <a:ext cx="18297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2117" name="Google Shape;2117;p256"/>
          <p:cNvSpPr/>
          <p:nvPr/>
        </p:nvSpPr>
        <p:spPr>
          <a:xfrm>
            <a:off x="655425" y="25964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Infra provisioning</a:t>
            </a:r>
            <a:endParaRPr sz="1000">
              <a:solidFill>
                <a:srgbClr val="FFFFFF"/>
              </a:solidFill>
              <a:latin typeface="Overpass"/>
              <a:ea typeface="Overpass"/>
              <a:cs typeface="Overpass"/>
              <a:sym typeface="Overpass"/>
            </a:endParaRPr>
          </a:p>
        </p:txBody>
      </p:sp>
      <p:sp>
        <p:nvSpPr>
          <p:cNvPr id="2118" name="Google Shape;2118;p256"/>
          <p:cNvSpPr/>
          <p:nvPr/>
        </p:nvSpPr>
        <p:spPr>
          <a:xfrm>
            <a:off x="655425" y="29571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Embedded OS</a:t>
            </a:r>
            <a:endParaRPr sz="1000">
              <a:solidFill>
                <a:srgbClr val="FFFFFF"/>
              </a:solidFill>
              <a:latin typeface="Overpass"/>
              <a:ea typeface="Overpass"/>
              <a:cs typeface="Overpass"/>
              <a:sym typeface="Overpass"/>
            </a:endParaRPr>
          </a:p>
        </p:txBody>
      </p:sp>
      <p:sp>
        <p:nvSpPr>
          <p:cNvPr id="2119" name="Google Shape;2119;p256"/>
          <p:cNvSpPr/>
          <p:nvPr/>
        </p:nvSpPr>
        <p:spPr>
          <a:xfrm>
            <a:off x="2630321" y="25964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Full-stack deployment</a:t>
            </a:r>
            <a:endParaRPr sz="1000">
              <a:solidFill>
                <a:srgbClr val="FFFFFF"/>
              </a:solidFill>
              <a:latin typeface="Overpass"/>
              <a:ea typeface="Overpass"/>
              <a:cs typeface="Overpass"/>
              <a:sym typeface="Overpass"/>
            </a:endParaRPr>
          </a:p>
        </p:txBody>
      </p:sp>
      <p:sp>
        <p:nvSpPr>
          <p:cNvPr id="2120" name="Google Shape;2120;p256"/>
          <p:cNvSpPr/>
          <p:nvPr/>
        </p:nvSpPr>
        <p:spPr>
          <a:xfrm>
            <a:off x="2630321" y="2957103"/>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On-premises and cloud</a:t>
            </a:r>
            <a:endParaRPr sz="1000">
              <a:solidFill>
                <a:srgbClr val="FFFFFF"/>
              </a:solidFill>
              <a:latin typeface="Overpass"/>
              <a:ea typeface="Overpass"/>
              <a:cs typeface="Overpass"/>
              <a:sym typeface="Overpass"/>
            </a:endParaRPr>
          </a:p>
        </p:txBody>
      </p:sp>
      <p:sp>
        <p:nvSpPr>
          <p:cNvPr id="2121" name="Google Shape;2121;p256"/>
          <p:cNvSpPr/>
          <p:nvPr/>
        </p:nvSpPr>
        <p:spPr>
          <a:xfrm>
            <a:off x="2630321" y="3317797"/>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Unified experience</a:t>
            </a:r>
            <a:endParaRPr sz="1000">
              <a:solidFill>
                <a:srgbClr val="FFFFFF"/>
              </a:solidFill>
              <a:latin typeface="Overpass"/>
              <a:ea typeface="Overpass"/>
              <a:cs typeface="Overpass"/>
              <a:sym typeface="Overpass"/>
            </a:endParaRPr>
          </a:p>
        </p:txBody>
      </p:sp>
      <p:sp>
        <p:nvSpPr>
          <p:cNvPr id="2122" name="Google Shape;2122;p256"/>
          <p:cNvSpPr/>
          <p:nvPr/>
        </p:nvSpPr>
        <p:spPr>
          <a:xfrm>
            <a:off x="4605217" y="2596408"/>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Secure defaults</a:t>
            </a:r>
            <a:endParaRPr sz="1000">
              <a:solidFill>
                <a:srgbClr val="FFFFFF"/>
              </a:solidFill>
              <a:latin typeface="Overpass"/>
              <a:ea typeface="Overpass"/>
              <a:cs typeface="Overpass"/>
              <a:sym typeface="Overpass"/>
            </a:endParaRPr>
          </a:p>
        </p:txBody>
      </p:sp>
      <p:sp>
        <p:nvSpPr>
          <p:cNvPr id="2123" name="Google Shape;2123;p256"/>
          <p:cNvSpPr/>
          <p:nvPr/>
        </p:nvSpPr>
        <p:spPr>
          <a:xfrm>
            <a:off x="4605217" y="2957111"/>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Network isolation</a:t>
            </a:r>
            <a:endParaRPr sz="1000">
              <a:solidFill>
                <a:srgbClr val="FFFFFF"/>
              </a:solidFill>
              <a:latin typeface="Overpass"/>
              <a:ea typeface="Overpass"/>
              <a:cs typeface="Overpass"/>
              <a:sym typeface="Overpass"/>
            </a:endParaRPr>
          </a:p>
        </p:txBody>
      </p:sp>
      <p:sp>
        <p:nvSpPr>
          <p:cNvPr id="2124" name="Google Shape;2124;p256"/>
          <p:cNvSpPr/>
          <p:nvPr/>
        </p:nvSpPr>
        <p:spPr>
          <a:xfrm>
            <a:off x="4605217" y="3678516"/>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Signing and policies</a:t>
            </a:r>
            <a:endParaRPr sz="1000">
              <a:solidFill>
                <a:srgbClr val="FFFFFF"/>
              </a:solidFill>
              <a:latin typeface="Overpass"/>
              <a:ea typeface="Overpass"/>
              <a:cs typeface="Overpass"/>
              <a:sym typeface="Overpass"/>
            </a:endParaRPr>
          </a:p>
        </p:txBody>
      </p:sp>
      <p:sp>
        <p:nvSpPr>
          <p:cNvPr id="2125" name="Google Shape;2125;p256"/>
          <p:cNvSpPr/>
          <p:nvPr/>
        </p:nvSpPr>
        <p:spPr>
          <a:xfrm>
            <a:off x="4605217" y="3317814"/>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Audit and logs</a:t>
            </a:r>
            <a:endParaRPr sz="1000">
              <a:solidFill>
                <a:srgbClr val="FFFFFF"/>
              </a:solidFill>
              <a:latin typeface="Overpass"/>
              <a:ea typeface="Overpass"/>
              <a:cs typeface="Overpass"/>
              <a:sym typeface="Overpass"/>
            </a:endParaRPr>
          </a:p>
        </p:txBody>
      </p:sp>
      <p:sp>
        <p:nvSpPr>
          <p:cNvPr id="2126" name="Google Shape;2126;p256"/>
          <p:cNvSpPr/>
          <p:nvPr/>
        </p:nvSpPr>
        <p:spPr>
          <a:xfrm>
            <a:off x="6580125" y="2594925"/>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Multi-cluster aware</a:t>
            </a:r>
            <a:endParaRPr sz="1000">
              <a:solidFill>
                <a:srgbClr val="FFFFFF"/>
              </a:solidFill>
              <a:latin typeface="Overpass"/>
              <a:ea typeface="Overpass"/>
              <a:cs typeface="Overpass"/>
              <a:sym typeface="Overpass"/>
            </a:endParaRPr>
          </a:p>
        </p:txBody>
      </p:sp>
      <p:sp>
        <p:nvSpPr>
          <p:cNvPr id="2127" name="Google Shape;2127;p256"/>
          <p:cNvSpPr/>
          <p:nvPr/>
        </p:nvSpPr>
        <p:spPr>
          <a:xfrm>
            <a:off x="6580125" y="2953692"/>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Monitoring and alerts</a:t>
            </a:r>
            <a:endParaRPr sz="1000">
              <a:solidFill>
                <a:srgbClr val="FFFFFF"/>
              </a:solidFill>
              <a:latin typeface="Overpass"/>
              <a:ea typeface="Overpass"/>
              <a:cs typeface="Overpass"/>
              <a:sym typeface="Overpass"/>
            </a:endParaRPr>
          </a:p>
        </p:txBody>
      </p:sp>
      <p:sp>
        <p:nvSpPr>
          <p:cNvPr id="2128" name="Google Shape;2128;p256"/>
          <p:cNvSpPr/>
          <p:nvPr/>
        </p:nvSpPr>
        <p:spPr>
          <a:xfrm>
            <a:off x="6580125" y="3671226"/>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Zero downtime upgrades</a:t>
            </a:r>
            <a:endParaRPr sz="1000">
              <a:solidFill>
                <a:srgbClr val="FFFFFF"/>
              </a:solidFill>
              <a:latin typeface="Overpass"/>
              <a:ea typeface="Overpass"/>
              <a:cs typeface="Overpass"/>
              <a:sym typeface="Overpass"/>
            </a:endParaRPr>
          </a:p>
        </p:txBody>
      </p:sp>
      <p:sp>
        <p:nvSpPr>
          <p:cNvPr id="2129" name="Google Shape;2129;p256"/>
          <p:cNvSpPr/>
          <p:nvPr/>
        </p:nvSpPr>
        <p:spPr>
          <a:xfrm>
            <a:off x="6580125" y="3312459"/>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Full-stack patch &amp; upgrade</a:t>
            </a:r>
            <a:endParaRPr sz="1000">
              <a:solidFill>
                <a:srgbClr val="FFFFFF"/>
              </a:solidFill>
              <a:latin typeface="Overpass"/>
              <a:ea typeface="Overpass"/>
              <a:cs typeface="Overpass"/>
              <a:sym typeface="Overpass"/>
            </a:endParaRPr>
          </a:p>
        </p:txBody>
      </p:sp>
      <p:sp>
        <p:nvSpPr>
          <p:cNvPr id="2130" name="Google Shape;2130;p256"/>
          <p:cNvSpPr/>
          <p:nvPr/>
        </p:nvSpPr>
        <p:spPr>
          <a:xfrm>
            <a:off x="6580125" y="4029992"/>
            <a:ext cx="1908300" cy="3432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verpass"/>
                <a:ea typeface="Overpass"/>
                <a:cs typeface="Overpass"/>
                <a:sym typeface="Overpass"/>
              </a:rPr>
              <a:t>Vulnerability scanning</a:t>
            </a:r>
            <a:endParaRPr sz="1000">
              <a:solidFill>
                <a:srgbClr val="FFFFFF"/>
              </a:solidFill>
              <a:latin typeface="Overpass"/>
              <a:ea typeface="Overpass"/>
              <a:cs typeface="Overpass"/>
              <a:sym typeface="Overpass"/>
            </a:endParaRPr>
          </a:p>
        </p:txBody>
      </p:sp>
      <p:sp>
        <p:nvSpPr>
          <p:cNvPr id="2131" name="Google Shape;2131;p256"/>
          <p:cNvSpPr/>
          <p:nvPr/>
        </p:nvSpPr>
        <p:spPr>
          <a:xfrm>
            <a:off x="436625" y="2028700"/>
            <a:ext cx="8270700" cy="570000"/>
          </a:xfrm>
          <a:prstGeom prst="rect">
            <a:avLst/>
          </a:prstGeom>
          <a:solidFill>
            <a:srgbClr val="B3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Overpass"/>
              <a:ea typeface="Overpass"/>
              <a:cs typeface="Overpass"/>
              <a:sym typeface="Overpass"/>
            </a:endParaRPr>
          </a:p>
        </p:txBody>
      </p:sp>
      <p:sp>
        <p:nvSpPr>
          <p:cNvPr id="2132" name="Google Shape;2132;p256"/>
          <p:cNvSpPr/>
          <p:nvPr/>
        </p:nvSpPr>
        <p:spPr>
          <a:xfrm>
            <a:off x="655420" y="16607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INSTALL</a:t>
            </a:r>
            <a:endParaRPr sz="1600">
              <a:solidFill>
                <a:srgbClr val="FFFFFF"/>
              </a:solidFill>
              <a:latin typeface="Overpass"/>
              <a:ea typeface="Overpass"/>
              <a:cs typeface="Overpass"/>
              <a:sym typeface="Overpass"/>
            </a:endParaRPr>
          </a:p>
        </p:txBody>
      </p:sp>
      <p:sp>
        <p:nvSpPr>
          <p:cNvPr id="2133" name="Google Shape;2133;p256"/>
          <p:cNvSpPr/>
          <p:nvPr/>
        </p:nvSpPr>
        <p:spPr>
          <a:xfrm>
            <a:off x="4605235" y="16607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HARDEN</a:t>
            </a:r>
            <a:endParaRPr sz="1600">
              <a:solidFill>
                <a:srgbClr val="FFFFFF"/>
              </a:solidFill>
              <a:latin typeface="Overpass"/>
              <a:ea typeface="Overpass"/>
              <a:cs typeface="Overpass"/>
              <a:sym typeface="Overpass"/>
            </a:endParaRPr>
          </a:p>
        </p:txBody>
      </p:sp>
      <p:sp>
        <p:nvSpPr>
          <p:cNvPr id="2134" name="Google Shape;2134;p256"/>
          <p:cNvSpPr/>
          <p:nvPr/>
        </p:nvSpPr>
        <p:spPr>
          <a:xfrm>
            <a:off x="2630328" y="16607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DEPLOY</a:t>
            </a:r>
            <a:endParaRPr sz="1600">
              <a:solidFill>
                <a:srgbClr val="FFFFFF"/>
              </a:solidFill>
              <a:latin typeface="Overpass"/>
              <a:ea typeface="Overpass"/>
              <a:cs typeface="Overpass"/>
              <a:sym typeface="Overpass"/>
            </a:endParaRPr>
          </a:p>
        </p:txBody>
      </p:sp>
      <p:sp>
        <p:nvSpPr>
          <p:cNvPr id="2135" name="Google Shape;2135;p256"/>
          <p:cNvSpPr/>
          <p:nvPr/>
        </p:nvSpPr>
        <p:spPr>
          <a:xfrm>
            <a:off x="6580131" y="1660751"/>
            <a:ext cx="1908300" cy="430200"/>
          </a:xfrm>
          <a:prstGeom prst="rect">
            <a:avLst/>
          </a:prstGeom>
          <a:solidFill>
            <a:srgbClr val="1147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OPERATE</a:t>
            </a:r>
            <a:endParaRPr sz="1600">
              <a:solidFill>
                <a:srgbClr val="FFFFFF"/>
              </a:solidFill>
              <a:latin typeface="Overpass"/>
              <a:ea typeface="Overpass"/>
              <a:cs typeface="Overpass"/>
              <a:sym typeface="Overpass"/>
            </a:endParaRPr>
          </a:p>
        </p:txBody>
      </p:sp>
      <p:sp>
        <p:nvSpPr>
          <p:cNvPr id="2136" name="Google Shape;2136;p256"/>
          <p:cNvSpPr txBox="1"/>
          <p:nvPr/>
        </p:nvSpPr>
        <p:spPr>
          <a:xfrm>
            <a:off x="2000250" y="2176443"/>
            <a:ext cx="5143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verpass"/>
                <a:ea typeface="Overpass"/>
                <a:cs typeface="Overpass"/>
                <a:sym typeface="Overpass"/>
              </a:rPr>
              <a:t>AUTOMATED OPERATIONS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25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Smarter Software Updates</a:t>
            </a:r>
            <a:endParaRPr sz="2600">
              <a:latin typeface="Overpass Light"/>
              <a:ea typeface="Overpass Light"/>
              <a:cs typeface="Overpass Light"/>
              <a:sym typeface="Overpass Light"/>
            </a:endParaRPr>
          </a:p>
        </p:txBody>
      </p:sp>
      <p:sp>
        <p:nvSpPr>
          <p:cNvPr id="2142" name="Google Shape;2142;p25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43" name="Google Shape;2143;p25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44" name="Google Shape;2144;p25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pic>
        <p:nvPicPr>
          <p:cNvPr id="2145" name="Google Shape;2145;p257"/>
          <p:cNvPicPr preferRelativeResize="0"/>
          <p:nvPr/>
        </p:nvPicPr>
        <p:blipFill rotWithShape="1">
          <a:blip r:embed="rId3">
            <a:alphaModFix/>
          </a:blip>
          <a:srcRect b="46181" l="16245" r="47972" t="23725"/>
          <a:stretch/>
        </p:blipFill>
        <p:spPr>
          <a:xfrm>
            <a:off x="4620323" y="2167188"/>
            <a:ext cx="2944746" cy="1547800"/>
          </a:xfrm>
          <a:prstGeom prst="rect">
            <a:avLst/>
          </a:prstGeom>
          <a:noFill/>
          <a:ln>
            <a:noFill/>
          </a:ln>
          <a:effectLst>
            <a:outerShdw blurRad="57150" rotWithShape="0" algn="bl" dir="5400000" dist="19050">
              <a:srgbClr val="000000">
                <a:alpha val="50000"/>
              </a:srgbClr>
            </a:outerShdw>
          </a:effectLst>
        </p:spPr>
      </p:pic>
      <p:pic>
        <p:nvPicPr>
          <p:cNvPr id="2146" name="Google Shape;2146;p257"/>
          <p:cNvPicPr preferRelativeResize="0"/>
          <p:nvPr/>
        </p:nvPicPr>
        <p:blipFill>
          <a:blip r:embed="rId4">
            <a:alphaModFix/>
          </a:blip>
          <a:stretch>
            <a:fillRect/>
          </a:stretch>
        </p:blipFill>
        <p:spPr>
          <a:xfrm>
            <a:off x="5297681" y="1318206"/>
            <a:ext cx="782563" cy="542100"/>
          </a:xfrm>
          <a:prstGeom prst="rect">
            <a:avLst/>
          </a:prstGeom>
          <a:noFill/>
          <a:ln>
            <a:noFill/>
          </a:ln>
        </p:spPr>
      </p:pic>
      <p:cxnSp>
        <p:nvCxnSpPr>
          <p:cNvPr id="2147" name="Google Shape;2147;p257"/>
          <p:cNvCxnSpPr/>
          <p:nvPr/>
        </p:nvCxnSpPr>
        <p:spPr>
          <a:xfrm>
            <a:off x="5775625" y="1928037"/>
            <a:ext cx="0" cy="875100"/>
          </a:xfrm>
          <a:prstGeom prst="straightConnector1">
            <a:avLst/>
          </a:prstGeom>
          <a:noFill/>
          <a:ln cap="flat" cmpd="sng" w="19050">
            <a:solidFill>
              <a:srgbClr val="000000"/>
            </a:solidFill>
            <a:prstDash val="dot"/>
            <a:round/>
            <a:headEnd len="med" w="med" type="none"/>
            <a:tailEnd len="med" w="med" type="triangle"/>
          </a:ln>
        </p:spPr>
      </p:cxnSp>
      <p:sp>
        <p:nvSpPr>
          <p:cNvPr id="2148" name="Google Shape;2148;p257"/>
          <p:cNvSpPr txBox="1"/>
          <p:nvPr/>
        </p:nvSpPr>
        <p:spPr>
          <a:xfrm>
            <a:off x="5818347" y="1871457"/>
            <a:ext cx="16980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999999"/>
                </a:solidFill>
                <a:latin typeface="Overpass"/>
                <a:ea typeface="Overpass"/>
                <a:cs typeface="Overpass"/>
                <a:sym typeface="Overpass"/>
              </a:rPr>
              <a:t>List of available versions</a:t>
            </a:r>
            <a:endParaRPr i="1" sz="900">
              <a:solidFill>
                <a:srgbClr val="999999"/>
              </a:solidFill>
              <a:latin typeface="Overpass"/>
              <a:ea typeface="Overpass"/>
              <a:cs typeface="Overpass"/>
              <a:sym typeface="Overpass"/>
            </a:endParaRPr>
          </a:p>
        </p:txBody>
      </p:sp>
      <p:pic>
        <p:nvPicPr>
          <p:cNvPr id="2149" name="Google Shape;2149;p257"/>
          <p:cNvPicPr preferRelativeResize="0"/>
          <p:nvPr/>
        </p:nvPicPr>
        <p:blipFill>
          <a:blip r:embed="rId5">
            <a:alphaModFix/>
          </a:blip>
          <a:stretch>
            <a:fillRect/>
          </a:stretch>
        </p:blipFill>
        <p:spPr>
          <a:xfrm>
            <a:off x="7835775" y="1775625"/>
            <a:ext cx="671300" cy="765650"/>
          </a:xfrm>
          <a:prstGeom prst="rect">
            <a:avLst/>
          </a:prstGeom>
          <a:noFill/>
          <a:ln>
            <a:noFill/>
          </a:ln>
        </p:spPr>
      </p:pic>
      <p:sp>
        <p:nvSpPr>
          <p:cNvPr id="2150" name="Google Shape;2150;p257"/>
          <p:cNvSpPr txBox="1"/>
          <p:nvPr/>
        </p:nvSpPr>
        <p:spPr>
          <a:xfrm>
            <a:off x="7561020" y="2917445"/>
            <a:ext cx="1864800" cy="54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900">
                <a:solidFill>
                  <a:srgbClr val="999999"/>
                </a:solidFill>
                <a:latin typeface="Overpass"/>
                <a:ea typeface="Overpass"/>
                <a:cs typeface="Overpass"/>
                <a:sym typeface="Overpass"/>
              </a:rPr>
              <a:t>Set desired version</a:t>
            </a:r>
            <a:endParaRPr i="1" sz="900">
              <a:solidFill>
                <a:srgbClr val="999999"/>
              </a:solidFill>
              <a:latin typeface="Overpass"/>
              <a:ea typeface="Overpass"/>
              <a:cs typeface="Overpass"/>
              <a:sym typeface="Overpass"/>
            </a:endParaRPr>
          </a:p>
          <a:p>
            <a:pPr indent="0" lvl="0" marL="0" rtl="0" algn="l">
              <a:lnSpc>
                <a:spcPct val="150000"/>
              </a:lnSpc>
              <a:spcBef>
                <a:spcPts val="0"/>
              </a:spcBef>
              <a:spcAft>
                <a:spcPts val="0"/>
              </a:spcAft>
              <a:buNone/>
            </a:pPr>
            <a:r>
              <a:rPr i="1" lang="en" sz="900">
                <a:solidFill>
                  <a:srgbClr val="999999"/>
                </a:solidFill>
                <a:latin typeface="Overpass"/>
                <a:ea typeface="Overpass"/>
                <a:cs typeface="Overpass"/>
                <a:sym typeface="Overpass"/>
              </a:rPr>
              <a:t>Start the upgrade on schedule</a:t>
            </a:r>
            <a:endParaRPr i="1" sz="900">
              <a:solidFill>
                <a:srgbClr val="999999"/>
              </a:solidFill>
              <a:latin typeface="Overpass"/>
              <a:ea typeface="Overpass"/>
              <a:cs typeface="Overpass"/>
              <a:sym typeface="Overpass"/>
            </a:endParaRPr>
          </a:p>
        </p:txBody>
      </p:sp>
      <p:cxnSp>
        <p:nvCxnSpPr>
          <p:cNvPr id="2151" name="Google Shape;2151;p257"/>
          <p:cNvCxnSpPr/>
          <p:nvPr/>
        </p:nvCxnSpPr>
        <p:spPr>
          <a:xfrm flipH="1">
            <a:off x="7114000" y="2530150"/>
            <a:ext cx="655500" cy="646200"/>
          </a:xfrm>
          <a:prstGeom prst="straightConnector1">
            <a:avLst/>
          </a:prstGeom>
          <a:noFill/>
          <a:ln cap="flat" cmpd="sng" w="19050">
            <a:solidFill>
              <a:srgbClr val="000000"/>
            </a:solidFill>
            <a:prstDash val="dot"/>
            <a:round/>
            <a:headEnd len="med" w="med" type="none"/>
            <a:tailEnd len="med" w="med" type="triangle"/>
          </a:ln>
        </p:spPr>
      </p:cxnSp>
      <p:sp>
        <p:nvSpPr>
          <p:cNvPr id="2152" name="Google Shape;2152;p257"/>
          <p:cNvSpPr txBox="1"/>
          <p:nvPr/>
        </p:nvSpPr>
        <p:spPr>
          <a:xfrm>
            <a:off x="7647319" y="2534356"/>
            <a:ext cx="10482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Cluster Admin</a:t>
            </a:r>
            <a:endParaRPr b="1" sz="800">
              <a:latin typeface="Overpass"/>
              <a:ea typeface="Overpass"/>
              <a:cs typeface="Overpass"/>
              <a:sym typeface="Overpass"/>
            </a:endParaRPr>
          </a:p>
        </p:txBody>
      </p:sp>
      <p:sp>
        <p:nvSpPr>
          <p:cNvPr id="2153" name="Google Shape;2153;p257"/>
          <p:cNvSpPr txBox="1"/>
          <p:nvPr/>
        </p:nvSpPr>
        <p:spPr>
          <a:xfrm>
            <a:off x="4603953" y="1628668"/>
            <a:ext cx="1420500" cy="2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Overpass"/>
                <a:ea typeface="Overpass"/>
                <a:cs typeface="Overpass"/>
                <a:sym typeface="Overpass"/>
              </a:rPr>
              <a:t>Red Hat</a:t>
            </a:r>
            <a:endParaRPr b="1" sz="800">
              <a:latin typeface="Overpass"/>
              <a:ea typeface="Overpass"/>
              <a:cs typeface="Overpass"/>
              <a:sym typeface="Overpass"/>
            </a:endParaRPr>
          </a:p>
        </p:txBody>
      </p:sp>
      <p:sp>
        <p:nvSpPr>
          <p:cNvPr id="2154" name="Google Shape;2154;p257"/>
          <p:cNvSpPr txBox="1"/>
          <p:nvPr/>
        </p:nvSpPr>
        <p:spPr>
          <a:xfrm>
            <a:off x="343650" y="1339000"/>
            <a:ext cx="4240500" cy="1110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No downtime for well behaving apps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Applications with multiple replicas, using liveness probes, health checks and taints/tolerations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Node Pools with more than one worker and slack resources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Maintenance window for entire cluster</a:t>
            </a:r>
            <a:endParaRPr sz="12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200">
                <a:solidFill>
                  <a:schemeClr val="dk1"/>
                </a:solidFill>
                <a:latin typeface="Overpass Light"/>
                <a:ea typeface="Overpass Light"/>
                <a:cs typeface="Overpass Light"/>
                <a:sym typeface="Overpass Light"/>
              </a:rPr>
              <a:t>No need for separate windows for each component</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Upgrade runs completely on the cluster</a:t>
            </a:r>
            <a:endParaRPr sz="12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200">
                <a:solidFill>
                  <a:schemeClr val="dk1"/>
                </a:solidFill>
                <a:latin typeface="Overpass Light"/>
                <a:ea typeface="Overpass Light"/>
                <a:cs typeface="Overpass Light"/>
                <a:sym typeface="Overpass Light"/>
              </a:rPr>
              <a:t>No more long running processes on a workstation</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rPr lang="en" sz="1200">
                <a:solidFill>
                  <a:srgbClr val="EE0000"/>
                </a:solidFill>
                <a:latin typeface="Overpass SemiBold"/>
                <a:ea typeface="Overpass SemiBold"/>
                <a:cs typeface="Overpass SemiBold"/>
                <a:sym typeface="Overpass SemiBold"/>
              </a:rPr>
              <a:t>Constant health checking from each Operator</a:t>
            </a:r>
            <a:endParaRPr sz="12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200">
                <a:solidFill>
                  <a:schemeClr val="dk1"/>
                </a:solidFill>
                <a:latin typeface="Overpass Light"/>
                <a:ea typeface="Overpass Light"/>
                <a:cs typeface="Overpass Light"/>
                <a:sym typeface="Overpass Light"/>
              </a:rPr>
              <a:t>Operators are constantly looking for incompatibilities and issues that might arise</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25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Rolling Machine Updates</a:t>
            </a:r>
            <a:endParaRPr sz="2600">
              <a:latin typeface="Overpass Light"/>
              <a:ea typeface="Overpass Light"/>
              <a:cs typeface="Overpass Light"/>
              <a:sym typeface="Overpass Light"/>
            </a:endParaRPr>
          </a:p>
        </p:txBody>
      </p:sp>
      <p:sp>
        <p:nvSpPr>
          <p:cNvPr id="2160" name="Google Shape;2160;p25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61" name="Google Shape;2161;p25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62" name="Google Shape;2162;p258"/>
          <p:cNvSpPr txBox="1"/>
          <p:nvPr/>
        </p:nvSpPr>
        <p:spPr>
          <a:xfrm>
            <a:off x="343650" y="1230400"/>
            <a:ext cx="44358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Single-click updates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RHEL CoreOS version &amp; config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Kubernetes core components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OpenShift cluster components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Configure how many machines can be unavailable</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Set the “maxUnavailable” setting in the </a:t>
            </a:r>
            <a:r>
              <a:rPr lang="en" sz="1200">
                <a:latin typeface="Overpass Light"/>
                <a:ea typeface="Overpass Light"/>
                <a:cs typeface="Overpass Light"/>
                <a:sym typeface="Overpass Light"/>
              </a:rPr>
              <a:t>MachineConfigPool to maintain high availability while rolling out updates.</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default is 1.</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Machine Config Operator (MCO) controls updates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This is a DaemonSet that runs on all Nodes in the cluster. When you upgrade with  </a:t>
            </a:r>
            <a:r>
              <a:rPr lang="en" sz="1200">
                <a:solidFill>
                  <a:schemeClr val="dk1"/>
                </a:solidFill>
                <a:latin typeface="Consolas"/>
                <a:ea typeface="Consolas"/>
                <a:cs typeface="Consolas"/>
                <a:sym typeface="Consolas"/>
              </a:rPr>
              <a:t>oc adm upgrade</a:t>
            </a:r>
            <a:r>
              <a:rPr lang="en" sz="1200">
                <a:solidFill>
                  <a:schemeClr val="dk1"/>
                </a:solidFill>
                <a:latin typeface="Overpass Light"/>
                <a:ea typeface="Overpass Light"/>
                <a:cs typeface="Overpass Light"/>
                <a:sym typeface="Overpass Light"/>
              </a:rPr>
              <a:t>, the MCO executes these changes.</a:t>
            </a:r>
            <a:endParaRPr sz="1200">
              <a:latin typeface="Overpass Light"/>
              <a:ea typeface="Overpass Light"/>
              <a:cs typeface="Overpass Light"/>
              <a:sym typeface="Overpass Light"/>
            </a:endParaRPr>
          </a:p>
        </p:txBody>
      </p:sp>
      <p:sp>
        <p:nvSpPr>
          <p:cNvPr id="2163" name="Google Shape;2163;p25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pic>
        <p:nvPicPr>
          <p:cNvPr id="2164" name="Google Shape;2164;p258"/>
          <p:cNvPicPr preferRelativeResize="0"/>
          <p:nvPr/>
        </p:nvPicPr>
        <p:blipFill>
          <a:blip r:embed="rId3">
            <a:alphaModFix/>
          </a:blip>
          <a:stretch>
            <a:fillRect/>
          </a:stretch>
        </p:blipFill>
        <p:spPr>
          <a:xfrm>
            <a:off x="4888950" y="1375350"/>
            <a:ext cx="4255047" cy="256432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25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Pod Eviction Behavior</a:t>
            </a:r>
            <a:endParaRPr sz="2600">
              <a:latin typeface="Overpass Light"/>
              <a:ea typeface="Overpass Light"/>
              <a:cs typeface="Overpass Light"/>
              <a:sym typeface="Overpass Light"/>
            </a:endParaRPr>
          </a:p>
        </p:txBody>
      </p:sp>
      <p:sp>
        <p:nvSpPr>
          <p:cNvPr id="2170" name="Google Shape;2170;p25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71" name="Google Shape;2171;p25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72" name="Google Shape;2172;p259"/>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Eviction has been moved from Node Conditions to Taints</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 new  </a:t>
            </a:r>
            <a:r>
              <a:rPr lang="en" sz="1200">
                <a:solidFill>
                  <a:schemeClr val="dk1"/>
                </a:solidFill>
                <a:latin typeface="Consolas"/>
                <a:ea typeface="Consolas"/>
                <a:cs typeface="Consolas"/>
                <a:sym typeface="Consolas"/>
              </a:rPr>
              <a:t>DefaultTolerationSeconds</a:t>
            </a:r>
            <a:r>
              <a:rPr lang="en" sz="1200">
                <a:solidFill>
                  <a:schemeClr val="dk1"/>
                </a:solidFill>
                <a:latin typeface="Overpass Light"/>
                <a:ea typeface="Overpass Light"/>
                <a:cs typeface="Overpass Light"/>
                <a:sym typeface="Overpass Light"/>
              </a:rPr>
              <a:t> mutating admission plugin will add a 5 min eviction timeout unless specifically set by the Pod. This gives users more control vs the previous cluster-wide setting.</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Don’t tolerate the node.kubernetes.io/unreachable taint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1000"/>
              </a:spcAft>
              <a:buNone/>
            </a:pPr>
            <a:r>
              <a:rPr lang="en" sz="1200">
                <a:solidFill>
                  <a:schemeClr val="dk1"/>
                </a:solidFill>
                <a:latin typeface="Overpass Light"/>
                <a:ea typeface="Overpass Light"/>
                <a:cs typeface="Overpass Light"/>
                <a:sym typeface="Overpass Light"/>
              </a:rPr>
              <a:t>This taint is used by the cluster to evict and reschedule Nodes. If your Pod tolerates this, it will not be rescheduled on Node failure.</a:t>
            </a:r>
            <a:endParaRPr sz="1200">
              <a:solidFill>
                <a:schemeClr val="dk1"/>
              </a:solidFill>
              <a:latin typeface="Overpass Light"/>
              <a:ea typeface="Overpass Light"/>
              <a:cs typeface="Overpass Light"/>
              <a:sym typeface="Overpass Light"/>
            </a:endParaRPr>
          </a:p>
        </p:txBody>
      </p:sp>
      <p:sp>
        <p:nvSpPr>
          <p:cNvPr id="2173" name="Google Shape;2173;p25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pic>
        <p:nvPicPr>
          <p:cNvPr id="2174" name="Google Shape;2174;p259"/>
          <p:cNvPicPr preferRelativeResize="0"/>
          <p:nvPr/>
        </p:nvPicPr>
        <p:blipFill>
          <a:blip r:embed="rId3">
            <a:alphaModFix/>
          </a:blip>
          <a:stretch>
            <a:fillRect/>
          </a:stretch>
        </p:blipFill>
        <p:spPr>
          <a:xfrm>
            <a:off x="5032115" y="1382798"/>
            <a:ext cx="2074548" cy="1963324"/>
          </a:xfrm>
          <a:prstGeom prst="rect">
            <a:avLst/>
          </a:prstGeom>
          <a:noFill/>
          <a:ln>
            <a:noFill/>
          </a:ln>
          <a:effectLst>
            <a:outerShdw blurRad="57150" rotWithShape="0" algn="bl" dir="5400000" dist="19050">
              <a:srgbClr val="000000">
                <a:alpha val="50000"/>
              </a:srgbClr>
            </a:outerShdw>
          </a:effectLst>
        </p:spPr>
      </p:pic>
      <p:pic>
        <p:nvPicPr>
          <p:cNvPr id="2175" name="Google Shape;2175;p259"/>
          <p:cNvPicPr preferRelativeResize="0"/>
          <p:nvPr/>
        </p:nvPicPr>
        <p:blipFill>
          <a:blip r:embed="rId4">
            <a:alphaModFix/>
          </a:blip>
          <a:stretch>
            <a:fillRect/>
          </a:stretch>
        </p:blipFill>
        <p:spPr>
          <a:xfrm>
            <a:off x="6138500" y="2571075"/>
            <a:ext cx="3005501" cy="1879224"/>
          </a:xfrm>
          <a:prstGeom prst="rect">
            <a:avLst/>
          </a:prstGeom>
          <a:noFill/>
          <a:ln>
            <a:noFill/>
          </a:ln>
          <a:effectLst>
            <a:outerShdw blurRad="57150" rotWithShape="0" algn="bl" dir="5400000" dist="19050">
              <a:srgbClr val="000000">
                <a:alpha val="50000"/>
              </a:srgbClr>
            </a:outerShdw>
          </a:effectLst>
        </p:spPr>
      </p:pic>
      <p:cxnSp>
        <p:nvCxnSpPr>
          <p:cNvPr id="2176" name="Google Shape;2176;p259"/>
          <p:cNvCxnSpPr/>
          <p:nvPr/>
        </p:nvCxnSpPr>
        <p:spPr>
          <a:xfrm>
            <a:off x="5918957" y="2198737"/>
            <a:ext cx="1570500" cy="0"/>
          </a:xfrm>
          <a:prstGeom prst="straightConnector1">
            <a:avLst/>
          </a:prstGeom>
          <a:noFill/>
          <a:ln cap="flat" cmpd="sng" w="28575">
            <a:solidFill>
              <a:srgbClr val="C5000B"/>
            </a:solidFill>
            <a:prstDash val="solid"/>
            <a:round/>
            <a:headEnd len="med" w="med" type="none"/>
            <a:tailEnd len="med" w="med" type="none"/>
          </a:ln>
        </p:spPr>
      </p:cxnSp>
      <p:cxnSp>
        <p:nvCxnSpPr>
          <p:cNvPr id="2177" name="Google Shape;2177;p259"/>
          <p:cNvCxnSpPr/>
          <p:nvPr/>
        </p:nvCxnSpPr>
        <p:spPr>
          <a:xfrm>
            <a:off x="7474500" y="2198755"/>
            <a:ext cx="0" cy="1158300"/>
          </a:xfrm>
          <a:prstGeom prst="straightConnector1">
            <a:avLst/>
          </a:prstGeom>
          <a:noFill/>
          <a:ln cap="flat" cmpd="sng" w="28575">
            <a:solidFill>
              <a:srgbClr val="C5000B"/>
            </a:solidFill>
            <a:prstDash val="solid"/>
            <a:round/>
            <a:headEnd len="med" w="med" type="none"/>
            <a:tailEnd len="med" w="med" type="triangle"/>
          </a:ln>
        </p:spPr>
      </p:cxnSp>
      <p:sp>
        <p:nvSpPr>
          <p:cNvPr id="2178" name="Google Shape;2178;p259"/>
          <p:cNvSpPr/>
          <p:nvPr/>
        </p:nvSpPr>
        <p:spPr>
          <a:xfrm>
            <a:off x="5074800" y="2002425"/>
            <a:ext cx="844200" cy="412200"/>
          </a:xfrm>
          <a:prstGeom prst="rect">
            <a:avLst/>
          </a:prstGeom>
          <a:no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26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84" name="Google Shape;2184;p26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85" name="Google Shape;2185;p26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Duncan Hardie</a:t>
            </a:r>
            <a:endParaRPr sz="900">
              <a:solidFill>
                <a:srgbClr val="999999"/>
              </a:solidFill>
              <a:latin typeface="Overpass Light"/>
              <a:ea typeface="Overpass Light"/>
              <a:cs typeface="Overpass Light"/>
              <a:sym typeface="Overpass Light"/>
            </a:endParaRPr>
          </a:p>
        </p:txBody>
      </p:sp>
      <p:sp>
        <p:nvSpPr>
          <p:cNvPr id="2186" name="Google Shape;2186;p260"/>
          <p:cNvSpPr txBox="1"/>
          <p:nvPr>
            <p:ph type="title"/>
          </p:nvPr>
        </p:nvSpPr>
        <p:spPr>
          <a:xfrm>
            <a:off x="217050" y="500450"/>
            <a:ext cx="8748600" cy="562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rgbClr val="000000"/>
                </a:solidFill>
                <a:latin typeface="Overpass"/>
                <a:ea typeface="Overpass"/>
                <a:cs typeface="Overpass"/>
                <a:sym typeface="Overpass"/>
              </a:rPr>
              <a:t>Cloud API</a:t>
            </a:r>
            <a:endParaRPr sz="2600">
              <a:solidFill>
                <a:srgbClr val="000000"/>
              </a:solidFill>
              <a:latin typeface="Overpass"/>
              <a:ea typeface="Overpass"/>
              <a:cs typeface="Overpass"/>
              <a:sym typeface="Overpass"/>
            </a:endParaRPr>
          </a:p>
        </p:txBody>
      </p:sp>
      <p:sp>
        <p:nvSpPr>
          <p:cNvPr id="2187" name="Google Shape;2187;p260"/>
          <p:cNvSpPr txBox="1"/>
          <p:nvPr>
            <p:ph idx="4294967295" type="body"/>
          </p:nvPr>
        </p:nvSpPr>
        <p:spPr>
          <a:xfrm>
            <a:off x="337750" y="1032513"/>
            <a:ext cx="4040100" cy="3418800"/>
          </a:xfrm>
          <a:prstGeom prst="rect">
            <a:avLst/>
          </a:prstGeom>
        </p:spPr>
        <p:txBody>
          <a:bodyPr anchorCtr="0" anchor="t" bIns="0" lIns="0" spcFirstLastPara="1" rIns="0" wrap="square" tIns="0">
            <a:noAutofit/>
          </a:bodyPr>
          <a:lstStyle/>
          <a:p>
            <a:pPr indent="-330200" lvl="0" marL="457200" marR="0" rtl="0" algn="l">
              <a:lnSpc>
                <a:spcPct val="115000"/>
              </a:lnSpc>
              <a:spcBef>
                <a:spcPts val="600"/>
              </a:spcBef>
              <a:spcAft>
                <a:spcPts val="0"/>
              </a:spcAft>
              <a:buClr>
                <a:schemeClr val="dk1"/>
              </a:buClr>
              <a:buSzPts val="1600"/>
              <a:buFont typeface="Arial"/>
              <a:buChar char="●"/>
            </a:pPr>
            <a:r>
              <a:rPr lang="en" sz="1400"/>
              <a:t>Provide a single view and control across multiple cluster types</a:t>
            </a:r>
            <a:endParaRPr sz="1400"/>
          </a:p>
          <a:p>
            <a:pPr indent="-330200" lvl="0" marL="457200" marR="0" rtl="0" algn="l">
              <a:lnSpc>
                <a:spcPct val="115000"/>
              </a:lnSpc>
              <a:spcBef>
                <a:spcPts val="0"/>
              </a:spcBef>
              <a:spcAft>
                <a:spcPts val="0"/>
              </a:spcAft>
              <a:buSzPts val="1600"/>
              <a:buChar char="●"/>
            </a:pPr>
            <a:r>
              <a:rPr i="1" lang="en" sz="1400"/>
              <a:t>Machine API:</a:t>
            </a:r>
            <a:endParaRPr sz="1400"/>
          </a:p>
          <a:p>
            <a:pPr indent="-317500" lvl="1" marL="914400" marR="0" rtl="0" algn="l">
              <a:lnSpc>
                <a:spcPct val="115000"/>
              </a:lnSpc>
              <a:spcBef>
                <a:spcPts val="0"/>
              </a:spcBef>
              <a:spcAft>
                <a:spcPts val="0"/>
              </a:spcAft>
              <a:buSzPts val="1400"/>
              <a:buChar char="○"/>
            </a:pPr>
            <a:r>
              <a:rPr lang="en" sz="1400"/>
              <a:t>Set up definitions via CRDs</a:t>
            </a:r>
            <a:endParaRPr sz="1400"/>
          </a:p>
          <a:p>
            <a:pPr indent="-317500" lvl="1" marL="914400" marR="0" rtl="0" algn="l">
              <a:lnSpc>
                <a:spcPct val="115000"/>
              </a:lnSpc>
              <a:spcBef>
                <a:spcPts val="0"/>
              </a:spcBef>
              <a:spcAft>
                <a:spcPts val="0"/>
              </a:spcAft>
              <a:buSzPts val="1400"/>
              <a:buChar char="○"/>
            </a:pPr>
            <a:r>
              <a:rPr lang="en" sz="1400"/>
              <a:t>Machine: a node</a:t>
            </a:r>
            <a:endParaRPr sz="1400"/>
          </a:p>
          <a:p>
            <a:pPr indent="-317500" lvl="1" marL="914400" marR="0" rtl="0" algn="l">
              <a:lnSpc>
                <a:spcPct val="115000"/>
              </a:lnSpc>
              <a:spcBef>
                <a:spcPts val="0"/>
              </a:spcBef>
              <a:spcAft>
                <a:spcPts val="0"/>
              </a:spcAft>
              <a:buSzPts val="1400"/>
              <a:buChar char="○"/>
            </a:pPr>
            <a:r>
              <a:rPr lang="en" sz="1400"/>
              <a:t>MachineSet: think ReplicaSet</a:t>
            </a:r>
            <a:endParaRPr sz="1400"/>
          </a:p>
          <a:p>
            <a:pPr indent="-317500" lvl="1" marL="914400" marR="0" rtl="0" algn="l">
              <a:lnSpc>
                <a:spcPct val="115000"/>
              </a:lnSpc>
              <a:spcBef>
                <a:spcPts val="0"/>
              </a:spcBef>
              <a:spcAft>
                <a:spcPts val="0"/>
              </a:spcAft>
              <a:buSzPts val="1400"/>
              <a:buChar char="○"/>
            </a:pPr>
            <a:r>
              <a:rPr lang="en" sz="1400"/>
              <a:t>Actuators roll definitions across clusters</a:t>
            </a:r>
            <a:endParaRPr sz="1400"/>
          </a:p>
          <a:p>
            <a:pPr indent="-317500" lvl="1" marL="914400" marR="0" rtl="0" algn="l">
              <a:lnSpc>
                <a:spcPct val="115000"/>
              </a:lnSpc>
              <a:spcBef>
                <a:spcPts val="0"/>
              </a:spcBef>
              <a:spcAft>
                <a:spcPts val="0"/>
              </a:spcAft>
              <a:buSzPts val="1400"/>
              <a:buChar char="○"/>
            </a:pPr>
            <a:r>
              <a:rPr lang="en" sz="1400"/>
              <a:t>Nodes are drained before deletion</a:t>
            </a:r>
            <a:endParaRPr sz="1400"/>
          </a:p>
          <a:p>
            <a:pPr indent="-330200" lvl="0" marL="457200" marR="0" rtl="0" algn="l">
              <a:lnSpc>
                <a:spcPct val="115000"/>
              </a:lnSpc>
              <a:spcBef>
                <a:spcPts val="0"/>
              </a:spcBef>
              <a:spcAft>
                <a:spcPts val="0"/>
              </a:spcAft>
              <a:buSzPts val="1600"/>
              <a:buChar char="●"/>
            </a:pPr>
            <a:r>
              <a:rPr i="1" lang="en" sz="1400"/>
              <a:t>Cluster Autoscaler:</a:t>
            </a:r>
            <a:r>
              <a:rPr lang="en" sz="1400"/>
              <a:t> provide/remove additional nodes on demand</a:t>
            </a:r>
            <a:endParaRPr sz="1400"/>
          </a:p>
          <a:p>
            <a:pPr indent="-317500" lvl="0" marL="457200" marR="0" rtl="0" algn="l">
              <a:lnSpc>
                <a:spcPct val="115000"/>
              </a:lnSpc>
              <a:spcBef>
                <a:spcPts val="0"/>
              </a:spcBef>
              <a:spcAft>
                <a:spcPts val="0"/>
              </a:spcAft>
              <a:buSzPts val="1400"/>
              <a:buChar char="●"/>
            </a:pPr>
            <a:r>
              <a:rPr lang="en" sz="1400"/>
              <a:t>AWS (4.1), Azure/GCP (target 4.2), VMWare (Future)</a:t>
            </a:r>
            <a:endParaRPr sz="1400"/>
          </a:p>
        </p:txBody>
      </p:sp>
      <p:pic>
        <p:nvPicPr>
          <p:cNvPr id="2188" name="Google Shape;2188;p260"/>
          <p:cNvPicPr preferRelativeResize="0"/>
          <p:nvPr/>
        </p:nvPicPr>
        <p:blipFill>
          <a:blip r:embed="rId3">
            <a:alphaModFix/>
          </a:blip>
          <a:stretch>
            <a:fillRect/>
          </a:stretch>
        </p:blipFill>
        <p:spPr>
          <a:xfrm>
            <a:off x="4420525" y="1220550"/>
            <a:ext cx="4545126" cy="3024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2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31" name="Google Shape;1431;p216"/>
          <p:cNvSpPr txBox="1"/>
          <p:nvPr>
            <p:ph type="title"/>
          </p:nvPr>
        </p:nvSpPr>
        <p:spPr>
          <a:xfrm>
            <a:off x="826650" y="628500"/>
            <a:ext cx="7490700" cy="49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The New Platform Boundary</a:t>
            </a:r>
            <a:endParaRPr sz="2400">
              <a:solidFill>
                <a:srgbClr val="FFFFFF"/>
              </a:solidFill>
              <a:latin typeface="Overpass"/>
              <a:ea typeface="Overpass"/>
              <a:cs typeface="Overpass"/>
              <a:sym typeface="Overpass"/>
            </a:endParaRPr>
          </a:p>
        </p:txBody>
      </p:sp>
      <p:sp>
        <p:nvSpPr>
          <p:cNvPr id="1432" name="Google Shape;1432;p216"/>
          <p:cNvSpPr txBox="1"/>
          <p:nvPr>
            <p:ph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OpenShift 4 is aware of the entire infrastructure and</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brings the Operating System under management</a:t>
            </a:r>
            <a:endParaRPr sz="1600">
              <a:solidFill>
                <a:srgbClr val="FFFFFF"/>
              </a:solidFill>
              <a:latin typeface="Overpass"/>
              <a:ea typeface="Overpass"/>
              <a:cs typeface="Overpass"/>
              <a:sym typeface="Overpass"/>
            </a:endParaRPr>
          </a:p>
        </p:txBody>
      </p:sp>
      <p:sp>
        <p:nvSpPr>
          <p:cNvPr id="1433" name="Google Shape;1433;p216"/>
          <p:cNvSpPr/>
          <p:nvPr/>
        </p:nvSpPr>
        <p:spPr>
          <a:xfrm>
            <a:off x="3336518" y="2310562"/>
            <a:ext cx="2506200" cy="4992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AUTOMATED OPERATIONS</a:t>
            </a:r>
            <a:endParaRPr sz="1200">
              <a:latin typeface="Overpass"/>
              <a:ea typeface="Overpass"/>
              <a:cs typeface="Overpass"/>
              <a:sym typeface="Overpass"/>
            </a:endParaRPr>
          </a:p>
        </p:txBody>
      </p:sp>
      <p:sp>
        <p:nvSpPr>
          <p:cNvPr id="1434" name="Google Shape;1434;p216"/>
          <p:cNvSpPr/>
          <p:nvPr/>
        </p:nvSpPr>
        <p:spPr>
          <a:xfrm>
            <a:off x="3336530" y="2874238"/>
            <a:ext cx="2506200" cy="499200"/>
          </a:xfrm>
          <a:prstGeom prst="rect">
            <a:avLst/>
          </a:prstGeom>
          <a:solidFill>
            <a:srgbClr val="326C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KUBERNETES</a:t>
            </a:r>
            <a:endParaRPr sz="1200">
              <a:latin typeface="Overpass"/>
              <a:ea typeface="Overpass"/>
              <a:cs typeface="Overpass"/>
              <a:sym typeface="Overpass"/>
            </a:endParaRPr>
          </a:p>
        </p:txBody>
      </p:sp>
      <p:sp>
        <p:nvSpPr>
          <p:cNvPr id="1435" name="Google Shape;1435;p216"/>
          <p:cNvSpPr/>
          <p:nvPr/>
        </p:nvSpPr>
        <p:spPr>
          <a:xfrm>
            <a:off x="3335763" y="3439387"/>
            <a:ext cx="2506200" cy="499200"/>
          </a:xfrm>
          <a:prstGeom prst="rect">
            <a:avLst/>
          </a:prstGeom>
          <a:solidFill>
            <a:srgbClr val="CC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RHEL  or  RHEL CoreOS</a:t>
            </a:r>
            <a:endParaRPr sz="1200">
              <a:latin typeface="Overpass"/>
              <a:ea typeface="Overpass"/>
              <a:cs typeface="Overpass"/>
              <a:sym typeface="Overpass"/>
            </a:endParaRPr>
          </a:p>
        </p:txBody>
      </p:sp>
      <p:sp>
        <p:nvSpPr>
          <p:cNvPr id="1436" name="Google Shape;1436;p216"/>
          <p:cNvSpPr txBox="1"/>
          <p:nvPr>
            <p:ph idx="4294967295" type="body"/>
          </p:nvPr>
        </p:nvSpPr>
        <p:spPr>
          <a:xfrm>
            <a:off x="45300" y="2175834"/>
            <a:ext cx="2674500" cy="1693800"/>
          </a:xfrm>
          <a:prstGeom prst="rect">
            <a:avLst/>
          </a:prstGeom>
        </p:spPr>
        <p:txBody>
          <a:bodyPr anchorCtr="0" anchor="t" bIns="0" lIns="0" spcFirstLastPara="1" rIns="0" wrap="square" tIns="0">
            <a:noAutofit/>
          </a:bodyPr>
          <a:lstStyle/>
          <a:p>
            <a:pPr indent="0" lvl="0" marL="0" rtl="0" algn="r">
              <a:lnSpc>
                <a:spcPct val="114000"/>
              </a:lnSpc>
              <a:spcBef>
                <a:spcPts val="0"/>
              </a:spcBef>
              <a:spcAft>
                <a:spcPts val="0"/>
              </a:spcAft>
              <a:buNone/>
            </a:pPr>
            <a:r>
              <a:rPr b="1" lang="en" sz="1200">
                <a:solidFill>
                  <a:srgbClr val="FFFFFF"/>
                </a:solidFill>
                <a:latin typeface="Overpass"/>
                <a:ea typeface="Overpass"/>
                <a:cs typeface="Overpass"/>
                <a:sym typeface="Overpass"/>
              </a:rPr>
              <a:t>OpenShift &amp; Kubernetes</a:t>
            </a:r>
            <a:endParaRPr b="1" sz="1200">
              <a:solidFill>
                <a:srgbClr val="FFFFFF"/>
              </a:solidFill>
              <a:latin typeface="Overpass"/>
              <a:ea typeface="Overpass"/>
              <a:cs typeface="Overpass"/>
              <a:sym typeface="Overpass"/>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certificates &amp; security settings</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container runtime config</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allowed maintenance windows</a:t>
            </a:r>
            <a:endParaRPr sz="1200">
              <a:solidFill>
                <a:srgbClr val="FFFFFF"/>
              </a:solidFill>
              <a:latin typeface="Overpass Light"/>
              <a:ea typeface="Overpass Light"/>
              <a:cs typeface="Overpass Light"/>
              <a:sym typeface="Overpass Light"/>
            </a:endParaRPr>
          </a:p>
          <a:p>
            <a:pPr indent="0" lvl="0" marL="0" rtl="0" algn="r">
              <a:lnSpc>
                <a:spcPct val="150000"/>
              </a:lnSpc>
              <a:spcBef>
                <a:spcPts val="100"/>
              </a:spcBef>
              <a:spcAft>
                <a:spcPts val="100"/>
              </a:spcAft>
              <a:buNone/>
            </a:pPr>
            <a:r>
              <a:rPr lang="en" sz="1200">
                <a:solidFill>
                  <a:srgbClr val="FFFFFF"/>
                </a:solidFill>
                <a:latin typeface="Overpass Light"/>
                <a:ea typeface="Overpass Light"/>
                <a:cs typeface="Overpass Light"/>
                <a:sym typeface="Overpass Light"/>
              </a:rPr>
              <a:t>software defined networking</a:t>
            </a:r>
            <a:endParaRPr sz="1200">
              <a:solidFill>
                <a:srgbClr val="FFFFFF"/>
              </a:solidFill>
              <a:latin typeface="Overpass Light"/>
              <a:ea typeface="Overpass Light"/>
              <a:cs typeface="Overpass Light"/>
              <a:sym typeface="Overpass Light"/>
            </a:endParaRPr>
          </a:p>
        </p:txBody>
      </p:sp>
      <p:sp>
        <p:nvSpPr>
          <p:cNvPr id="1437" name="Google Shape;1437;p216"/>
          <p:cNvSpPr/>
          <p:nvPr/>
        </p:nvSpPr>
        <p:spPr>
          <a:xfrm>
            <a:off x="6075427" y="2570419"/>
            <a:ext cx="130200" cy="11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8" name="Google Shape;1438;p216"/>
          <p:cNvCxnSpPr/>
          <p:nvPr/>
        </p:nvCxnSpPr>
        <p:spPr>
          <a:xfrm rot="10800000">
            <a:off x="6138275" y="2591037"/>
            <a:ext cx="0" cy="1352100"/>
          </a:xfrm>
          <a:prstGeom prst="straightConnector1">
            <a:avLst/>
          </a:prstGeom>
          <a:noFill/>
          <a:ln cap="flat" cmpd="sng" w="28575">
            <a:solidFill>
              <a:srgbClr val="FFFFFF"/>
            </a:solidFill>
            <a:prstDash val="solid"/>
            <a:round/>
            <a:headEnd len="med" w="med" type="none"/>
            <a:tailEnd len="med" w="med" type="none"/>
          </a:ln>
        </p:spPr>
      </p:cxnSp>
      <p:sp>
        <p:nvSpPr>
          <p:cNvPr id="1439" name="Google Shape;1439;p216"/>
          <p:cNvSpPr/>
          <p:nvPr/>
        </p:nvSpPr>
        <p:spPr>
          <a:xfrm rot="10800000">
            <a:off x="2951227" y="3575412"/>
            <a:ext cx="130200" cy="112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0" name="Google Shape;1440;p216"/>
          <p:cNvCxnSpPr/>
          <p:nvPr/>
        </p:nvCxnSpPr>
        <p:spPr>
          <a:xfrm>
            <a:off x="3018575" y="2323512"/>
            <a:ext cx="0" cy="1344000"/>
          </a:xfrm>
          <a:prstGeom prst="straightConnector1">
            <a:avLst/>
          </a:prstGeom>
          <a:noFill/>
          <a:ln cap="flat" cmpd="sng" w="28575">
            <a:solidFill>
              <a:srgbClr val="FFFFFF"/>
            </a:solidFill>
            <a:prstDash val="solid"/>
            <a:round/>
            <a:headEnd len="med" w="med" type="none"/>
            <a:tailEnd len="med" w="med" type="none"/>
          </a:ln>
        </p:spPr>
      </p:cxnSp>
      <p:sp>
        <p:nvSpPr>
          <p:cNvPr id="1441" name="Google Shape;1441;p216"/>
          <p:cNvSpPr txBox="1"/>
          <p:nvPr>
            <p:ph idx="4294967295" type="body"/>
          </p:nvPr>
        </p:nvSpPr>
        <p:spPr>
          <a:xfrm>
            <a:off x="6446400" y="2517197"/>
            <a:ext cx="2674500" cy="1563300"/>
          </a:xfrm>
          <a:prstGeom prst="rect">
            <a:avLst/>
          </a:prstGeom>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kernel modules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device drivers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network interfaces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0"/>
              </a:spcAft>
              <a:buNone/>
            </a:pPr>
            <a:r>
              <a:rPr lang="en" sz="1200">
                <a:solidFill>
                  <a:srgbClr val="FFFFFF"/>
                </a:solidFill>
                <a:latin typeface="Overpass Light"/>
                <a:ea typeface="Overpass Light"/>
                <a:cs typeface="Overpass Light"/>
                <a:sym typeface="Overpass Light"/>
              </a:rPr>
              <a:t>security groups</a:t>
            </a:r>
            <a:endParaRPr sz="1200">
              <a:solidFill>
                <a:srgbClr val="FFFFFF"/>
              </a:solidFill>
              <a:latin typeface="Overpass Light"/>
              <a:ea typeface="Overpass Light"/>
              <a:cs typeface="Overpass Light"/>
              <a:sym typeface="Overpass Light"/>
            </a:endParaRPr>
          </a:p>
          <a:p>
            <a:pPr indent="0" lvl="0" marL="0" rtl="0" algn="l">
              <a:lnSpc>
                <a:spcPct val="150000"/>
              </a:lnSpc>
              <a:spcBef>
                <a:spcPts val="100"/>
              </a:spcBef>
              <a:spcAft>
                <a:spcPts val="100"/>
              </a:spcAft>
              <a:buNone/>
            </a:pPr>
            <a:r>
              <a:rPr b="1" lang="en" sz="1200">
                <a:solidFill>
                  <a:srgbClr val="FFFFFF"/>
                </a:solidFill>
                <a:latin typeface="Overpass"/>
                <a:ea typeface="Overpass"/>
                <a:cs typeface="Overpass"/>
                <a:sym typeface="Overpass"/>
              </a:rPr>
              <a:t>Nodes &amp; Operating System</a:t>
            </a:r>
            <a:endParaRPr b="1" sz="1200">
              <a:solidFill>
                <a:srgbClr val="FFFFFF"/>
              </a:solidFill>
              <a:latin typeface="Overpass"/>
              <a:ea typeface="Overpass"/>
              <a:cs typeface="Overpass"/>
              <a:sym typeface="Overpas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26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Cluster Monitoring</a:t>
            </a:r>
            <a:endParaRPr sz="2600">
              <a:latin typeface="Overpass Light"/>
              <a:ea typeface="Overpass Light"/>
              <a:cs typeface="Overpass Light"/>
              <a:sym typeface="Overpass Light"/>
            </a:endParaRPr>
          </a:p>
        </p:txBody>
      </p:sp>
      <p:sp>
        <p:nvSpPr>
          <p:cNvPr id="2194" name="Google Shape;2194;p26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195" name="Google Shape;2195;p26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196" name="Google Shape;2196;p26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t>
            </a:r>
            <a:r>
              <a:rPr lang="en" sz="900">
                <a:solidFill>
                  <a:srgbClr val="999999"/>
                </a:solidFill>
                <a:latin typeface="Overpass Light"/>
                <a:ea typeface="Overpass Light"/>
                <a:cs typeface="Overpass Light"/>
                <a:sym typeface="Overpass Light"/>
              </a:rPr>
              <a:t>Christian Heidenreich</a:t>
            </a:r>
            <a:endParaRPr sz="900">
              <a:solidFill>
                <a:srgbClr val="999999"/>
              </a:solidFill>
              <a:latin typeface="Overpass Light"/>
              <a:ea typeface="Overpass Light"/>
              <a:cs typeface="Overpass Light"/>
              <a:sym typeface="Overpass Light"/>
            </a:endParaRPr>
          </a:p>
        </p:txBody>
      </p:sp>
      <p:sp>
        <p:nvSpPr>
          <p:cNvPr id="2197" name="Google Shape;2197;p261"/>
          <p:cNvSpPr txBox="1"/>
          <p:nvPr/>
        </p:nvSpPr>
        <p:spPr>
          <a:xfrm>
            <a:off x="343650" y="1339000"/>
            <a:ext cx="4240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Cluster monitoring is installed by default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Exposes resource metrics for Horizontal Pod Autoscaling (HPA) by default </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HPA based on custom metric is tech preview</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 manual etcd monitoring configuration anymore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New screens for managing Alerts &amp; Silences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More metrics available for troubleshooting purposes (e.g. HAproxy)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Configuration via ConfigMaps and Secrets</a:t>
            </a:r>
            <a:endParaRPr sz="1200">
              <a:solidFill>
                <a:schemeClr val="dk1"/>
              </a:solidFill>
              <a:latin typeface="Overpass Light"/>
              <a:ea typeface="Overpass Light"/>
              <a:cs typeface="Overpass Light"/>
              <a:sym typeface="Overpass Light"/>
            </a:endParaRPr>
          </a:p>
        </p:txBody>
      </p:sp>
      <p:pic>
        <p:nvPicPr>
          <p:cNvPr id="2198" name="Google Shape;2198;p261"/>
          <p:cNvPicPr preferRelativeResize="0"/>
          <p:nvPr/>
        </p:nvPicPr>
        <p:blipFill rotWithShape="1">
          <a:blip r:embed="rId3">
            <a:alphaModFix/>
          </a:blip>
          <a:srcRect b="15803" l="0" r="22136" t="0"/>
          <a:stretch/>
        </p:blipFill>
        <p:spPr>
          <a:xfrm>
            <a:off x="4888950" y="1373225"/>
            <a:ext cx="4255052" cy="304315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sp>
        <p:nvSpPr>
          <p:cNvPr id="2203" name="Google Shape;2203;p26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Telemetry</a:t>
            </a:r>
            <a:endParaRPr sz="2600">
              <a:latin typeface="Overpass Light"/>
              <a:ea typeface="Overpass Light"/>
              <a:cs typeface="Overpass Light"/>
              <a:sym typeface="Overpass Light"/>
            </a:endParaRPr>
          </a:p>
        </p:txBody>
      </p:sp>
      <p:sp>
        <p:nvSpPr>
          <p:cNvPr id="2204" name="Google Shape;2204;p26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205" name="Google Shape;2205;p26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06" name="Google Shape;2206;p26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Christian Heidenreich</a:t>
            </a:r>
            <a:endParaRPr sz="900">
              <a:solidFill>
                <a:srgbClr val="999999"/>
              </a:solidFill>
              <a:latin typeface="Overpass Light"/>
              <a:ea typeface="Overpass Light"/>
              <a:cs typeface="Overpass Light"/>
              <a:sym typeface="Overpass Light"/>
            </a:endParaRPr>
          </a:p>
        </p:txBody>
      </p:sp>
      <p:sp>
        <p:nvSpPr>
          <p:cNvPr id="2207" name="Google Shape;2207;p262"/>
          <p:cNvSpPr/>
          <p:nvPr/>
        </p:nvSpPr>
        <p:spPr>
          <a:xfrm>
            <a:off x="7820500" y="1378375"/>
            <a:ext cx="1117200" cy="1044600"/>
          </a:xfrm>
          <a:prstGeom prst="rect">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2"/>
          <p:cNvSpPr txBox="1"/>
          <p:nvPr/>
        </p:nvSpPr>
        <p:spPr>
          <a:xfrm>
            <a:off x="7646550" y="2419575"/>
            <a:ext cx="15561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Cluster1 … Clustern </a:t>
            </a:r>
            <a:endParaRPr sz="1000"/>
          </a:p>
          <a:p>
            <a:pPr indent="0" lvl="0" marL="0" rtl="0" algn="ctr">
              <a:spcBef>
                <a:spcPts val="0"/>
              </a:spcBef>
              <a:spcAft>
                <a:spcPts val="0"/>
              </a:spcAft>
              <a:buNone/>
            </a:pPr>
            <a:r>
              <a:rPr lang="en" sz="1000"/>
              <a:t>Customer XYZ</a:t>
            </a:r>
            <a:endParaRPr sz="1000"/>
          </a:p>
        </p:txBody>
      </p:sp>
      <p:sp>
        <p:nvSpPr>
          <p:cNvPr id="2209" name="Google Shape;2209;p262"/>
          <p:cNvSpPr txBox="1"/>
          <p:nvPr/>
        </p:nvSpPr>
        <p:spPr>
          <a:xfrm>
            <a:off x="7561250" y="3660050"/>
            <a:ext cx="15561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Cluster1 </a:t>
            </a:r>
            <a:endParaRPr sz="1000"/>
          </a:p>
          <a:p>
            <a:pPr indent="0" lvl="0" marL="0" rtl="0" algn="ctr">
              <a:spcBef>
                <a:spcPts val="0"/>
              </a:spcBef>
              <a:spcAft>
                <a:spcPts val="0"/>
              </a:spcAft>
              <a:buNone/>
            </a:pPr>
            <a:r>
              <a:rPr lang="en" sz="1000"/>
              <a:t>Customer ABC</a:t>
            </a:r>
            <a:endParaRPr sz="1000"/>
          </a:p>
        </p:txBody>
      </p:sp>
      <p:sp>
        <p:nvSpPr>
          <p:cNvPr id="2210" name="Google Shape;2210;p262"/>
          <p:cNvSpPr/>
          <p:nvPr/>
        </p:nvSpPr>
        <p:spPr>
          <a:xfrm>
            <a:off x="7243950" y="1276800"/>
            <a:ext cx="456900" cy="2871000"/>
          </a:xfrm>
          <a:prstGeom prst="lef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1" name="Google Shape;2211;p262"/>
          <p:cNvPicPr preferRelativeResize="0"/>
          <p:nvPr/>
        </p:nvPicPr>
        <p:blipFill>
          <a:blip r:embed="rId3">
            <a:alphaModFix/>
          </a:blip>
          <a:stretch>
            <a:fillRect/>
          </a:stretch>
        </p:blipFill>
        <p:spPr>
          <a:xfrm>
            <a:off x="7924725" y="1478425"/>
            <a:ext cx="925925" cy="389200"/>
          </a:xfrm>
          <a:prstGeom prst="rect">
            <a:avLst/>
          </a:prstGeom>
          <a:noFill/>
          <a:ln>
            <a:noFill/>
          </a:ln>
        </p:spPr>
      </p:pic>
      <p:pic>
        <p:nvPicPr>
          <p:cNvPr id="2212" name="Google Shape;2212;p262"/>
          <p:cNvPicPr preferRelativeResize="0"/>
          <p:nvPr/>
        </p:nvPicPr>
        <p:blipFill>
          <a:blip r:embed="rId3">
            <a:alphaModFix/>
          </a:blip>
          <a:stretch>
            <a:fillRect/>
          </a:stretch>
        </p:blipFill>
        <p:spPr>
          <a:xfrm>
            <a:off x="7924725" y="1944975"/>
            <a:ext cx="925925" cy="389200"/>
          </a:xfrm>
          <a:prstGeom prst="rect">
            <a:avLst/>
          </a:prstGeom>
          <a:noFill/>
          <a:ln>
            <a:noFill/>
          </a:ln>
        </p:spPr>
      </p:pic>
      <p:sp>
        <p:nvSpPr>
          <p:cNvPr id="2213" name="Google Shape;2213;p262"/>
          <p:cNvSpPr/>
          <p:nvPr/>
        </p:nvSpPr>
        <p:spPr>
          <a:xfrm>
            <a:off x="7829100" y="3035919"/>
            <a:ext cx="1117200" cy="572700"/>
          </a:xfrm>
          <a:prstGeom prst="rect">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4" name="Google Shape;2214;p262"/>
          <p:cNvPicPr preferRelativeResize="0"/>
          <p:nvPr/>
        </p:nvPicPr>
        <p:blipFill>
          <a:blip r:embed="rId3">
            <a:alphaModFix/>
          </a:blip>
          <a:stretch>
            <a:fillRect/>
          </a:stretch>
        </p:blipFill>
        <p:spPr>
          <a:xfrm>
            <a:off x="7933313" y="3135963"/>
            <a:ext cx="925925" cy="389200"/>
          </a:xfrm>
          <a:prstGeom prst="rect">
            <a:avLst/>
          </a:prstGeom>
          <a:noFill/>
          <a:ln>
            <a:noFill/>
          </a:ln>
        </p:spPr>
      </p:pic>
      <p:pic>
        <p:nvPicPr>
          <p:cNvPr id="2215" name="Google Shape;2215;p262"/>
          <p:cNvPicPr preferRelativeResize="0"/>
          <p:nvPr/>
        </p:nvPicPr>
        <p:blipFill>
          <a:blip r:embed="rId4">
            <a:alphaModFix/>
          </a:blip>
          <a:stretch>
            <a:fillRect/>
          </a:stretch>
        </p:blipFill>
        <p:spPr>
          <a:xfrm>
            <a:off x="4884337" y="2224950"/>
            <a:ext cx="1430813" cy="974675"/>
          </a:xfrm>
          <a:prstGeom prst="rect">
            <a:avLst/>
          </a:prstGeom>
          <a:noFill/>
          <a:ln>
            <a:noFill/>
          </a:ln>
        </p:spPr>
      </p:pic>
      <p:cxnSp>
        <p:nvCxnSpPr>
          <p:cNvPr id="2216" name="Google Shape;2216;p262"/>
          <p:cNvCxnSpPr>
            <a:stCxn id="2210" idx="1"/>
            <a:endCxn id="2215" idx="3"/>
          </p:cNvCxnSpPr>
          <p:nvPr/>
        </p:nvCxnSpPr>
        <p:spPr>
          <a:xfrm rot="10800000">
            <a:off x="6315150" y="2712300"/>
            <a:ext cx="928800" cy="0"/>
          </a:xfrm>
          <a:prstGeom prst="straightConnector1">
            <a:avLst/>
          </a:prstGeom>
          <a:noFill/>
          <a:ln cap="flat" cmpd="sng" w="9525">
            <a:solidFill>
              <a:srgbClr val="666666"/>
            </a:solidFill>
            <a:prstDash val="solid"/>
            <a:round/>
            <a:headEnd len="med" w="med" type="none"/>
            <a:tailEnd len="med" w="med" type="triangle"/>
          </a:ln>
        </p:spPr>
      </p:cxnSp>
      <p:sp>
        <p:nvSpPr>
          <p:cNvPr id="2217" name="Google Shape;2217;p262"/>
          <p:cNvSpPr txBox="1"/>
          <p:nvPr/>
        </p:nvSpPr>
        <p:spPr>
          <a:xfrm>
            <a:off x="6335250" y="2404200"/>
            <a:ext cx="1117200" cy="48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Telemetry</a:t>
            </a:r>
            <a:r>
              <a:rPr lang="en" sz="1000"/>
              <a:t> data</a:t>
            </a:r>
            <a:endParaRPr sz="1000"/>
          </a:p>
        </p:txBody>
      </p:sp>
      <p:sp>
        <p:nvSpPr>
          <p:cNvPr id="2218" name="Google Shape;2218;p262"/>
          <p:cNvSpPr txBox="1"/>
          <p:nvPr/>
        </p:nvSpPr>
        <p:spPr>
          <a:xfrm>
            <a:off x="5323075" y="3262725"/>
            <a:ext cx="8796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Red Hat</a:t>
            </a:r>
            <a:endParaRPr sz="1000"/>
          </a:p>
        </p:txBody>
      </p:sp>
      <p:sp>
        <p:nvSpPr>
          <p:cNvPr id="2219" name="Google Shape;2219;p262"/>
          <p:cNvSpPr txBox="1"/>
          <p:nvPr/>
        </p:nvSpPr>
        <p:spPr>
          <a:xfrm>
            <a:off x="343650" y="1339000"/>
            <a:ext cx="42387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Collects anonymized data from any OpenShift 4 cluster deployment</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Red Hat gains quality assurance with anonymous data reporting faults encountered during upgrade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Show utilization of all your clusters at cloud.redhat.com</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Perform subscription management at cloud.redhat.com</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i="1" lang="en" sz="1200">
                <a:solidFill>
                  <a:schemeClr val="dk1"/>
                </a:solidFill>
                <a:latin typeface="Overpass Light"/>
                <a:ea typeface="Overpass Light"/>
                <a:cs typeface="Overpass Light"/>
                <a:sym typeface="Overpass Light"/>
              </a:rPr>
              <a:t>Opt-out is only available for self-managed OpenShift clusters but we strongly discourage that as you will lose all of the features described above. </a:t>
            </a:r>
            <a:endParaRPr i="1"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i="1"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5"/>
              </a:rPr>
              <a:t>Complete list of collected metrics</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23" name="Shape 2223"/>
        <p:cNvGrpSpPr/>
        <p:nvPr/>
      </p:nvGrpSpPr>
      <p:grpSpPr>
        <a:xfrm>
          <a:off x="0" y="0"/>
          <a:ext cx="0" cy="0"/>
          <a:chOff x="0" y="0"/>
          <a:chExt cx="0" cy="0"/>
        </a:xfrm>
      </p:grpSpPr>
      <p:sp>
        <p:nvSpPr>
          <p:cNvPr id="2224" name="Google Shape;2224;p263"/>
          <p:cNvSpPr txBox="1"/>
          <p:nvPr>
            <p:ph type="title"/>
          </p:nvPr>
        </p:nvSpPr>
        <p:spPr>
          <a:xfrm>
            <a:off x="933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Cluster Logging </a:t>
            </a:r>
            <a:endParaRPr sz="2600"/>
          </a:p>
        </p:txBody>
      </p:sp>
      <p:sp>
        <p:nvSpPr>
          <p:cNvPr id="2225" name="Google Shape;2225;p26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CLOUD-LIKE SIMPLICITY, EVERYWHERE</a:t>
            </a:r>
            <a:endParaRPr sz="900">
              <a:solidFill>
                <a:srgbClr val="C5000B"/>
              </a:solidFill>
              <a:latin typeface="Overpass SemiBold"/>
              <a:ea typeface="Overpass SemiBold"/>
              <a:cs typeface="Overpass SemiBold"/>
              <a:sym typeface="Overpass SemiBold"/>
            </a:endParaRPr>
          </a:p>
        </p:txBody>
      </p:sp>
      <p:sp>
        <p:nvSpPr>
          <p:cNvPr id="2226" name="Google Shape;2226;p263"/>
          <p:cNvSpPr txBox="1"/>
          <p:nvPr/>
        </p:nvSpPr>
        <p:spPr>
          <a:xfrm>
            <a:off x="343650" y="1339000"/>
            <a:ext cx="4240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Cluster Logging is lifecycle managed via Operator Lifecycle Management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Install the </a:t>
            </a:r>
            <a:r>
              <a:rPr lang="en" sz="1200">
                <a:solidFill>
                  <a:schemeClr val="dk1"/>
                </a:solidFill>
                <a:latin typeface="Overpass Light"/>
                <a:ea typeface="Overpass Light"/>
                <a:cs typeface="Overpass Light"/>
                <a:sym typeface="Overpass Light"/>
              </a:rPr>
              <a:t>Elasticsearch</a:t>
            </a:r>
            <a:r>
              <a:rPr lang="en" sz="1200">
                <a:solidFill>
                  <a:schemeClr val="dk1"/>
                </a:solidFill>
                <a:latin typeface="Overpass Light"/>
                <a:ea typeface="Overpass Light"/>
                <a:cs typeface="Overpass Light"/>
                <a:sym typeface="Overpass Light"/>
              </a:rPr>
              <a:t> and Cluster Logging Operators from OperatorHub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Create an instance of  </a:t>
            </a:r>
            <a:r>
              <a:rPr lang="en" sz="1200">
                <a:solidFill>
                  <a:schemeClr val="dk1"/>
                </a:solidFill>
                <a:latin typeface="Overpass Light"/>
                <a:ea typeface="Overpass Light"/>
                <a:cs typeface="Overpass Light"/>
                <a:sym typeface="Overpass Light"/>
              </a:rPr>
              <a:t>Cluster Logging. fluentd, Elasticsearch and Kibana (with Operators) are created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Changing the out-of-box configuration: </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CPU, memory requests and limits, PVC sizes etc can be changed by editing the Cluster Logging Operator YAML</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Direct Elasticsearch and Kibana Deployments to dedicated Nodes (recommended for production usage)</a:t>
            </a:r>
            <a:endParaRPr sz="1200">
              <a:solidFill>
                <a:schemeClr val="dk1"/>
              </a:solidFill>
              <a:latin typeface="Overpass Light"/>
              <a:ea typeface="Overpass Light"/>
              <a:cs typeface="Overpass Light"/>
              <a:sym typeface="Overpass Light"/>
            </a:endParaRPr>
          </a:p>
        </p:txBody>
      </p:sp>
      <p:pic>
        <p:nvPicPr>
          <p:cNvPr id="2227" name="Google Shape;2227;p263"/>
          <p:cNvPicPr preferRelativeResize="0"/>
          <p:nvPr/>
        </p:nvPicPr>
        <p:blipFill rotWithShape="1">
          <a:blip r:embed="rId3">
            <a:alphaModFix/>
          </a:blip>
          <a:srcRect b="2355" l="25108" r="6120" t="9094"/>
          <a:stretch/>
        </p:blipFill>
        <p:spPr>
          <a:xfrm>
            <a:off x="4888300" y="1331550"/>
            <a:ext cx="3945953" cy="2759625"/>
          </a:xfrm>
          <a:prstGeom prst="rect">
            <a:avLst/>
          </a:prstGeom>
          <a:noFill/>
          <a:ln>
            <a:noFill/>
          </a:ln>
          <a:effectLst>
            <a:outerShdw blurRad="57150" rotWithShape="0" algn="bl" dir="5400000" dist="19050">
              <a:srgbClr val="000000">
                <a:alpha val="50000"/>
              </a:srgbClr>
            </a:outerShdw>
          </a:effectLst>
        </p:spPr>
      </p:pic>
      <p:sp>
        <p:nvSpPr>
          <p:cNvPr id="2228" name="Google Shape;2228;p263"/>
          <p:cNvSpPr/>
          <p:nvPr/>
        </p:nvSpPr>
        <p:spPr>
          <a:xfrm>
            <a:off x="6840103" y="1675104"/>
            <a:ext cx="3299700" cy="3653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999999"/>
                </a:solidFill>
                <a:latin typeface="Consolas"/>
                <a:ea typeface="Consolas"/>
                <a:cs typeface="Consolas"/>
                <a:sym typeface="Consolas"/>
              </a:rPr>
              <a:t># configure via CRD</a:t>
            </a:r>
            <a:endParaRPr sz="800">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apiVersion: "logging.openshift.io/v1"</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kind: "ClusterLogging"</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metadata:</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name: "instance"</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namespace: "openshift-logging"</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spec:</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managementState: "Managed"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logStore:</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type: "elasticsearch"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elasticsearch:</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nodeCount: 3</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resources: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limits: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cpu: 800m</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memory: 1Gi</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requests: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cpu: 800m</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memory: 1Gi</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storage:</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storageClassName: gp2</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size: 100G</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redundancyPolicy: "SingleRedundancy"</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visualization: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"kibana"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kibana:</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replicas: 1</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curation: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"curator"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curator:</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schedule: "30 3 * *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collection: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logs:</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"fluentd"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fluentd: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800">
              <a:solidFill>
                <a:srgbClr val="FFFFFF"/>
              </a:solidFill>
              <a:latin typeface="Consolas"/>
              <a:ea typeface="Consolas"/>
              <a:cs typeface="Consolas"/>
              <a:sym typeface="Consolas"/>
            </a:endParaRPr>
          </a:p>
        </p:txBody>
      </p:sp>
      <p:sp>
        <p:nvSpPr>
          <p:cNvPr id="2229" name="Google Shape;2229;p26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30" name="Google Shape;2230;p26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t>
            </a:r>
            <a:r>
              <a:rPr lang="en" sz="900">
                <a:solidFill>
                  <a:srgbClr val="999999"/>
                </a:solidFill>
                <a:latin typeface="Overpass Light"/>
                <a:ea typeface="Overpass Light"/>
                <a:cs typeface="Overpass Light"/>
                <a:sym typeface="Overpass Light"/>
              </a:rPr>
              <a:t>Tushar Katarki</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4" name="Shape 2234"/>
        <p:cNvGrpSpPr/>
        <p:nvPr/>
      </p:nvGrpSpPr>
      <p:grpSpPr>
        <a:xfrm>
          <a:off x="0" y="0"/>
          <a:ext cx="0" cy="0"/>
          <a:chOff x="0" y="0"/>
          <a:chExt cx="0" cy="0"/>
        </a:xfrm>
      </p:grpSpPr>
      <p:sp>
        <p:nvSpPr>
          <p:cNvPr id="2235" name="Google Shape;2235;p264"/>
          <p:cNvSpPr txBox="1"/>
          <p:nvPr>
            <p:ph type="title"/>
          </p:nvPr>
        </p:nvSpPr>
        <p:spPr>
          <a:xfrm>
            <a:off x="1314450" y="5571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Infrastructure</a:t>
            </a:r>
            <a:r>
              <a:rPr lang="en" sz="2600"/>
              <a:t> MachineSets</a:t>
            </a:r>
            <a:endParaRPr sz="2600"/>
          </a:p>
        </p:txBody>
      </p:sp>
      <p:sp>
        <p:nvSpPr>
          <p:cNvPr id="2236" name="Google Shape;2236;p264"/>
          <p:cNvSpPr txBox="1"/>
          <p:nvPr/>
        </p:nvSpPr>
        <p:spPr>
          <a:xfrm>
            <a:off x="447775" y="-20750"/>
            <a:ext cx="23346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237" name="Google Shape;2237;p264"/>
          <p:cNvSpPr txBox="1"/>
          <p:nvPr/>
        </p:nvSpPr>
        <p:spPr>
          <a:xfrm>
            <a:off x="343650" y="1339000"/>
            <a:ext cx="38772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MachineSets that are </a:t>
            </a:r>
            <a:r>
              <a:rPr b="1" lang="en" sz="1200">
                <a:solidFill>
                  <a:schemeClr val="dk1"/>
                </a:solidFill>
                <a:latin typeface="Overpass"/>
                <a:ea typeface="Overpass"/>
                <a:cs typeface="Overpass"/>
                <a:sym typeface="Overpass"/>
              </a:rPr>
              <a:t>purpose</a:t>
            </a:r>
            <a:r>
              <a:rPr b="1" lang="en" sz="1200">
                <a:solidFill>
                  <a:schemeClr val="dk1"/>
                </a:solidFill>
                <a:latin typeface="Overpass"/>
                <a:ea typeface="Overpass"/>
                <a:cs typeface="Overpass"/>
                <a:sym typeface="Overpass"/>
              </a:rPr>
              <a:t> built for </a:t>
            </a:r>
            <a:r>
              <a:rPr b="1" lang="en" sz="1200">
                <a:solidFill>
                  <a:schemeClr val="dk1"/>
                </a:solidFill>
                <a:latin typeface="Overpass"/>
                <a:ea typeface="Overpass"/>
                <a:cs typeface="Overpass"/>
                <a:sym typeface="Overpass"/>
              </a:rPr>
              <a:t>Infrastructure</a:t>
            </a:r>
            <a:r>
              <a:rPr b="1" lang="en" sz="1200">
                <a:solidFill>
                  <a:schemeClr val="dk1"/>
                </a:solidFill>
                <a:latin typeface="Overpass"/>
                <a:ea typeface="Overpass"/>
                <a:cs typeface="Overpass"/>
                <a:sym typeface="Overpass"/>
              </a:rPr>
              <a:t> Services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Elasticsearch, </a:t>
            </a:r>
            <a:r>
              <a:rPr lang="en" sz="1200">
                <a:solidFill>
                  <a:schemeClr val="dk1"/>
                </a:solidFill>
                <a:latin typeface="Overpass Light"/>
                <a:ea typeface="Overpass Light"/>
                <a:cs typeface="Overpass Light"/>
                <a:sym typeface="Overpass Light"/>
              </a:rPr>
              <a:t>Prometheus</a:t>
            </a:r>
            <a:r>
              <a:rPr lang="en" sz="1200">
                <a:solidFill>
                  <a:schemeClr val="dk1"/>
                </a:solidFill>
                <a:latin typeface="Overpass Light"/>
                <a:ea typeface="Overpass Light"/>
                <a:cs typeface="Overpass Light"/>
                <a:sym typeface="Overpass Light"/>
              </a:rPr>
              <a:t>, Router, Registry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Out-of-box installer does not create a MachineSets dedicated for Infra services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Create a MachineSet via console or cli and label them with desired roles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Redeploy Infra Services with nodeSelector set to the designated role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Documentation: Creating Infrastructure MachineSets</a:t>
            </a:r>
            <a:endParaRPr sz="1200">
              <a:solidFill>
                <a:schemeClr val="dk1"/>
              </a:solidFill>
              <a:latin typeface="Overpass Light"/>
              <a:ea typeface="Overpass Light"/>
              <a:cs typeface="Overpass Light"/>
              <a:sym typeface="Overpass Light"/>
            </a:endParaRPr>
          </a:p>
        </p:txBody>
      </p:sp>
      <p:pic>
        <p:nvPicPr>
          <p:cNvPr id="2238" name="Google Shape;2238;p264"/>
          <p:cNvPicPr preferRelativeResize="0"/>
          <p:nvPr/>
        </p:nvPicPr>
        <p:blipFill>
          <a:blip r:embed="rId4">
            <a:alphaModFix/>
          </a:blip>
          <a:stretch>
            <a:fillRect/>
          </a:stretch>
        </p:blipFill>
        <p:spPr>
          <a:xfrm>
            <a:off x="4374525" y="1186600"/>
            <a:ext cx="4985099" cy="2180226"/>
          </a:xfrm>
          <a:prstGeom prst="rect">
            <a:avLst/>
          </a:prstGeom>
          <a:noFill/>
          <a:ln>
            <a:noFill/>
          </a:ln>
          <a:effectLst>
            <a:outerShdw blurRad="57150" rotWithShape="0" algn="bl" dir="5400000" dist="19050">
              <a:srgbClr val="000000">
                <a:alpha val="50000"/>
              </a:srgbClr>
            </a:outerShdw>
          </a:effectLst>
        </p:spPr>
      </p:pic>
      <p:pic>
        <p:nvPicPr>
          <p:cNvPr id="2239" name="Google Shape;2239;p264"/>
          <p:cNvPicPr preferRelativeResize="0"/>
          <p:nvPr/>
        </p:nvPicPr>
        <p:blipFill rotWithShape="1">
          <a:blip r:embed="rId5">
            <a:alphaModFix/>
          </a:blip>
          <a:srcRect b="0" l="0" r="0" t="1545"/>
          <a:stretch/>
        </p:blipFill>
        <p:spPr>
          <a:xfrm>
            <a:off x="6918800" y="1855202"/>
            <a:ext cx="2462825" cy="4360049"/>
          </a:xfrm>
          <a:prstGeom prst="rect">
            <a:avLst/>
          </a:prstGeom>
          <a:noFill/>
          <a:ln>
            <a:noFill/>
          </a:ln>
          <a:effectLst>
            <a:outerShdw blurRad="57150" rotWithShape="0" algn="bl" dir="5400000" dist="19050">
              <a:srgbClr val="000000">
                <a:alpha val="50000"/>
              </a:srgbClr>
            </a:outerShdw>
          </a:effectLst>
        </p:spPr>
      </p:pic>
      <p:sp>
        <p:nvSpPr>
          <p:cNvPr id="2240" name="Google Shape;2240;p264"/>
          <p:cNvSpPr/>
          <p:nvPr/>
        </p:nvSpPr>
        <p:spPr>
          <a:xfrm>
            <a:off x="7089398" y="3501287"/>
            <a:ext cx="1325100" cy="342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42" name="Google Shape;2242;p26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Tushar Katarki</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6" name="Shape 2246"/>
        <p:cNvGrpSpPr/>
        <p:nvPr/>
      </p:nvGrpSpPr>
      <p:grpSpPr>
        <a:xfrm>
          <a:off x="0" y="0"/>
          <a:ext cx="0" cy="0"/>
          <a:chOff x="0" y="0"/>
          <a:chExt cx="0" cy="0"/>
        </a:xfrm>
      </p:grpSpPr>
      <p:sp>
        <p:nvSpPr>
          <p:cNvPr id="2247" name="Google Shape;2247;p2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48" name="Google Shape;2248;p265"/>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A broad ecosystem of workloads</a:t>
            </a:r>
            <a:endParaRPr sz="2400">
              <a:solidFill>
                <a:srgbClr val="FFFFFF"/>
              </a:solidFill>
              <a:latin typeface="Overpass"/>
              <a:ea typeface="Overpass"/>
              <a:cs typeface="Overpass"/>
              <a:sym typeface="Overpass"/>
            </a:endParaRPr>
          </a:p>
        </p:txBody>
      </p:sp>
      <p:sp>
        <p:nvSpPr>
          <p:cNvPr id="2249" name="Google Shape;2249;p265"/>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600">
                <a:solidFill>
                  <a:srgbClr val="FFFFFF"/>
                </a:solidFill>
                <a:latin typeface="Overpass"/>
                <a:ea typeface="Overpass"/>
                <a:cs typeface="Overpass"/>
                <a:sym typeface="Overpass"/>
              </a:rPr>
              <a:t>Operator-backed services allow for a</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SaaS experience on your own infrastructure</a:t>
            </a:r>
            <a:endParaRPr sz="1600">
              <a:solidFill>
                <a:srgbClr val="FFFFFF"/>
              </a:solidFill>
              <a:latin typeface="Overpass"/>
              <a:ea typeface="Overpass"/>
              <a:cs typeface="Overpass"/>
              <a:sym typeface="Overpass"/>
            </a:endParaRPr>
          </a:p>
        </p:txBody>
      </p:sp>
      <p:grpSp>
        <p:nvGrpSpPr>
          <p:cNvPr id="2250" name="Google Shape;2250;p265"/>
          <p:cNvGrpSpPr/>
          <p:nvPr/>
        </p:nvGrpSpPr>
        <p:grpSpPr>
          <a:xfrm>
            <a:off x="4112283" y="2687852"/>
            <a:ext cx="915586" cy="891841"/>
            <a:chOff x="1019543" y="127700"/>
            <a:chExt cx="973200" cy="947960"/>
          </a:xfrm>
        </p:grpSpPr>
        <p:sp>
          <p:nvSpPr>
            <p:cNvPr id="2251" name="Google Shape;2251;p265"/>
            <p:cNvSpPr/>
            <p:nvPr/>
          </p:nvSpPr>
          <p:spPr>
            <a:xfrm>
              <a:off x="1039825" y="127700"/>
              <a:ext cx="914100" cy="914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2" name="Google Shape;2252;p265"/>
            <p:cNvPicPr preferRelativeResize="0"/>
            <p:nvPr/>
          </p:nvPicPr>
          <p:blipFill rotWithShape="1">
            <a:blip r:embed="rId3">
              <a:alphaModFix/>
            </a:blip>
            <a:srcRect b="9726" l="5808" r="59557" t="14699"/>
            <a:stretch/>
          </p:blipFill>
          <p:spPr>
            <a:xfrm>
              <a:off x="1019543" y="161510"/>
              <a:ext cx="973200" cy="914150"/>
            </a:xfrm>
            <a:prstGeom prst="rect">
              <a:avLst/>
            </a:prstGeom>
            <a:noFill/>
            <a:ln>
              <a:noFill/>
            </a:ln>
          </p:spPr>
        </p:pic>
      </p:grpSp>
      <p:cxnSp>
        <p:nvCxnSpPr>
          <p:cNvPr id="2253" name="Google Shape;2253;p265"/>
          <p:cNvCxnSpPr/>
          <p:nvPr/>
        </p:nvCxnSpPr>
        <p:spPr>
          <a:xfrm rot="10800000">
            <a:off x="3700544" y="2692943"/>
            <a:ext cx="519300" cy="202500"/>
          </a:xfrm>
          <a:prstGeom prst="straightConnector1">
            <a:avLst/>
          </a:prstGeom>
          <a:noFill/>
          <a:ln cap="flat" cmpd="sng" w="19050">
            <a:solidFill>
              <a:srgbClr val="FFFFFF"/>
            </a:solidFill>
            <a:prstDash val="solid"/>
            <a:round/>
            <a:headEnd len="med" w="med" type="none"/>
            <a:tailEnd len="med" w="med" type="none"/>
          </a:ln>
        </p:spPr>
      </p:cxnSp>
      <p:cxnSp>
        <p:nvCxnSpPr>
          <p:cNvPr id="2254" name="Google Shape;2254;p265"/>
          <p:cNvCxnSpPr/>
          <p:nvPr/>
        </p:nvCxnSpPr>
        <p:spPr>
          <a:xfrm rot="10800000">
            <a:off x="3704911" y="2448237"/>
            <a:ext cx="0" cy="253500"/>
          </a:xfrm>
          <a:prstGeom prst="straightConnector1">
            <a:avLst/>
          </a:prstGeom>
          <a:noFill/>
          <a:ln cap="flat" cmpd="sng" w="19050">
            <a:solidFill>
              <a:srgbClr val="FFFFFF"/>
            </a:solidFill>
            <a:prstDash val="solid"/>
            <a:round/>
            <a:headEnd len="med" w="med" type="none"/>
            <a:tailEnd len="med" w="med" type="oval"/>
          </a:ln>
        </p:spPr>
      </p:cxnSp>
      <p:sp>
        <p:nvSpPr>
          <p:cNvPr id="2255" name="Google Shape;2255;p265"/>
          <p:cNvSpPr txBox="1"/>
          <p:nvPr/>
        </p:nvSpPr>
        <p:spPr>
          <a:xfrm>
            <a:off x="2790178" y="2134083"/>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Relational DBs</a:t>
            </a:r>
            <a:endParaRPr sz="1000">
              <a:solidFill>
                <a:srgbClr val="FFFFFF"/>
              </a:solidFill>
              <a:latin typeface="Overpass"/>
              <a:ea typeface="Overpass"/>
              <a:cs typeface="Overpass"/>
              <a:sym typeface="Overpass"/>
            </a:endParaRPr>
          </a:p>
        </p:txBody>
      </p:sp>
      <p:sp>
        <p:nvSpPr>
          <p:cNvPr id="2256" name="Google Shape;2256;p265"/>
          <p:cNvSpPr txBox="1"/>
          <p:nvPr/>
        </p:nvSpPr>
        <p:spPr>
          <a:xfrm>
            <a:off x="2490237" y="2953797"/>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NoSQL DBs</a:t>
            </a:r>
            <a:endParaRPr sz="1000">
              <a:solidFill>
                <a:srgbClr val="FFFFFF"/>
              </a:solidFill>
              <a:latin typeface="Overpass"/>
              <a:ea typeface="Overpass"/>
              <a:cs typeface="Overpass"/>
              <a:sym typeface="Overpass"/>
            </a:endParaRPr>
          </a:p>
        </p:txBody>
      </p:sp>
      <p:sp>
        <p:nvSpPr>
          <p:cNvPr id="2257" name="Google Shape;2257;p265"/>
          <p:cNvSpPr txBox="1"/>
          <p:nvPr/>
        </p:nvSpPr>
        <p:spPr>
          <a:xfrm>
            <a:off x="3627765" y="3872602"/>
            <a:ext cx="11622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Storage</a:t>
            </a:r>
            <a:endParaRPr sz="1000">
              <a:solidFill>
                <a:srgbClr val="FFFFFF"/>
              </a:solidFill>
              <a:latin typeface="Overpass"/>
              <a:ea typeface="Overpass"/>
              <a:cs typeface="Overpass"/>
              <a:sym typeface="Overpass"/>
            </a:endParaRPr>
          </a:p>
        </p:txBody>
      </p:sp>
      <p:sp>
        <p:nvSpPr>
          <p:cNvPr id="2258" name="Google Shape;2258;p265"/>
          <p:cNvSpPr txBox="1"/>
          <p:nvPr/>
        </p:nvSpPr>
        <p:spPr>
          <a:xfrm>
            <a:off x="5264462" y="3643804"/>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Messaging</a:t>
            </a:r>
            <a:endParaRPr sz="1000">
              <a:solidFill>
                <a:srgbClr val="FFFFFF"/>
              </a:solidFill>
              <a:latin typeface="Overpass"/>
              <a:ea typeface="Overpass"/>
              <a:cs typeface="Overpass"/>
              <a:sym typeface="Overpass"/>
            </a:endParaRPr>
          </a:p>
        </p:txBody>
      </p:sp>
      <p:sp>
        <p:nvSpPr>
          <p:cNvPr id="2259" name="Google Shape;2259;p265"/>
          <p:cNvSpPr txBox="1"/>
          <p:nvPr/>
        </p:nvSpPr>
        <p:spPr>
          <a:xfrm>
            <a:off x="5470221" y="2761401"/>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Security</a:t>
            </a:r>
            <a:endParaRPr sz="1000">
              <a:solidFill>
                <a:srgbClr val="FFFFFF"/>
              </a:solidFill>
              <a:latin typeface="Overpass"/>
              <a:ea typeface="Overpass"/>
              <a:cs typeface="Overpass"/>
              <a:sym typeface="Overpass"/>
            </a:endParaRPr>
          </a:p>
        </p:txBody>
      </p:sp>
      <p:sp>
        <p:nvSpPr>
          <p:cNvPr id="2260" name="Google Shape;2260;p265"/>
          <p:cNvSpPr txBox="1"/>
          <p:nvPr/>
        </p:nvSpPr>
        <p:spPr>
          <a:xfrm>
            <a:off x="5430106" y="2389868"/>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Monitoring</a:t>
            </a:r>
            <a:endParaRPr sz="1000">
              <a:solidFill>
                <a:srgbClr val="FFFFFF"/>
              </a:solidFill>
              <a:latin typeface="Overpass"/>
              <a:ea typeface="Overpass"/>
              <a:cs typeface="Overpass"/>
              <a:sym typeface="Overpass"/>
            </a:endParaRPr>
          </a:p>
        </p:txBody>
      </p:sp>
      <p:cxnSp>
        <p:nvCxnSpPr>
          <p:cNvPr id="2261" name="Google Shape;2261;p265"/>
          <p:cNvCxnSpPr/>
          <p:nvPr/>
        </p:nvCxnSpPr>
        <p:spPr>
          <a:xfrm flipH="1">
            <a:off x="4897671" y="2572728"/>
            <a:ext cx="372900" cy="322500"/>
          </a:xfrm>
          <a:prstGeom prst="straightConnector1">
            <a:avLst/>
          </a:prstGeom>
          <a:noFill/>
          <a:ln cap="flat" cmpd="sng" w="19050">
            <a:solidFill>
              <a:srgbClr val="FFFFFF"/>
            </a:solidFill>
            <a:prstDash val="solid"/>
            <a:round/>
            <a:headEnd len="med" w="med" type="none"/>
            <a:tailEnd len="med" w="med" type="none"/>
          </a:ln>
        </p:spPr>
      </p:cxnSp>
      <p:cxnSp>
        <p:nvCxnSpPr>
          <p:cNvPr id="2262" name="Google Shape;2262;p265"/>
          <p:cNvCxnSpPr/>
          <p:nvPr/>
        </p:nvCxnSpPr>
        <p:spPr>
          <a:xfrm>
            <a:off x="5264981" y="2574314"/>
            <a:ext cx="172500" cy="0"/>
          </a:xfrm>
          <a:prstGeom prst="straightConnector1">
            <a:avLst/>
          </a:prstGeom>
          <a:noFill/>
          <a:ln cap="flat" cmpd="sng" w="19050">
            <a:solidFill>
              <a:srgbClr val="FFFFFF"/>
            </a:solidFill>
            <a:prstDash val="solid"/>
            <a:round/>
            <a:headEnd len="med" w="med" type="none"/>
            <a:tailEnd len="med" w="med" type="oval"/>
          </a:ln>
        </p:spPr>
      </p:cxnSp>
      <p:cxnSp>
        <p:nvCxnSpPr>
          <p:cNvPr id="2263" name="Google Shape;2263;p265"/>
          <p:cNvCxnSpPr>
            <a:stCxn id="2259" idx="1"/>
          </p:cNvCxnSpPr>
          <p:nvPr/>
        </p:nvCxnSpPr>
        <p:spPr>
          <a:xfrm flipH="1">
            <a:off x="4964121" y="2955201"/>
            <a:ext cx="506100" cy="110400"/>
          </a:xfrm>
          <a:prstGeom prst="straightConnector1">
            <a:avLst/>
          </a:prstGeom>
          <a:noFill/>
          <a:ln cap="flat" cmpd="sng" w="19050">
            <a:solidFill>
              <a:srgbClr val="FFFFFF"/>
            </a:solidFill>
            <a:prstDash val="solid"/>
            <a:round/>
            <a:headEnd len="med" w="med" type="oval"/>
            <a:tailEnd len="med" w="med" type="none"/>
          </a:ln>
        </p:spPr>
      </p:cxnSp>
      <p:cxnSp>
        <p:nvCxnSpPr>
          <p:cNvPr id="2264" name="Google Shape;2264;p265"/>
          <p:cNvCxnSpPr/>
          <p:nvPr/>
        </p:nvCxnSpPr>
        <p:spPr>
          <a:xfrm rot="10800000">
            <a:off x="3678713" y="3133757"/>
            <a:ext cx="470700" cy="0"/>
          </a:xfrm>
          <a:prstGeom prst="straightConnector1">
            <a:avLst/>
          </a:prstGeom>
          <a:noFill/>
          <a:ln cap="flat" cmpd="sng" w="19050">
            <a:solidFill>
              <a:srgbClr val="FFFFFF"/>
            </a:solidFill>
            <a:prstDash val="solid"/>
            <a:round/>
            <a:headEnd len="med" w="med" type="none"/>
            <a:tailEnd len="med" w="med" type="oval"/>
          </a:ln>
        </p:spPr>
      </p:cxnSp>
      <p:cxnSp>
        <p:nvCxnSpPr>
          <p:cNvPr id="2265" name="Google Shape;2265;p265"/>
          <p:cNvCxnSpPr/>
          <p:nvPr/>
        </p:nvCxnSpPr>
        <p:spPr>
          <a:xfrm rot="10800000">
            <a:off x="4747919" y="3485437"/>
            <a:ext cx="246600" cy="315300"/>
          </a:xfrm>
          <a:prstGeom prst="straightConnector1">
            <a:avLst/>
          </a:prstGeom>
          <a:noFill/>
          <a:ln cap="flat" cmpd="sng" w="19050">
            <a:solidFill>
              <a:srgbClr val="FFFFFF"/>
            </a:solidFill>
            <a:prstDash val="solid"/>
            <a:round/>
            <a:headEnd len="med" w="med" type="none"/>
            <a:tailEnd len="med" w="med" type="none"/>
          </a:ln>
        </p:spPr>
      </p:cxnSp>
      <p:cxnSp>
        <p:nvCxnSpPr>
          <p:cNvPr id="2266" name="Google Shape;2266;p265"/>
          <p:cNvCxnSpPr/>
          <p:nvPr/>
        </p:nvCxnSpPr>
        <p:spPr>
          <a:xfrm>
            <a:off x="4992510" y="3802329"/>
            <a:ext cx="228300" cy="0"/>
          </a:xfrm>
          <a:prstGeom prst="straightConnector1">
            <a:avLst/>
          </a:prstGeom>
          <a:noFill/>
          <a:ln cap="flat" cmpd="sng" w="19050">
            <a:solidFill>
              <a:srgbClr val="FFFFFF"/>
            </a:solidFill>
            <a:prstDash val="solid"/>
            <a:round/>
            <a:headEnd len="med" w="med" type="none"/>
            <a:tailEnd len="med" w="med" type="oval"/>
          </a:ln>
        </p:spPr>
      </p:cxnSp>
      <p:cxnSp>
        <p:nvCxnSpPr>
          <p:cNvPr id="2267" name="Google Shape;2267;p265"/>
          <p:cNvCxnSpPr/>
          <p:nvPr/>
        </p:nvCxnSpPr>
        <p:spPr>
          <a:xfrm flipH="1">
            <a:off x="4222009" y="3485309"/>
            <a:ext cx="156300" cy="431400"/>
          </a:xfrm>
          <a:prstGeom prst="straightConnector1">
            <a:avLst/>
          </a:prstGeom>
          <a:noFill/>
          <a:ln cap="flat" cmpd="sng" w="19050">
            <a:solidFill>
              <a:srgbClr val="FFFFFF"/>
            </a:solidFill>
            <a:prstDash val="solid"/>
            <a:round/>
            <a:headEnd len="med" w="med" type="none"/>
            <a:tailEnd len="med" w="med" type="oval"/>
          </a:ln>
        </p:spPr>
      </p:cxnSp>
      <p:sp>
        <p:nvSpPr>
          <p:cNvPr id="2268" name="Google Shape;2268;p265"/>
          <p:cNvSpPr txBox="1"/>
          <p:nvPr/>
        </p:nvSpPr>
        <p:spPr>
          <a:xfrm>
            <a:off x="2326351" y="3491031"/>
            <a:ext cx="11622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verpass"/>
                <a:ea typeface="Overpass"/>
                <a:cs typeface="Overpass"/>
                <a:sym typeface="Overpass"/>
              </a:rPr>
              <a:t>AL/ML</a:t>
            </a:r>
            <a:endParaRPr sz="1000">
              <a:solidFill>
                <a:srgbClr val="FFFFFF"/>
              </a:solidFill>
              <a:latin typeface="Overpass"/>
              <a:ea typeface="Overpass"/>
              <a:cs typeface="Overpass"/>
              <a:sym typeface="Overpass"/>
            </a:endParaRPr>
          </a:p>
        </p:txBody>
      </p:sp>
      <p:sp>
        <p:nvSpPr>
          <p:cNvPr id="2269" name="Google Shape;2269;p265"/>
          <p:cNvSpPr txBox="1"/>
          <p:nvPr/>
        </p:nvSpPr>
        <p:spPr>
          <a:xfrm>
            <a:off x="3988964" y="2048126"/>
            <a:ext cx="11622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Big Data</a:t>
            </a:r>
            <a:endParaRPr sz="1000">
              <a:solidFill>
                <a:srgbClr val="FFFFFF"/>
              </a:solidFill>
              <a:latin typeface="Overpass"/>
              <a:ea typeface="Overpass"/>
              <a:cs typeface="Overpass"/>
              <a:sym typeface="Overpass"/>
            </a:endParaRPr>
          </a:p>
        </p:txBody>
      </p:sp>
      <p:cxnSp>
        <p:nvCxnSpPr>
          <p:cNvPr id="2270" name="Google Shape;2270;p265"/>
          <p:cNvCxnSpPr/>
          <p:nvPr/>
        </p:nvCxnSpPr>
        <p:spPr>
          <a:xfrm flipH="1">
            <a:off x="3559342" y="3326844"/>
            <a:ext cx="642900" cy="308100"/>
          </a:xfrm>
          <a:prstGeom prst="straightConnector1">
            <a:avLst/>
          </a:prstGeom>
          <a:noFill/>
          <a:ln cap="flat" cmpd="sng" w="19050">
            <a:solidFill>
              <a:srgbClr val="FFFFFF"/>
            </a:solidFill>
            <a:prstDash val="solid"/>
            <a:round/>
            <a:headEnd len="med" w="med" type="none"/>
            <a:tailEnd len="med" w="med" type="oval"/>
          </a:ln>
        </p:spPr>
      </p:cxnSp>
      <p:cxnSp>
        <p:nvCxnSpPr>
          <p:cNvPr id="2271" name="Google Shape;2271;p265"/>
          <p:cNvCxnSpPr/>
          <p:nvPr/>
        </p:nvCxnSpPr>
        <p:spPr>
          <a:xfrm>
            <a:off x="4570049" y="2367196"/>
            <a:ext cx="0" cy="363900"/>
          </a:xfrm>
          <a:prstGeom prst="straightConnector1">
            <a:avLst/>
          </a:prstGeom>
          <a:noFill/>
          <a:ln cap="flat" cmpd="sng" w="19050">
            <a:solidFill>
              <a:srgbClr val="FFFFFF"/>
            </a:solidFill>
            <a:prstDash val="solid"/>
            <a:round/>
            <a:headEnd len="med" w="med" type="oval"/>
            <a:tailEnd len="med" w="med" type="none"/>
          </a:ln>
        </p:spPr>
      </p:cxnSp>
      <p:sp>
        <p:nvSpPr>
          <p:cNvPr id="2272" name="Google Shape;2272;p265"/>
          <p:cNvSpPr txBox="1"/>
          <p:nvPr/>
        </p:nvSpPr>
        <p:spPr>
          <a:xfrm>
            <a:off x="5617804" y="3239824"/>
            <a:ext cx="1162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DevOps</a:t>
            </a:r>
            <a:endParaRPr sz="1000">
              <a:solidFill>
                <a:srgbClr val="FFFFFF"/>
              </a:solidFill>
              <a:latin typeface="Overpass"/>
              <a:ea typeface="Overpass"/>
              <a:cs typeface="Overpass"/>
              <a:sym typeface="Overpass"/>
            </a:endParaRPr>
          </a:p>
        </p:txBody>
      </p:sp>
      <p:cxnSp>
        <p:nvCxnSpPr>
          <p:cNvPr id="2273" name="Google Shape;2273;p265"/>
          <p:cNvCxnSpPr>
            <a:stCxn id="2272" idx="1"/>
          </p:cNvCxnSpPr>
          <p:nvPr/>
        </p:nvCxnSpPr>
        <p:spPr>
          <a:xfrm rot="10800000">
            <a:off x="4941904" y="3309424"/>
            <a:ext cx="675900" cy="124200"/>
          </a:xfrm>
          <a:prstGeom prst="straightConnector1">
            <a:avLst/>
          </a:prstGeom>
          <a:noFill/>
          <a:ln cap="flat" cmpd="sng" w="19050">
            <a:solidFill>
              <a:srgbClr val="FFFFFF"/>
            </a:solidFill>
            <a:prstDash val="solid"/>
            <a:round/>
            <a:headEnd len="med" w="med" type="oval"/>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7" name="Shape 2277"/>
        <p:cNvGrpSpPr/>
        <p:nvPr/>
      </p:nvGrpSpPr>
      <p:grpSpPr>
        <a:xfrm>
          <a:off x="0" y="0"/>
          <a:ext cx="0" cy="0"/>
          <a:chOff x="0" y="0"/>
          <a:chExt cx="0" cy="0"/>
        </a:xfrm>
      </p:grpSpPr>
      <p:sp>
        <p:nvSpPr>
          <p:cNvPr id="2278" name="Google Shape;2278;p26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Certified Operators</a:t>
            </a:r>
            <a:endParaRPr sz="2600">
              <a:latin typeface="Overpass Light"/>
              <a:ea typeface="Overpass Light"/>
              <a:cs typeface="Overpass Light"/>
              <a:sym typeface="Overpass Light"/>
            </a:endParaRPr>
          </a:p>
        </p:txBody>
      </p:sp>
      <p:sp>
        <p:nvSpPr>
          <p:cNvPr id="2279" name="Google Shape;2279;p26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280" name="Google Shape;2280;p26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81" name="Google Shape;2281;p26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282" name="Google Shape;2282;p266"/>
          <p:cNvSpPr/>
          <p:nvPr/>
        </p:nvSpPr>
        <p:spPr>
          <a:xfrm>
            <a:off x="1797300" y="39693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STORAGE</a:t>
            </a:r>
            <a:endParaRPr b="1" sz="1300">
              <a:latin typeface="Overpass"/>
              <a:ea typeface="Overpass"/>
              <a:cs typeface="Overpass"/>
              <a:sym typeface="Overpass"/>
            </a:endParaRPr>
          </a:p>
        </p:txBody>
      </p:sp>
      <p:sp>
        <p:nvSpPr>
          <p:cNvPr id="2283" name="Google Shape;2283;p266"/>
          <p:cNvSpPr/>
          <p:nvPr/>
        </p:nvSpPr>
        <p:spPr>
          <a:xfrm>
            <a:off x="1797300" y="34359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SECURITY</a:t>
            </a:r>
            <a:endParaRPr b="1" sz="1300">
              <a:latin typeface="Overpass"/>
              <a:ea typeface="Overpass"/>
              <a:cs typeface="Overpass"/>
              <a:sym typeface="Overpass"/>
            </a:endParaRPr>
          </a:p>
        </p:txBody>
      </p:sp>
      <p:sp>
        <p:nvSpPr>
          <p:cNvPr id="2284" name="Google Shape;2284;p266"/>
          <p:cNvSpPr/>
          <p:nvPr/>
        </p:nvSpPr>
        <p:spPr>
          <a:xfrm>
            <a:off x="1797300" y="29025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DATABASE</a:t>
            </a:r>
            <a:endParaRPr b="1" sz="1300">
              <a:latin typeface="Overpass"/>
              <a:ea typeface="Overpass"/>
              <a:cs typeface="Overpass"/>
              <a:sym typeface="Overpass"/>
            </a:endParaRPr>
          </a:p>
        </p:txBody>
      </p:sp>
      <p:sp>
        <p:nvSpPr>
          <p:cNvPr id="2285" name="Google Shape;2285;p266"/>
          <p:cNvSpPr/>
          <p:nvPr/>
        </p:nvSpPr>
        <p:spPr>
          <a:xfrm>
            <a:off x="1797300" y="23691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 SERVICES</a:t>
            </a:r>
            <a:endParaRPr b="1" sz="1300">
              <a:latin typeface="Overpass"/>
              <a:ea typeface="Overpass"/>
              <a:cs typeface="Overpass"/>
              <a:sym typeface="Overpass"/>
            </a:endParaRPr>
          </a:p>
        </p:txBody>
      </p:sp>
      <p:sp>
        <p:nvSpPr>
          <p:cNvPr id="2286" name="Google Shape;2286;p266"/>
          <p:cNvSpPr/>
          <p:nvPr/>
        </p:nvSpPr>
        <p:spPr>
          <a:xfrm>
            <a:off x="1797300" y="18357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APM</a:t>
            </a:r>
            <a:endParaRPr b="1" sz="1300">
              <a:latin typeface="Overpass"/>
              <a:ea typeface="Overpass"/>
              <a:cs typeface="Overpass"/>
              <a:sym typeface="Overpass"/>
            </a:endParaRPr>
          </a:p>
        </p:txBody>
      </p:sp>
      <p:sp>
        <p:nvSpPr>
          <p:cNvPr id="2287" name="Google Shape;2287;p266"/>
          <p:cNvSpPr/>
          <p:nvPr/>
        </p:nvSpPr>
        <p:spPr>
          <a:xfrm>
            <a:off x="1797300" y="13023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DEVOPS</a:t>
            </a:r>
            <a:endParaRPr b="1" sz="1300">
              <a:latin typeface="Overpass"/>
              <a:ea typeface="Overpass"/>
              <a:cs typeface="Overpass"/>
              <a:sym typeface="Overpass"/>
            </a:endParaRPr>
          </a:p>
        </p:txBody>
      </p:sp>
      <p:pic>
        <p:nvPicPr>
          <p:cNvPr id="2288" name="Google Shape;2288;p266"/>
          <p:cNvPicPr preferRelativeResize="0"/>
          <p:nvPr/>
        </p:nvPicPr>
        <p:blipFill rotWithShape="1">
          <a:blip r:embed="rId3">
            <a:alphaModFix/>
          </a:blip>
          <a:srcRect b="23867" l="0" r="0" t="23872"/>
          <a:stretch/>
        </p:blipFill>
        <p:spPr>
          <a:xfrm>
            <a:off x="6488157" y="3995694"/>
            <a:ext cx="741800" cy="334869"/>
          </a:xfrm>
          <a:prstGeom prst="rect">
            <a:avLst/>
          </a:prstGeom>
          <a:noFill/>
          <a:ln>
            <a:noFill/>
          </a:ln>
        </p:spPr>
      </p:pic>
      <p:pic>
        <p:nvPicPr>
          <p:cNvPr id="2289" name="Google Shape;2289;p266"/>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2290" name="Google Shape;2290;p266"/>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2291" name="Google Shape;2291;p266"/>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2292" name="Google Shape;2292;p266"/>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2293" name="Google Shape;2293;p266"/>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2294" name="Google Shape;2294;p266"/>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2295" name="Google Shape;2295;p266"/>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2296" name="Google Shape;2296;p266"/>
          <p:cNvGrpSpPr/>
          <p:nvPr/>
        </p:nvGrpSpPr>
        <p:grpSpPr>
          <a:xfrm>
            <a:off x="4238379" y="2501718"/>
            <a:ext cx="1165014" cy="172279"/>
            <a:chOff x="533121" y="4033050"/>
            <a:chExt cx="2268329" cy="393600"/>
          </a:xfrm>
        </p:grpSpPr>
        <p:pic>
          <p:nvPicPr>
            <p:cNvPr id="2297" name="Google Shape;2297;p266"/>
            <p:cNvPicPr preferRelativeResize="0"/>
            <p:nvPr/>
          </p:nvPicPr>
          <p:blipFill rotWithShape="1">
            <a:blip r:embed="rId11">
              <a:alphaModFix/>
            </a:blip>
            <a:srcRect b="0" l="0" r="80586" t="0"/>
            <a:stretch/>
          </p:blipFill>
          <p:spPr>
            <a:xfrm>
              <a:off x="533121" y="4033050"/>
              <a:ext cx="437950" cy="393600"/>
            </a:xfrm>
            <a:prstGeom prst="rect">
              <a:avLst/>
            </a:prstGeom>
            <a:noFill/>
            <a:ln>
              <a:noFill/>
            </a:ln>
          </p:spPr>
        </p:pic>
        <p:pic>
          <p:nvPicPr>
            <p:cNvPr id="2298" name="Google Shape;2298;p266"/>
            <p:cNvPicPr preferRelativeResize="0"/>
            <p:nvPr/>
          </p:nvPicPr>
          <p:blipFill rotWithShape="1">
            <a:blip r:embed="rId11">
              <a:alphaModFix/>
            </a:blip>
            <a:srcRect b="29343" l="19417" r="-559" t="0"/>
            <a:stretch/>
          </p:blipFill>
          <p:spPr>
            <a:xfrm>
              <a:off x="971075" y="4109250"/>
              <a:ext cx="1830375" cy="278100"/>
            </a:xfrm>
            <a:prstGeom prst="rect">
              <a:avLst/>
            </a:prstGeom>
            <a:noFill/>
            <a:ln>
              <a:noFill/>
            </a:ln>
          </p:spPr>
        </p:pic>
      </p:grpSp>
      <p:pic>
        <p:nvPicPr>
          <p:cNvPr id="2299" name="Google Shape;2299;p266"/>
          <p:cNvPicPr preferRelativeResize="0"/>
          <p:nvPr/>
        </p:nvPicPr>
        <p:blipFill rotWithShape="1">
          <a:blip r:embed="rId12">
            <a:alphaModFix/>
          </a:blip>
          <a:srcRect b="28450" l="0" r="0" t="28450"/>
          <a:stretch/>
        </p:blipFill>
        <p:spPr>
          <a:xfrm>
            <a:off x="5521429" y="2475358"/>
            <a:ext cx="994425" cy="225017"/>
          </a:xfrm>
          <a:prstGeom prst="rect">
            <a:avLst/>
          </a:prstGeom>
          <a:noFill/>
          <a:ln>
            <a:noFill/>
          </a:ln>
        </p:spPr>
      </p:pic>
      <p:pic>
        <p:nvPicPr>
          <p:cNvPr id="2300" name="Google Shape;2300;p266"/>
          <p:cNvPicPr preferRelativeResize="0"/>
          <p:nvPr/>
        </p:nvPicPr>
        <p:blipFill rotWithShape="1">
          <a:blip r:embed="rId13">
            <a:alphaModFix/>
          </a:blip>
          <a:srcRect b="33546" l="0" r="0" t="21052"/>
          <a:stretch/>
        </p:blipFill>
        <p:spPr>
          <a:xfrm>
            <a:off x="2892373" y="1917366"/>
            <a:ext cx="1073670" cy="274199"/>
          </a:xfrm>
          <a:prstGeom prst="rect">
            <a:avLst/>
          </a:prstGeom>
          <a:noFill/>
          <a:ln>
            <a:noFill/>
          </a:ln>
        </p:spPr>
      </p:pic>
      <p:pic>
        <p:nvPicPr>
          <p:cNvPr id="2301" name="Google Shape;2301;p266"/>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2302" name="Google Shape;2302;p266"/>
          <p:cNvPicPr preferRelativeResize="0"/>
          <p:nvPr/>
        </p:nvPicPr>
        <p:blipFill rotWithShape="1">
          <a:blip r:embed="rId15">
            <a:alphaModFix/>
          </a:blip>
          <a:srcRect b="29518" l="8137" r="8145" t="29518"/>
          <a:stretch/>
        </p:blipFill>
        <p:spPr>
          <a:xfrm>
            <a:off x="4066673" y="1988101"/>
            <a:ext cx="994425" cy="155438"/>
          </a:xfrm>
          <a:prstGeom prst="rect">
            <a:avLst/>
          </a:prstGeom>
          <a:noFill/>
          <a:ln>
            <a:noFill/>
          </a:ln>
        </p:spPr>
      </p:pic>
      <p:pic>
        <p:nvPicPr>
          <p:cNvPr id="2303" name="Google Shape;2303;p266"/>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2304" name="Google Shape;2304;p266"/>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2305" name="Google Shape;2305;p266"/>
          <p:cNvPicPr preferRelativeResize="0"/>
          <p:nvPr/>
        </p:nvPicPr>
        <p:blipFill rotWithShape="1">
          <a:blip r:embed="rId18">
            <a:alphaModFix/>
          </a:blip>
          <a:srcRect b="16789" l="7249" r="7258" t="16796"/>
          <a:stretch/>
        </p:blipFill>
        <p:spPr>
          <a:xfrm>
            <a:off x="3962018" y="2984171"/>
            <a:ext cx="968924" cy="274191"/>
          </a:xfrm>
          <a:prstGeom prst="rect">
            <a:avLst/>
          </a:prstGeom>
          <a:noFill/>
          <a:ln>
            <a:noFill/>
          </a:ln>
        </p:spPr>
      </p:pic>
      <p:pic>
        <p:nvPicPr>
          <p:cNvPr id="2306" name="Google Shape;2306;p266"/>
          <p:cNvPicPr preferRelativeResize="0"/>
          <p:nvPr/>
        </p:nvPicPr>
        <p:blipFill rotWithShape="1">
          <a:blip r:embed="rId19">
            <a:alphaModFix/>
          </a:blip>
          <a:srcRect b="28201" l="15611" r="15617" t="28197"/>
          <a:stretch/>
        </p:blipFill>
        <p:spPr>
          <a:xfrm>
            <a:off x="6633881" y="2395664"/>
            <a:ext cx="606275" cy="384374"/>
          </a:xfrm>
          <a:prstGeom prst="rect">
            <a:avLst/>
          </a:prstGeom>
          <a:noFill/>
          <a:ln>
            <a:noFill/>
          </a:ln>
        </p:spPr>
      </p:pic>
      <p:pic>
        <p:nvPicPr>
          <p:cNvPr id="2307" name="Google Shape;2307;p266"/>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2308" name="Google Shape;2308;p266"/>
          <p:cNvGrpSpPr/>
          <p:nvPr/>
        </p:nvGrpSpPr>
        <p:grpSpPr>
          <a:xfrm>
            <a:off x="5306114" y="4082589"/>
            <a:ext cx="1090501" cy="210948"/>
            <a:chOff x="1432800" y="3307175"/>
            <a:chExt cx="1462975" cy="310400"/>
          </a:xfrm>
        </p:grpSpPr>
        <p:pic>
          <p:nvPicPr>
            <p:cNvPr id="2309" name="Google Shape;2309;p266"/>
            <p:cNvPicPr preferRelativeResize="0"/>
            <p:nvPr/>
          </p:nvPicPr>
          <p:blipFill rotWithShape="1">
            <a:blip r:embed="rId21">
              <a:alphaModFix/>
            </a:blip>
            <a:srcRect b="0" l="0" r="75351" t="0"/>
            <a:stretch/>
          </p:blipFill>
          <p:spPr>
            <a:xfrm>
              <a:off x="1432800" y="3307175"/>
              <a:ext cx="360601" cy="310400"/>
            </a:xfrm>
            <a:prstGeom prst="rect">
              <a:avLst/>
            </a:prstGeom>
            <a:noFill/>
            <a:ln>
              <a:noFill/>
            </a:ln>
          </p:spPr>
        </p:pic>
        <p:pic>
          <p:nvPicPr>
            <p:cNvPr id="2310" name="Google Shape;2310;p266"/>
            <p:cNvPicPr preferRelativeResize="0"/>
            <p:nvPr/>
          </p:nvPicPr>
          <p:blipFill rotWithShape="1">
            <a:blip r:embed="rId22">
              <a:alphaModFix/>
            </a:blip>
            <a:srcRect b="0" l="23318" r="0" t="0"/>
            <a:stretch/>
          </p:blipFill>
          <p:spPr>
            <a:xfrm>
              <a:off x="1773950" y="3307175"/>
              <a:ext cx="1121825" cy="310400"/>
            </a:xfrm>
            <a:prstGeom prst="rect">
              <a:avLst/>
            </a:prstGeom>
            <a:noFill/>
            <a:ln>
              <a:noFill/>
            </a:ln>
          </p:spPr>
        </p:pic>
      </p:grpSp>
      <p:pic>
        <p:nvPicPr>
          <p:cNvPr id="2311" name="Google Shape;2311;p266"/>
          <p:cNvPicPr preferRelativeResize="0"/>
          <p:nvPr/>
        </p:nvPicPr>
        <p:blipFill>
          <a:blip r:embed="rId23">
            <a:alphaModFix/>
          </a:blip>
          <a:stretch>
            <a:fillRect/>
          </a:stretch>
        </p:blipFill>
        <p:spPr>
          <a:xfrm>
            <a:off x="2840938" y="3009407"/>
            <a:ext cx="968924" cy="22373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26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OperatorHub data sources</a:t>
            </a:r>
            <a:endParaRPr sz="2600">
              <a:latin typeface="Overpass Light"/>
              <a:ea typeface="Overpass Light"/>
              <a:cs typeface="Overpass Light"/>
              <a:sym typeface="Overpass Light"/>
            </a:endParaRPr>
          </a:p>
        </p:txBody>
      </p:sp>
      <p:sp>
        <p:nvSpPr>
          <p:cNvPr id="2317" name="Google Shape;2317;p26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18" name="Google Shape;2318;p26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319" name="Google Shape;2319;p26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320" name="Google Shape;2320;p267"/>
          <p:cNvSpPr txBox="1"/>
          <p:nvPr/>
        </p:nvSpPr>
        <p:spPr>
          <a:xfrm>
            <a:off x="343650" y="1339000"/>
            <a:ext cx="47802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Requires an online cluster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For 4.1, the cluster must have connectivity to the internet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Later 4.x releases will add offline capabilities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Operator Metadata</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Stored in quay.io</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Fetches c</a:t>
            </a:r>
            <a:r>
              <a:rPr lang="en" sz="1200">
                <a:solidFill>
                  <a:schemeClr val="dk1"/>
                </a:solidFill>
                <a:latin typeface="Overpass Light"/>
                <a:ea typeface="Overpass Light"/>
                <a:cs typeface="Overpass Light"/>
                <a:sym typeface="Overpass Light"/>
              </a:rPr>
              <a:t>hannels and available versions for each Operator</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Container Images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Red Hat products and certified partners come from RHCC</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Community content comes from a variety of registries</a:t>
            </a:r>
            <a:endParaRPr sz="1200">
              <a:solidFill>
                <a:schemeClr val="dk1"/>
              </a:solidFill>
              <a:latin typeface="Overpass Light"/>
              <a:ea typeface="Overpass Light"/>
              <a:cs typeface="Overpass Light"/>
              <a:sym typeface="Overpass Light"/>
            </a:endParaRPr>
          </a:p>
        </p:txBody>
      </p:sp>
      <p:pic>
        <p:nvPicPr>
          <p:cNvPr id="2321" name="Google Shape;2321;p267"/>
          <p:cNvPicPr preferRelativeResize="0"/>
          <p:nvPr/>
        </p:nvPicPr>
        <p:blipFill rotWithShape="1">
          <a:blip r:embed="rId3">
            <a:alphaModFix/>
          </a:blip>
          <a:srcRect b="0" l="14778" r="14778" t="6331"/>
          <a:stretch/>
        </p:blipFill>
        <p:spPr>
          <a:xfrm>
            <a:off x="4908650" y="1339000"/>
            <a:ext cx="4006746" cy="3131427"/>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5" name="Shape 2325"/>
        <p:cNvGrpSpPr/>
        <p:nvPr/>
      </p:nvGrpSpPr>
      <p:grpSpPr>
        <a:xfrm>
          <a:off x="0" y="0"/>
          <a:ext cx="0" cy="0"/>
          <a:chOff x="0" y="0"/>
          <a:chExt cx="0" cy="0"/>
        </a:xfrm>
      </p:grpSpPr>
      <p:sp>
        <p:nvSpPr>
          <p:cNvPr id="2326" name="Google Shape;2326;p26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Services ready for your developers</a:t>
            </a:r>
            <a:endParaRPr sz="2600">
              <a:latin typeface="Overpass Light"/>
              <a:ea typeface="Overpass Light"/>
              <a:cs typeface="Overpass Light"/>
              <a:sym typeface="Overpass Light"/>
            </a:endParaRPr>
          </a:p>
        </p:txBody>
      </p:sp>
      <p:sp>
        <p:nvSpPr>
          <p:cNvPr id="2327" name="Google Shape;2327;p26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28" name="Google Shape;2328;p26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329" name="Google Shape;2329;p26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330" name="Google Shape;2330;p268"/>
          <p:cNvSpPr txBox="1"/>
          <p:nvPr/>
        </p:nvSpPr>
        <p:spPr>
          <a:xfrm>
            <a:off x="343650" y="1339000"/>
            <a:ext cx="4240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New Developer Catalog aggregates apps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Blended view of Operators, Templates and Broker backed services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Operators can expose multiple CRDs. Example:</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MongoDBReplicaSet</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MongoDBSharded Cluster</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MongoDBStandalone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Developers can’t see any of the admin screens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Self-service is key for productivity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Developers with access can change settings and test out new services at any time</a:t>
            </a:r>
            <a:endParaRPr sz="1200">
              <a:solidFill>
                <a:schemeClr val="dk1"/>
              </a:solidFill>
              <a:latin typeface="Overpass Light"/>
              <a:ea typeface="Overpass Light"/>
              <a:cs typeface="Overpass Light"/>
              <a:sym typeface="Overpass Light"/>
            </a:endParaRPr>
          </a:p>
        </p:txBody>
      </p:sp>
      <p:pic>
        <p:nvPicPr>
          <p:cNvPr id="2331" name="Google Shape;2331;p268"/>
          <p:cNvPicPr preferRelativeResize="0"/>
          <p:nvPr/>
        </p:nvPicPr>
        <p:blipFill>
          <a:blip r:embed="rId3">
            <a:alphaModFix/>
          </a:blip>
          <a:stretch>
            <a:fillRect/>
          </a:stretch>
        </p:blipFill>
        <p:spPr>
          <a:xfrm>
            <a:off x="4789700" y="1222950"/>
            <a:ext cx="4354300" cy="33880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269"/>
          <p:cNvSpPr txBox="1"/>
          <p:nvPr/>
        </p:nvSpPr>
        <p:spPr>
          <a:xfrm>
            <a:off x="980681" y="2975850"/>
            <a:ext cx="1886100" cy="1089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Operator Deployment</a:t>
            </a:r>
            <a:endParaRPr sz="1100">
              <a:latin typeface="Overpass Light"/>
              <a:ea typeface="Overpass Light"/>
              <a:cs typeface="Overpass Light"/>
              <a:sym typeface="Overpass Light"/>
            </a:endParaRPr>
          </a:p>
          <a:p>
            <a:pPr indent="0" lvl="0" marL="0" rtl="0" algn="l">
              <a:spcBef>
                <a:spcPts val="0"/>
              </a:spcBef>
              <a:spcAft>
                <a:spcPts val="0"/>
              </a:spcAft>
              <a:buNone/>
            </a:pPr>
            <a:r>
              <a:rPr lang="en" sz="1100">
                <a:latin typeface="Overpass Light"/>
                <a:ea typeface="Overpass Light"/>
                <a:cs typeface="Overpass Light"/>
                <a:sym typeface="Overpass Light"/>
              </a:rPr>
              <a:t>Custom Resource Definitions</a:t>
            </a:r>
            <a:endParaRPr sz="1100">
              <a:latin typeface="Overpass Light"/>
              <a:ea typeface="Overpass Light"/>
              <a:cs typeface="Overpass Light"/>
              <a:sym typeface="Overpass Light"/>
            </a:endParaRPr>
          </a:p>
          <a:p>
            <a:pPr indent="0" lvl="0" marL="0" rtl="0" algn="l">
              <a:spcBef>
                <a:spcPts val="0"/>
              </a:spcBef>
              <a:spcAft>
                <a:spcPts val="0"/>
              </a:spcAft>
              <a:buNone/>
            </a:pPr>
            <a:r>
              <a:rPr lang="en" sz="1100">
                <a:latin typeface="Overpass Light"/>
                <a:ea typeface="Overpass Light"/>
                <a:cs typeface="Overpass Light"/>
                <a:sym typeface="Overpass Light"/>
              </a:rPr>
              <a:t>RBAC</a:t>
            </a:r>
            <a:endParaRPr sz="1100">
              <a:latin typeface="Overpass Light"/>
              <a:ea typeface="Overpass Light"/>
              <a:cs typeface="Overpass Light"/>
              <a:sym typeface="Overpass Light"/>
            </a:endParaRPr>
          </a:p>
          <a:p>
            <a:pPr indent="0" lvl="0" marL="0" rtl="0" algn="l">
              <a:spcBef>
                <a:spcPts val="0"/>
              </a:spcBef>
              <a:spcAft>
                <a:spcPts val="0"/>
              </a:spcAft>
              <a:buNone/>
            </a:pPr>
            <a:r>
              <a:rPr lang="en" sz="1100">
                <a:latin typeface="Overpass Light"/>
                <a:ea typeface="Overpass Light"/>
                <a:cs typeface="Overpass Light"/>
                <a:sym typeface="Overpass Light"/>
              </a:rPr>
              <a:t>API Dependencies</a:t>
            </a:r>
            <a:endParaRPr sz="1100">
              <a:latin typeface="Overpass Light"/>
              <a:ea typeface="Overpass Light"/>
              <a:cs typeface="Overpass Light"/>
              <a:sym typeface="Overpass Light"/>
            </a:endParaRPr>
          </a:p>
          <a:p>
            <a:pPr indent="0" lvl="0" marL="0" rtl="0" algn="l">
              <a:spcBef>
                <a:spcPts val="0"/>
              </a:spcBef>
              <a:spcAft>
                <a:spcPts val="0"/>
              </a:spcAft>
              <a:buNone/>
            </a:pPr>
            <a:r>
              <a:rPr lang="en" sz="1100">
                <a:latin typeface="Overpass Light"/>
                <a:ea typeface="Overpass Light"/>
                <a:cs typeface="Overpass Light"/>
                <a:sym typeface="Overpass Light"/>
              </a:rPr>
              <a:t>Update Path</a:t>
            </a:r>
            <a:endParaRPr sz="1100">
              <a:latin typeface="Overpass Light"/>
              <a:ea typeface="Overpass Light"/>
              <a:cs typeface="Overpass Light"/>
              <a:sym typeface="Overpass Light"/>
            </a:endParaRPr>
          </a:p>
          <a:p>
            <a:pPr indent="0" lvl="0" marL="0" rtl="0" algn="l">
              <a:spcBef>
                <a:spcPts val="0"/>
              </a:spcBef>
              <a:spcAft>
                <a:spcPts val="0"/>
              </a:spcAft>
              <a:buNone/>
            </a:pPr>
            <a:r>
              <a:rPr lang="en" sz="1100">
                <a:latin typeface="Overpass Light"/>
                <a:ea typeface="Overpass Light"/>
                <a:cs typeface="Overpass Light"/>
                <a:sym typeface="Overpass Light"/>
              </a:rPr>
              <a:t>Metadata</a:t>
            </a:r>
            <a:endParaRPr sz="1100">
              <a:latin typeface="Overpass Light"/>
              <a:ea typeface="Overpass Light"/>
              <a:cs typeface="Overpass Light"/>
              <a:sym typeface="Overpass Light"/>
            </a:endParaRPr>
          </a:p>
        </p:txBody>
      </p:sp>
      <p:sp>
        <p:nvSpPr>
          <p:cNvPr id="2337" name="Google Shape;2337;p26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Operators as a First-Class Citizen</a:t>
            </a:r>
            <a:endParaRPr sz="2600"/>
          </a:p>
          <a:p>
            <a:pPr indent="0" lvl="0" marL="0" rtl="0" algn="l">
              <a:spcBef>
                <a:spcPts val="0"/>
              </a:spcBef>
              <a:spcAft>
                <a:spcPts val="0"/>
              </a:spcAft>
              <a:buNone/>
            </a:pPr>
            <a:r>
              <a:t/>
            </a:r>
            <a:endParaRPr/>
          </a:p>
        </p:txBody>
      </p:sp>
      <p:sp>
        <p:nvSpPr>
          <p:cNvPr id="2338" name="Google Shape;2338;p2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39" name="Google Shape;2339;p269"/>
          <p:cNvSpPr txBox="1"/>
          <p:nvPr/>
        </p:nvSpPr>
        <p:spPr>
          <a:xfrm>
            <a:off x="1897614" y="2298923"/>
            <a:ext cx="15069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v1.1.2</a:t>
            </a:r>
            <a:endParaRPr sz="900">
              <a:latin typeface="Overpass"/>
              <a:ea typeface="Overpass"/>
              <a:cs typeface="Overpass"/>
              <a:sym typeface="Overpass"/>
            </a:endParaRPr>
          </a:p>
          <a:p>
            <a:pPr indent="0" lvl="0" marL="0" rtl="0" algn="l">
              <a:spcBef>
                <a:spcPts val="0"/>
              </a:spcBef>
              <a:spcAft>
                <a:spcPts val="0"/>
              </a:spcAft>
              <a:buNone/>
            </a:pPr>
            <a:r>
              <a:rPr lang="en" sz="900">
                <a:latin typeface="Overpass"/>
                <a:ea typeface="Overpass"/>
                <a:cs typeface="Overpass"/>
                <a:sym typeface="Overpass"/>
              </a:rPr>
              <a:t>Bundle</a:t>
            </a:r>
            <a:endParaRPr sz="900">
              <a:latin typeface="Overpass"/>
              <a:ea typeface="Overpass"/>
              <a:cs typeface="Overpass"/>
              <a:sym typeface="Overpass"/>
            </a:endParaRPr>
          </a:p>
        </p:txBody>
      </p:sp>
      <p:pic>
        <p:nvPicPr>
          <p:cNvPr id="2340" name="Google Shape;2340;p269"/>
          <p:cNvPicPr preferRelativeResize="0"/>
          <p:nvPr/>
        </p:nvPicPr>
        <p:blipFill rotWithShape="1">
          <a:blip r:embed="rId3">
            <a:alphaModFix/>
          </a:blip>
          <a:srcRect b="0" l="0" r="60262" t="0"/>
          <a:stretch/>
        </p:blipFill>
        <p:spPr>
          <a:xfrm>
            <a:off x="3722526" y="2192722"/>
            <a:ext cx="475931" cy="514350"/>
          </a:xfrm>
          <a:prstGeom prst="rect">
            <a:avLst/>
          </a:prstGeom>
          <a:noFill/>
          <a:ln>
            <a:noFill/>
          </a:ln>
        </p:spPr>
      </p:pic>
      <p:grpSp>
        <p:nvGrpSpPr>
          <p:cNvPr id="2341" name="Google Shape;2341;p269"/>
          <p:cNvGrpSpPr/>
          <p:nvPr/>
        </p:nvGrpSpPr>
        <p:grpSpPr>
          <a:xfrm>
            <a:off x="4170263" y="2238640"/>
            <a:ext cx="1886175" cy="401822"/>
            <a:chOff x="2561963" y="1540013"/>
            <a:chExt cx="2514900" cy="535763"/>
          </a:xfrm>
        </p:grpSpPr>
        <p:sp>
          <p:nvSpPr>
            <p:cNvPr id="2342" name="Google Shape;2342;p269"/>
            <p:cNvSpPr txBox="1"/>
            <p:nvPr/>
          </p:nvSpPr>
          <p:spPr>
            <a:xfrm>
              <a:off x="2571930" y="1540013"/>
              <a:ext cx="1080900" cy="47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2343" name="Google Shape;2343;p269"/>
            <p:cNvSpPr txBox="1"/>
            <p:nvPr/>
          </p:nvSpPr>
          <p:spPr>
            <a:xfrm>
              <a:off x="2561963" y="1689375"/>
              <a:ext cx="2514900" cy="38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1200">
                  <a:latin typeface="Proxima Nova"/>
                  <a:ea typeface="Proxima Nova"/>
                  <a:cs typeface="Proxima Nova"/>
                  <a:sym typeface="Proxima Nova"/>
                </a:rPr>
                <a:t>LIFECYCLE MANAGER</a:t>
              </a:r>
              <a:endParaRPr sz="1200"/>
            </a:p>
          </p:txBody>
        </p:sp>
      </p:grpSp>
      <p:grpSp>
        <p:nvGrpSpPr>
          <p:cNvPr id="2344" name="Google Shape;2344;p269"/>
          <p:cNvGrpSpPr/>
          <p:nvPr/>
        </p:nvGrpSpPr>
        <p:grpSpPr>
          <a:xfrm>
            <a:off x="1250078" y="2150759"/>
            <a:ext cx="598275" cy="598275"/>
            <a:chOff x="1053571" y="3282478"/>
            <a:chExt cx="797700" cy="797700"/>
          </a:xfrm>
        </p:grpSpPr>
        <p:sp>
          <p:nvSpPr>
            <p:cNvPr id="2345" name="Google Shape;2345;p269"/>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46" name="Google Shape;2346;p269"/>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sp>
          <p:nvSpPr>
            <p:cNvPr id="2347" name="Google Shape;2347;p269"/>
            <p:cNvSpPr/>
            <p:nvPr/>
          </p:nvSpPr>
          <p:spPr>
            <a:xfrm>
              <a:off x="1053571" y="3282478"/>
              <a:ext cx="797700" cy="797700"/>
            </a:xfrm>
            <a:prstGeom prst="ellipse">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cxnSp>
        <p:nvCxnSpPr>
          <p:cNvPr id="2348" name="Google Shape;2348;p269"/>
          <p:cNvCxnSpPr/>
          <p:nvPr/>
        </p:nvCxnSpPr>
        <p:spPr>
          <a:xfrm>
            <a:off x="3205819" y="2448319"/>
            <a:ext cx="412800" cy="0"/>
          </a:xfrm>
          <a:prstGeom prst="straightConnector1">
            <a:avLst/>
          </a:prstGeom>
          <a:noFill/>
          <a:ln cap="flat" cmpd="sng" w="9525">
            <a:solidFill>
              <a:schemeClr val="dk2"/>
            </a:solidFill>
            <a:prstDash val="solid"/>
            <a:round/>
            <a:headEnd len="med" w="med" type="none"/>
            <a:tailEnd len="med" w="med" type="triangle"/>
          </a:ln>
        </p:spPr>
      </p:cxnSp>
      <p:cxnSp>
        <p:nvCxnSpPr>
          <p:cNvPr id="2349" name="Google Shape;2349;p269"/>
          <p:cNvCxnSpPr/>
          <p:nvPr/>
        </p:nvCxnSpPr>
        <p:spPr>
          <a:xfrm flipH="1" rot="10800000">
            <a:off x="6107269" y="1717967"/>
            <a:ext cx="784500" cy="351600"/>
          </a:xfrm>
          <a:prstGeom prst="straightConnector1">
            <a:avLst/>
          </a:prstGeom>
          <a:noFill/>
          <a:ln cap="flat" cmpd="sng" w="9525">
            <a:solidFill>
              <a:schemeClr val="dk2"/>
            </a:solidFill>
            <a:prstDash val="dot"/>
            <a:round/>
            <a:headEnd len="med" w="med" type="none"/>
            <a:tailEnd len="med" w="med" type="triangle"/>
          </a:ln>
        </p:spPr>
      </p:cxnSp>
      <p:sp>
        <p:nvSpPr>
          <p:cNvPr id="2350" name="Google Shape;2350;p269"/>
          <p:cNvSpPr txBox="1"/>
          <p:nvPr/>
        </p:nvSpPr>
        <p:spPr>
          <a:xfrm>
            <a:off x="7115775" y="1454098"/>
            <a:ext cx="12234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Deployment</a:t>
            </a:r>
            <a:endParaRPr sz="1100">
              <a:latin typeface="Courier New"/>
              <a:ea typeface="Courier New"/>
              <a:cs typeface="Courier New"/>
              <a:sym typeface="Courier New"/>
            </a:endParaRPr>
          </a:p>
        </p:txBody>
      </p:sp>
      <p:sp>
        <p:nvSpPr>
          <p:cNvPr id="2351" name="Google Shape;2351;p269"/>
          <p:cNvSpPr txBox="1"/>
          <p:nvPr/>
        </p:nvSpPr>
        <p:spPr>
          <a:xfrm>
            <a:off x="7372106" y="1821729"/>
            <a:ext cx="12234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Role</a:t>
            </a:r>
            <a:endParaRPr sz="1100">
              <a:latin typeface="Courier New"/>
              <a:ea typeface="Courier New"/>
              <a:cs typeface="Courier New"/>
              <a:sym typeface="Courier New"/>
            </a:endParaRPr>
          </a:p>
        </p:txBody>
      </p:sp>
      <p:sp>
        <p:nvSpPr>
          <p:cNvPr id="2352" name="Google Shape;2352;p269"/>
          <p:cNvSpPr txBox="1"/>
          <p:nvPr/>
        </p:nvSpPr>
        <p:spPr>
          <a:xfrm>
            <a:off x="7483688" y="2251561"/>
            <a:ext cx="12234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ClusterRole</a:t>
            </a:r>
            <a:endParaRPr sz="1100">
              <a:latin typeface="Courier New"/>
              <a:ea typeface="Courier New"/>
              <a:cs typeface="Courier New"/>
              <a:sym typeface="Courier New"/>
            </a:endParaRPr>
          </a:p>
        </p:txBody>
      </p:sp>
      <p:sp>
        <p:nvSpPr>
          <p:cNvPr id="2353" name="Google Shape;2353;p269"/>
          <p:cNvSpPr txBox="1"/>
          <p:nvPr/>
        </p:nvSpPr>
        <p:spPr>
          <a:xfrm>
            <a:off x="7575450" y="2691881"/>
            <a:ext cx="12234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RoleBinding</a:t>
            </a:r>
            <a:endParaRPr sz="1100">
              <a:latin typeface="Courier New"/>
              <a:ea typeface="Courier New"/>
              <a:cs typeface="Courier New"/>
              <a:sym typeface="Courier New"/>
            </a:endParaRPr>
          </a:p>
        </p:txBody>
      </p:sp>
      <p:sp>
        <p:nvSpPr>
          <p:cNvPr id="2354" name="Google Shape;2354;p269"/>
          <p:cNvSpPr txBox="1"/>
          <p:nvPr/>
        </p:nvSpPr>
        <p:spPr>
          <a:xfrm>
            <a:off x="7345050" y="3048289"/>
            <a:ext cx="16842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ClusterRoleBinding</a:t>
            </a:r>
            <a:endParaRPr sz="1100">
              <a:latin typeface="Courier New"/>
              <a:ea typeface="Courier New"/>
              <a:cs typeface="Courier New"/>
              <a:sym typeface="Courier New"/>
            </a:endParaRPr>
          </a:p>
        </p:txBody>
      </p:sp>
      <p:sp>
        <p:nvSpPr>
          <p:cNvPr id="2355" name="Google Shape;2355;p269"/>
          <p:cNvSpPr txBox="1"/>
          <p:nvPr/>
        </p:nvSpPr>
        <p:spPr>
          <a:xfrm>
            <a:off x="7141706" y="3457142"/>
            <a:ext cx="16842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ServiceAccount</a:t>
            </a:r>
            <a:endParaRPr sz="1100">
              <a:latin typeface="Courier New"/>
              <a:ea typeface="Courier New"/>
              <a:cs typeface="Courier New"/>
              <a:sym typeface="Courier New"/>
            </a:endParaRPr>
          </a:p>
        </p:txBody>
      </p:sp>
      <p:cxnSp>
        <p:nvCxnSpPr>
          <p:cNvPr id="2356" name="Google Shape;2356;p269"/>
          <p:cNvCxnSpPr/>
          <p:nvPr/>
        </p:nvCxnSpPr>
        <p:spPr>
          <a:xfrm flipH="1" rot="10800000">
            <a:off x="6201956" y="2015623"/>
            <a:ext cx="973800" cy="229800"/>
          </a:xfrm>
          <a:prstGeom prst="straightConnector1">
            <a:avLst/>
          </a:prstGeom>
          <a:noFill/>
          <a:ln cap="flat" cmpd="sng" w="9525">
            <a:solidFill>
              <a:schemeClr val="dk2"/>
            </a:solidFill>
            <a:prstDash val="dot"/>
            <a:round/>
            <a:headEnd len="med" w="med" type="none"/>
            <a:tailEnd len="med" w="med" type="triangle"/>
          </a:ln>
        </p:spPr>
      </p:cxnSp>
      <p:cxnSp>
        <p:nvCxnSpPr>
          <p:cNvPr id="2357" name="Google Shape;2357;p269"/>
          <p:cNvCxnSpPr/>
          <p:nvPr/>
        </p:nvCxnSpPr>
        <p:spPr>
          <a:xfrm flipH="1" rot="10800000">
            <a:off x="6249300" y="2421317"/>
            <a:ext cx="1041600" cy="27000"/>
          </a:xfrm>
          <a:prstGeom prst="straightConnector1">
            <a:avLst/>
          </a:prstGeom>
          <a:noFill/>
          <a:ln cap="flat" cmpd="sng" w="9525">
            <a:solidFill>
              <a:schemeClr val="dk2"/>
            </a:solidFill>
            <a:prstDash val="dot"/>
            <a:round/>
            <a:headEnd len="med" w="med" type="none"/>
            <a:tailEnd len="med" w="med" type="triangle"/>
          </a:ln>
        </p:spPr>
      </p:cxnSp>
      <p:cxnSp>
        <p:nvCxnSpPr>
          <p:cNvPr id="2358" name="Google Shape;2358;p269"/>
          <p:cNvCxnSpPr/>
          <p:nvPr/>
        </p:nvCxnSpPr>
        <p:spPr>
          <a:xfrm>
            <a:off x="6249300" y="2630923"/>
            <a:ext cx="1095600" cy="196200"/>
          </a:xfrm>
          <a:prstGeom prst="straightConnector1">
            <a:avLst/>
          </a:prstGeom>
          <a:noFill/>
          <a:ln cap="flat" cmpd="sng" w="9525">
            <a:solidFill>
              <a:schemeClr val="dk2"/>
            </a:solidFill>
            <a:prstDash val="dot"/>
            <a:round/>
            <a:headEnd len="med" w="med" type="none"/>
            <a:tailEnd len="med" w="med" type="triangle"/>
          </a:ln>
        </p:spPr>
      </p:cxnSp>
      <p:cxnSp>
        <p:nvCxnSpPr>
          <p:cNvPr id="2359" name="Google Shape;2359;p269"/>
          <p:cNvCxnSpPr/>
          <p:nvPr/>
        </p:nvCxnSpPr>
        <p:spPr>
          <a:xfrm>
            <a:off x="6249300" y="2830967"/>
            <a:ext cx="987600" cy="320700"/>
          </a:xfrm>
          <a:prstGeom prst="straightConnector1">
            <a:avLst/>
          </a:prstGeom>
          <a:noFill/>
          <a:ln cap="flat" cmpd="sng" w="9525">
            <a:solidFill>
              <a:schemeClr val="dk2"/>
            </a:solidFill>
            <a:prstDash val="dot"/>
            <a:round/>
            <a:headEnd len="med" w="med" type="none"/>
            <a:tailEnd len="med" w="med" type="triangle"/>
          </a:ln>
        </p:spPr>
      </p:cxnSp>
      <p:cxnSp>
        <p:nvCxnSpPr>
          <p:cNvPr id="2360" name="Google Shape;2360;p269"/>
          <p:cNvCxnSpPr/>
          <p:nvPr/>
        </p:nvCxnSpPr>
        <p:spPr>
          <a:xfrm>
            <a:off x="6201956" y="2948811"/>
            <a:ext cx="838800" cy="601800"/>
          </a:xfrm>
          <a:prstGeom prst="straightConnector1">
            <a:avLst/>
          </a:prstGeom>
          <a:noFill/>
          <a:ln cap="flat" cmpd="sng" w="9525">
            <a:solidFill>
              <a:schemeClr val="dk2"/>
            </a:solidFill>
            <a:prstDash val="dot"/>
            <a:round/>
            <a:headEnd len="med" w="med" type="none"/>
            <a:tailEnd len="med" w="med" type="triangle"/>
          </a:ln>
        </p:spPr>
      </p:cxnSp>
      <p:sp>
        <p:nvSpPr>
          <p:cNvPr id="2361" name="Google Shape;2361;p269"/>
          <p:cNvSpPr txBox="1"/>
          <p:nvPr/>
        </p:nvSpPr>
        <p:spPr>
          <a:xfrm>
            <a:off x="6907050" y="3808825"/>
            <a:ext cx="22368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Courier New"/>
                <a:ea typeface="Courier New"/>
                <a:cs typeface="Courier New"/>
                <a:sym typeface="Courier New"/>
              </a:rPr>
              <a:t>CustomResourceDefinition</a:t>
            </a:r>
            <a:br>
              <a:rPr lang="en" sz="1100">
                <a:latin typeface="Courier New"/>
                <a:ea typeface="Courier New"/>
                <a:cs typeface="Courier New"/>
                <a:sym typeface="Courier New"/>
              </a:rPr>
            </a:br>
            <a:endParaRPr sz="1100">
              <a:latin typeface="Courier New"/>
              <a:ea typeface="Courier New"/>
              <a:cs typeface="Courier New"/>
              <a:sym typeface="Courier New"/>
            </a:endParaRPr>
          </a:p>
        </p:txBody>
      </p:sp>
      <p:cxnSp>
        <p:nvCxnSpPr>
          <p:cNvPr id="2362" name="Google Shape;2362;p269"/>
          <p:cNvCxnSpPr/>
          <p:nvPr/>
        </p:nvCxnSpPr>
        <p:spPr>
          <a:xfrm>
            <a:off x="6080213" y="3047398"/>
            <a:ext cx="846300" cy="843600"/>
          </a:xfrm>
          <a:prstGeom prst="straightConnector1">
            <a:avLst/>
          </a:prstGeom>
          <a:noFill/>
          <a:ln cap="flat" cmpd="sng" w="9525">
            <a:solidFill>
              <a:schemeClr val="dk2"/>
            </a:solidFill>
            <a:prstDash val="dot"/>
            <a:round/>
            <a:headEnd len="med" w="med" type="none"/>
            <a:tailEnd len="med" w="med" type="triangle"/>
          </a:ln>
        </p:spPr>
      </p:cxnSp>
      <p:sp>
        <p:nvSpPr>
          <p:cNvPr id="2363" name="Google Shape;2363;p26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364" name="Google Shape;2364;p26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365" name="Google Shape;2365;p26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9" name="Shape 2369"/>
        <p:cNvGrpSpPr/>
        <p:nvPr/>
      </p:nvGrpSpPr>
      <p:grpSpPr>
        <a:xfrm>
          <a:off x="0" y="0"/>
          <a:ext cx="0" cy="0"/>
          <a:chOff x="0" y="0"/>
          <a:chExt cx="0" cy="0"/>
        </a:xfrm>
      </p:grpSpPr>
      <p:sp>
        <p:nvSpPr>
          <p:cNvPr id="2370" name="Google Shape;2370;p27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Operator Lifecycle Management</a:t>
            </a:r>
            <a:endParaRPr sz="2600"/>
          </a:p>
          <a:p>
            <a:pPr indent="0" lvl="0" marL="0" rtl="0" algn="l">
              <a:spcBef>
                <a:spcPts val="0"/>
              </a:spcBef>
              <a:spcAft>
                <a:spcPts val="0"/>
              </a:spcAft>
              <a:buNone/>
            </a:pPr>
            <a:r>
              <a:t/>
            </a:r>
            <a:endParaRPr/>
          </a:p>
        </p:txBody>
      </p:sp>
      <p:sp>
        <p:nvSpPr>
          <p:cNvPr id="2371" name="Google Shape;2371;p2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72" name="Google Shape;2372;p270"/>
          <p:cNvPicPr preferRelativeResize="0"/>
          <p:nvPr/>
        </p:nvPicPr>
        <p:blipFill rotWithShape="1">
          <a:blip r:embed="rId3">
            <a:alphaModFix/>
          </a:blip>
          <a:srcRect b="0" l="0" r="60262" t="0"/>
          <a:stretch/>
        </p:blipFill>
        <p:spPr>
          <a:xfrm>
            <a:off x="536995" y="2837666"/>
            <a:ext cx="475931" cy="514350"/>
          </a:xfrm>
          <a:prstGeom prst="rect">
            <a:avLst/>
          </a:prstGeom>
          <a:noFill/>
          <a:ln>
            <a:noFill/>
          </a:ln>
        </p:spPr>
      </p:pic>
      <p:grpSp>
        <p:nvGrpSpPr>
          <p:cNvPr id="2373" name="Google Shape;2373;p270"/>
          <p:cNvGrpSpPr/>
          <p:nvPr/>
        </p:nvGrpSpPr>
        <p:grpSpPr>
          <a:xfrm>
            <a:off x="984731" y="2883583"/>
            <a:ext cx="1886175" cy="401822"/>
            <a:chOff x="2561963" y="1540013"/>
            <a:chExt cx="2514900" cy="535763"/>
          </a:xfrm>
        </p:grpSpPr>
        <p:sp>
          <p:nvSpPr>
            <p:cNvPr id="2374" name="Google Shape;2374;p270"/>
            <p:cNvSpPr txBox="1"/>
            <p:nvPr/>
          </p:nvSpPr>
          <p:spPr>
            <a:xfrm>
              <a:off x="2571930" y="1540013"/>
              <a:ext cx="1080900" cy="47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2375" name="Google Shape;2375;p270"/>
            <p:cNvSpPr txBox="1"/>
            <p:nvPr/>
          </p:nvSpPr>
          <p:spPr>
            <a:xfrm>
              <a:off x="2561963" y="1689375"/>
              <a:ext cx="2514900" cy="38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1200">
                  <a:latin typeface="Proxima Nova"/>
                  <a:ea typeface="Proxima Nova"/>
                  <a:cs typeface="Proxima Nova"/>
                  <a:sym typeface="Proxima Nova"/>
                </a:rPr>
                <a:t>LIFECYCLE MANAGER</a:t>
              </a:r>
              <a:endParaRPr sz="1200"/>
            </a:p>
          </p:txBody>
        </p:sp>
      </p:grpSp>
      <p:grpSp>
        <p:nvGrpSpPr>
          <p:cNvPr id="2376" name="Google Shape;2376;p270"/>
          <p:cNvGrpSpPr/>
          <p:nvPr/>
        </p:nvGrpSpPr>
        <p:grpSpPr>
          <a:xfrm>
            <a:off x="5174291" y="3746402"/>
            <a:ext cx="1983973" cy="446400"/>
            <a:chOff x="6799880" y="1913802"/>
            <a:chExt cx="2645298" cy="595200"/>
          </a:xfrm>
        </p:grpSpPr>
        <p:sp>
          <p:nvSpPr>
            <p:cNvPr id="2377" name="Google Shape;2377;p270"/>
            <p:cNvSpPr txBox="1"/>
            <p:nvPr/>
          </p:nvSpPr>
          <p:spPr>
            <a:xfrm>
              <a:off x="7435777" y="2017693"/>
              <a:ext cx="20094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v1.1.2</a:t>
              </a:r>
              <a:endParaRPr sz="900">
                <a:latin typeface="Overpass"/>
                <a:ea typeface="Overpass"/>
                <a:cs typeface="Overpass"/>
                <a:sym typeface="Overpass"/>
              </a:endParaRPr>
            </a:p>
          </p:txBody>
        </p:sp>
        <p:grpSp>
          <p:nvGrpSpPr>
            <p:cNvPr id="2378" name="Google Shape;2378;p270"/>
            <p:cNvGrpSpPr/>
            <p:nvPr/>
          </p:nvGrpSpPr>
          <p:grpSpPr>
            <a:xfrm>
              <a:off x="6799880" y="1913802"/>
              <a:ext cx="595200" cy="595200"/>
              <a:chOff x="1154805" y="3376152"/>
              <a:chExt cx="595200" cy="595200"/>
            </a:xfrm>
          </p:grpSpPr>
          <p:sp>
            <p:nvSpPr>
              <p:cNvPr id="2379" name="Google Shape;2379;p270"/>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80" name="Google Shape;2380;p270"/>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381" name="Google Shape;2381;p270"/>
          <p:cNvGrpSpPr/>
          <p:nvPr/>
        </p:nvGrpSpPr>
        <p:grpSpPr>
          <a:xfrm>
            <a:off x="5766360" y="3175914"/>
            <a:ext cx="1697097" cy="446400"/>
            <a:chOff x="6799880" y="2885652"/>
            <a:chExt cx="2262795" cy="595200"/>
          </a:xfrm>
        </p:grpSpPr>
        <p:sp>
          <p:nvSpPr>
            <p:cNvPr id="2382" name="Google Shape;2382;p270"/>
            <p:cNvSpPr txBox="1"/>
            <p:nvPr/>
          </p:nvSpPr>
          <p:spPr>
            <a:xfrm>
              <a:off x="7435775" y="298955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v1.1.3</a:t>
              </a:r>
              <a:endParaRPr sz="900">
                <a:latin typeface="Overpass"/>
                <a:ea typeface="Overpass"/>
                <a:cs typeface="Overpass"/>
                <a:sym typeface="Overpass"/>
              </a:endParaRPr>
            </a:p>
          </p:txBody>
        </p:sp>
        <p:grpSp>
          <p:nvGrpSpPr>
            <p:cNvPr id="2383" name="Google Shape;2383;p270"/>
            <p:cNvGrpSpPr/>
            <p:nvPr/>
          </p:nvGrpSpPr>
          <p:grpSpPr>
            <a:xfrm>
              <a:off x="6799880" y="2885652"/>
              <a:ext cx="595200" cy="595200"/>
              <a:chOff x="1154805" y="3376152"/>
              <a:chExt cx="595200" cy="595200"/>
            </a:xfrm>
          </p:grpSpPr>
          <p:sp>
            <p:nvSpPr>
              <p:cNvPr id="2384" name="Google Shape;2384;p270"/>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85" name="Google Shape;2385;p270"/>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386" name="Google Shape;2386;p270"/>
          <p:cNvGrpSpPr/>
          <p:nvPr/>
        </p:nvGrpSpPr>
        <p:grpSpPr>
          <a:xfrm>
            <a:off x="6418691" y="2580733"/>
            <a:ext cx="1697097" cy="446400"/>
            <a:chOff x="6799880" y="3857502"/>
            <a:chExt cx="2262795" cy="595200"/>
          </a:xfrm>
        </p:grpSpPr>
        <p:sp>
          <p:nvSpPr>
            <p:cNvPr id="2387" name="Google Shape;2387;p270"/>
            <p:cNvSpPr txBox="1"/>
            <p:nvPr/>
          </p:nvSpPr>
          <p:spPr>
            <a:xfrm>
              <a:off x="7435775" y="396140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v1.2.0</a:t>
              </a:r>
              <a:endParaRPr sz="900">
                <a:latin typeface="Overpass"/>
                <a:ea typeface="Overpass"/>
                <a:cs typeface="Overpass"/>
                <a:sym typeface="Overpass"/>
              </a:endParaRPr>
            </a:p>
          </p:txBody>
        </p:sp>
        <p:grpSp>
          <p:nvGrpSpPr>
            <p:cNvPr id="2388" name="Google Shape;2388;p270"/>
            <p:cNvGrpSpPr/>
            <p:nvPr/>
          </p:nvGrpSpPr>
          <p:grpSpPr>
            <a:xfrm>
              <a:off x="6799880" y="3857502"/>
              <a:ext cx="595200" cy="595200"/>
              <a:chOff x="1154805" y="3376152"/>
              <a:chExt cx="595200" cy="595200"/>
            </a:xfrm>
          </p:grpSpPr>
          <p:sp>
            <p:nvSpPr>
              <p:cNvPr id="2389" name="Google Shape;2389;p270"/>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90" name="Google Shape;2390;p270"/>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391" name="Google Shape;2391;p270"/>
          <p:cNvGrpSpPr/>
          <p:nvPr/>
        </p:nvGrpSpPr>
        <p:grpSpPr>
          <a:xfrm>
            <a:off x="7009485" y="1985552"/>
            <a:ext cx="1697097" cy="446400"/>
            <a:chOff x="6800480" y="4875602"/>
            <a:chExt cx="2262795" cy="595200"/>
          </a:xfrm>
        </p:grpSpPr>
        <p:sp>
          <p:nvSpPr>
            <p:cNvPr id="2392" name="Google Shape;2392;p270"/>
            <p:cNvSpPr txBox="1"/>
            <p:nvPr/>
          </p:nvSpPr>
          <p:spPr>
            <a:xfrm>
              <a:off x="7436375" y="497950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v1.2.2</a:t>
              </a:r>
              <a:endParaRPr sz="900">
                <a:latin typeface="Overpass"/>
                <a:ea typeface="Overpass"/>
                <a:cs typeface="Overpass"/>
                <a:sym typeface="Overpass"/>
              </a:endParaRPr>
            </a:p>
          </p:txBody>
        </p:sp>
        <p:grpSp>
          <p:nvGrpSpPr>
            <p:cNvPr id="2393" name="Google Shape;2393;p270"/>
            <p:cNvGrpSpPr/>
            <p:nvPr/>
          </p:nvGrpSpPr>
          <p:grpSpPr>
            <a:xfrm>
              <a:off x="6800480" y="4875602"/>
              <a:ext cx="595200" cy="595200"/>
              <a:chOff x="1154805" y="3376152"/>
              <a:chExt cx="595200" cy="595200"/>
            </a:xfrm>
          </p:grpSpPr>
          <p:sp>
            <p:nvSpPr>
              <p:cNvPr id="2394" name="Google Shape;2394;p270"/>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95" name="Google Shape;2395;p270"/>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cxnSp>
        <p:nvCxnSpPr>
          <p:cNvPr id="2396" name="Google Shape;2396;p270"/>
          <p:cNvCxnSpPr/>
          <p:nvPr/>
        </p:nvCxnSpPr>
        <p:spPr>
          <a:xfrm>
            <a:off x="2776214" y="3122625"/>
            <a:ext cx="412800" cy="0"/>
          </a:xfrm>
          <a:prstGeom prst="straightConnector1">
            <a:avLst/>
          </a:prstGeom>
          <a:noFill/>
          <a:ln cap="flat" cmpd="sng" w="9525">
            <a:solidFill>
              <a:schemeClr val="dk2"/>
            </a:solidFill>
            <a:prstDash val="solid"/>
            <a:round/>
            <a:headEnd len="med" w="med" type="none"/>
            <a:tailEnd len="med" w="med" type="triangle"/>
          </a:ln>
        </p:spPr>
      </p:cxnSp>
      <p:sp>
        <p:nvSpPr>
          <p:cNvPr id="2397" name="Google Shape;2397;p270"/>
          <p:cNvSpPr/>
          <p:nvPr/>
        </p:nvSpPr>
        <p:spPr>
          <a:xfrm>
            <a:off x="3404685" y="2899427"/>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98" name="Google Shape;2398;p270"/>
          <p:cNvPicPr preferRelativeResize="0"/>
          <p:nvPr/>
        </p:nvPicPr>
        <p:blipFill>
          <a:blip r:embed="rId5">
            <a:alphaModFix/>
          </a:blip>
          <a:stretch>
            <a:fillRect/>
          </a:stretch>
        </p:blipFill>
        <p:spPr>
          <a:xfrm>
            <a:off x="3487256" y="2982000"/>
            <a:ext cx="281250" cy="281250"/>
          </a:xfrm>
          <a:prstGeom prst="rect">
            <a:avLst/>
          </a:prstGeom>
          <a:noFill/>
          <a:ln>
            <a:noFill/>
          </a:ln>
        </p:spPr>
      </p:pic>
      <p:sp>
        <p:nvSpPr>
          <p:cNvPr id="2399" name="Google Shape;2399;p270"/>
          <p:cNvSpPr txBox="1"/>
          <p:nvPr/>
        </p:nvSpPr>
        <p:spPr>
          <a:xfrm>
            <a:off x="2874358" y="3492220"/>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Subscription for YourOperator</a:t>
            </a:r>
            <a:endParaRPr sz="900">
              <a:latin typeface="Overpass"/>
              <a:ea typeface="Overpass"/>
              <a:cs typeface="Overpass"/>
              <a:sym typeface="Overpass"/>
            </a:endParaRPr>
          </a:p>
        </p:txBody>
      </p:sp>
      <p:cxnSp>
        <p:nvCxnSpPr>
          <p:cNvPr id="2400" name="Google Shape;2400;p270"/>
          <p:cNvCxnSpPr/>
          <p:nvPr/>
        </p:nvCxnSpPr>
        <p:spPr>
          <a:xfrm rot="10800000">
            <a:off x="4808719" y="1699613"/>
            <a:ext cx="0" cy="2664600"/>
          </a:xfrm>
          <a:prstGeom prst="straightConnector1">
            <a:avLst/>
          </a:prstGeom>
          <a:noFill/>
          <a:ln cap="flat" cmpd="sng" w="9525">
            <a:solidFill>
              <a:schemeClr val="dk2"/>
            </a:solidFill>
            <a:prstDash val="dash"/>
            <a:round/>
            <a:headEnd len="med" w="med" type="none"/>
            <a:tailEnd len="med" w="med" type="triangle"/>
          </a:ln>
        </p:spPr>
      </p:cxnSp>
      <p:cxnSp>
        <p:nvCxnSpPr>
          <p:cNvPr id="2401" name="Google Shape;2401;p270"/>
          <p:cNvCxnSpPr/>
          <p:nvPr/>
        </p:nvCxnSpPr>
        <p:spPr>
          <a:xfrm>
            <a:off x="4808719" y="4366275"/>
            <a:ext cx="3335100" cy="0"/>
          </a:xfrm>
          <a:prstGeom prst="straightConnector1">
            <a:avLst/>
          </a:prstGeom>
          <a:noFill/>
          <a:ln cap="flat" cmpd="sng" w="9525">
            <a:solidFill>
              <a:schemeClr val="dk2"/>
            </a:solidFill>
            <a:prstDash val="dash"/>
            <a:round/>
            <a:headEnd len="med" w="med" type="none"/>
            <a:tailEnd len="med" w="med" type="triangle"/>
          </a:ln>
        </p:spPr>
      </p:cxnSp>
      <p:sp>
        <p:nvSpPr>
          <p:cNvPr id="2402" name="Google Shape;2402;p270"/>
          <p:cNvSpPr txBox="1"/>
          <p:nvPr/>
        </p:nvSpPr>
        <p:spPr>
          <a:xfrm>
            <a:off x="8211845" y="4225650"/>
            <a:ext cx="5487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Time</a:t>
            </a:r>
            <a:endParaRPr sz="900">
              <a:latin typeface="Overpass"/>
              <a:ea typeface="Overpass"/>
              <a:cs typeface="Overpass"/>
              <a:sym typeface="Overpass"/>
            </a:endParaRPr>
          </a:p>
        </p:txBody>
      </p:sp>
      <p:sp>
        <p:nvSpPr>
          <p:cNvPr id="2403" name="Google Shape;2403;p270"/>
          <p:cNvSpPr txBox="1"/>
          <p:nvPr/>
        </p:nvSpPr>
        <p:spPr>
          <a:xfrm>
            <a:off x="4534332" y="1418288"/>
            <a:ext cx="5487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Version</a:t>
            </a:r>
            <a:endParaRPr sz="900">
              <a:latin typeface="Overpass"/>
              <a:ea typeface="Overpass"/>
              <a:cs typeface="Overpass"/>
              <a:sym typeface="Overpass"/>
            </a:endParaRPr>
          </a:p>
        </p:txBody>
      </p:sp>
      <p:cxnSp>
        <p:nvCxnSpPr>
          <p:cNvPr id="2404" name="Google Shape;2404;p270"/>
          <p:cNvCxnSpPr>
            <a:stCxn id="2379" idx="0"/>
            <a:endCxn id="2384" idx="2"/>
          </p:cNvCxnSpPr>
          <p:nvPr/>
        </p:nvCxnSpPr>
        <p:spPr>
          <a:xfrm rot="-5400000">
            <a:off x="5408291" y="3388202"/>
            <a:ext cx="347400" cy="369000"/>
          </a:xfrm>
          <a:prstGeom prst="curvedConnector2">
            <a:avLst/>
          </a:prstGeom>
          <a:noFill/>
          <a:ln cap="flat" cmpd="sng" w="9525">
            <a:solidFill>
              <a:schemeClr val="dk2"/>
            </a:solidFill>
            <a:prstDash val="solid"/>
            <a:round/>
            <a:headEnd len="med" w="med" type="none"/>
            <a:tailEnd len="med" w="med" type="triangle"/>
          </a:ln>
        </p:spPr>
      </p:cxnSp>
      <p:cxnSp>
        <p:nvCxnSpPr>
          <p:cNvPr id="2405" name="Google Shape;2405;p270"/>
          <p:cNvCxnSpPr>
            <a:stCxn id="2384" idx="0"/>
            <a:endCxn id="2389" idx="2"/>
          </p:cNvCxnSpPr>
          <p:nvPr/>
        </p:nvCxnSpPr>
        <p:spPr>
          <a:xfrm rot="-5400000">
            <a:off x="6018060" y="2775414"/>
            <a:ext cx="372000" cy="429000"/>
          </a:xfrm>
          <a:prstGeom prst="curvedConnector2">
            <a:avLst/>
          </a:prstGeom>
          <a:noFill/>
          <a:ln cap="flat" cmpd="sng" w="9525">
            <a:solidFill>
              <a:schemeClr val="dk2"/>
            </a:solidFill>
            <a:prstDash val="solid"/>
            <a:round/>
            <a:headEnd len="med" w="med" type="none"/>
            <a:tailEnd len="med" w="med" type="triangle"/>
          </a:ln>
        </p:spPr>
      </p:cxnSp>
      <p:cxnSp>
        <p:nvCxnSpPr>
          <p:cNvPr id="2406" name="Google Shape;2406;p270"/>
          <p:cNvCxnSpPr>
            <a:stCxn id="2389" idx="0"/>
            <a:endCxn id="2394" idx="2"/>
          </p:cNvCxnSpPr>
          <p:nvPr/>
        </p:nvCxnSpPr>
        <p:spPr>
          <a:xfrm rot="-5400000">
            <a:off x="6639641" y="2210983"/>
            <a:ext cx="372000" cy="367500"/>
          </a:xfrm>
          <a:prstGeom prst="curvedConnector2">
            <a:avLst/>
          </a:prstGeom>
          <a:noFill/>
          <a:ln cap="flat" cmpd="sng" w="9525">
            <a:solidFill>
              <a:schemeClr val="dk2"/>
            </a:solidFill>
            <a:prstDash val="solid"/>
            <a:round/>
            <a:headEnd len="med" w="med" type="none"/>
            <a:tailEnd len="med" w="med" type="triangle"/>
          </a:ln>
        </p:spPr>
      </p:cxnSp>
      <p:cxnSp>
        <p:nvCxnSpPr>
          <p:cNvPr id="2407" name="Google Shape;2407;p270"/>
          <p:cNvCxnSpPr/>
          <p:nvPr/>
        </p:nvCxnSpPr>
        <p:spPr>
          <a:xfrm>
            <a:off x="4082283" y="3122625"/>
            <a:ext cx="412800" cy="0"/>
          </a:xfrm>
          <a:prstGeom prst="straightConnector1">
            <a:avLst/>
          </a:prstGeom>
          <a:noFill/>
          <a:ln cap="flat" cmpd="sng" w="9525">
            <a:solidFill>
              <a:schemeClr val="dk2"/>
            </a:solidFill>
            <a:prstDash val="solid"/>
            <a:round/>
            <a:headEnd len="med" w="med" type="none"/>
            <a:tailEnd len="med" w="med" type="triangle"/>
          </a:ln>
        </p:spPr>
      </p:cxnSp>
      <p:pic>
        <p:nvPicPr>
          <p:cNvPr id="2408" name="Google Shape;2408;p270"/>
          <p:cNvPicPr preferRelativeResize="0"/>
          <p:nvPr/>
        </p:nvPicPr>
        <p:blipFill>
          <a:blip r:embed="rId6">
            <a:alphaModFix/>
          </a:blip>
          <a:stretch>
            <a:fillRect/>
          </a:stretch>
        </p:blipFill>
        <p:spPr>
          <a:xfrm>
            <a:off x="499306" y="1781492"/>
            <a:ext cx="612888" cy="426272"/>
          </a:xfrm>
          <a:prstGeom prst="rect">
            <a:avLst/>
          </a:prstGeom>
          <a:noFill/>
          <a:ln>
            <a:noFill/>
          </a:ln>
        </p:spPr>
      </p:pic>
      <p:sp>
        <p:nvSpPr>
          <p:cNvPr id="2409" name="Google Shape;2409;p270"/>
          <p:cNvSpPr txBox="1"/>
          <p:nvPr/>
        </p:nvSpPr>
        <p:spPr>
          <a:xfrm>
            <a:off x="0" y="1435200"/>
            <a:ext cx="1598700" cy="2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Operator Catalog</a:t>
            </a:r>
            <a:endParaRPr sz="900">
              <a:latin typeface="Overpass"/>
              <a:ea typeface="Overpass"/>
              <a:cs typeface="Overpass"/>
              <a:sym typeface="Overpass"/>
            </a:endParaRPr>
          </a:p>
        </p:txBody>
      </p:sp>
      <p:cxnSp>
        <p:nvCxnSpPr>
          <p:cNvPr id="2410" name="Google Shape;2410;p270"/>
          <p:cNvCxnSpPr/>
          <p:nvPr/>
        </p:nvCxnSpPr>
        <p:spPr>
          <a:xfrm>
            <a:off x="805749" y="2385808"/>
            <a:ext cx="0" cy="301500"/>
          </a:xfrm>
          <a:prstGeom prst="straightConnector1">
            <a:avLst/>
          </a:prstGeom>
          <a:noFill/>
          <a:ln cap="flat" cmpd="sng" w="9525">
            <a:solidFill>
              <a:srgbClr val="595959"/>
            </a:solidFill>
            <a:prstDash val="solid"/>
            <a:round/>
            <a:headEnd len="med" w="med" type="none"/>
            <a:tailEnd len="med" w="med" type="triangle"/>
          </a:ln>
        </p:spPr>
      </p:cxnSp>
      <p:sp>
        <p:nvSpPr>
          <p:cNvPr id="2411" name="Google Shape;2411;p27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412" name="Google Shape;2412;p27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413" name="Google Shape;2413;p27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217"/>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4 </a:t>
            </a:r>
            <a:r>
              <a:rPr lang="en" sz="2600">
                <a:latin typeface="Overpass Light"/>
                <a:ea typeface="Overpass Light"/>
                <a:cs typeface="Overpass Light"/>
                <a:sym typeface="Overpass Light"/>
              </a:rPr>
              <a:t>Lifecycle</a:t>
            </a:r>
            <a:endParaRPr sz="2600">
              <a:latin typeface="Overpass Light"/>
              <a:ea typeface="Overpass Light"/>
              <a:cs typeface="Overpass Light"/>
              <a:sym typeface="Overpass Light"/>
            </a:endParaRPr>
          </a:p>
        </p:txBody>
      </p:sp>
      <p:sp>
        <p:nvSpPr>
          <p:cNvPr id="1447" name="Google Shape;1447;p21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448" name="Google Shape;1448;p21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449" name="Google Shape;1449;p21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Mike Barrett</a:t>
            </a:r>
            <a:endParaRPr sz="900">
              <a:solidFill>
                <a:srgbClr val="999999"/>
              </a:solidFill>
              <a:latin typeface="Overpass Light"/>
              <a:ea typeface="Overpass Light"/>
              <a:cs typeface="Overpass Light"/>
              <a:sym typeface="Overpass Light"/>
            </a:endParaRPr>
          </a:p>
        </p:txBody>
      </p:sp>
      <p:sp>
        <p:nvSpPr>
          <p:cNvPr id="1450" name="Google Shape;1450;p217"/>
          <p:cNvSpPr txBox="1"/>
          <p:nvPr/>
        </p:nvSpPr>
        <p:spPr>
          <a:xfrm>
            <a:off x="228600" y="2014600"/>
            <a:ext cx="8489100" cy="2757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Release driven. Moved away from declaring dates and will now be based on releases (ie N-2)</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The 4.x Major release will be supported for 3 years.  </a:t>
            </a:r>
            <a:endParaRPr sz="1300">
              <a:latin typeface="Overpass Light"/>
              <a:ea typeface="Overpass Light"/>
              <a:cs typeface="Overpass Light"/>
              <a:sym typeface="Overpass Light"/>
            </a:endParaRPr>
          </a:p>
          <a:p>
            <a:pPr indent="-311150" lvl="1" marL="914400" rtl="0" algn="l">
              <a:spcBef>
                <a:spcPts val="0"/>
              </a:spcBef>
              <a:spcAft>
                <a:spcPts val="0"/>
              </a:spcAft>
              <a:buSzPts val="1300"/>
              <a:buFont typeface="Overpass Light"/>
              <a:buChar char="○"/>
            </a:pPr>
            <a:r>
              <a:rPr lang="en" sz="1300">
                <a:latin typeface="Overpass Light"/>
                <a:ea typeface="Overpass Light"/>
                <a:cs typeface="Overpass Light"/>
                <a:sym typeface="Overpass Light"/>
              </a:rPr>
              <a:t>Min of 2 years full support and 1 year </a:t>
            </a:r>
            <a:r>
              <a:rPr lang="en" sz="1300">
                <a:latin typeface="Overpass Light"/>
                <a:ea typeface="Overpass Light"/>
                <a:cs typeface="Overpass Light"/>
                <a:sym typeface="Overpass Light"/>
              </a:rPr>
              <a:t>maintenance</a:t>
            </a:r>
            <a:r>
              <a:rPr lang="en" sz="1300">
                <a:latin typeface="Overpass Light"/>
                <a:ea typeface="Overpass Light"/>
                <a:cs typeface="Overpass Light"/>
                <a:sym typeface="Overpass Light"/>
              </a:rPr>
              <a:t> wherein the 2 year full support is has a non declared end (will run longer) and the maintenance cycle starts when full support ends</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Current Release (N) offers full support (All bug fixes, all security fixes).  Once a new minor version is released, that full support for the old release will continue for 1 month on the overlap</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After that month, we will offer 5 months of critical bug and critical security fixes for the older release</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At any given time there will be 3 releases supported</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OTA Upgrade will work up to 2 releases in a serial manner.  If you fall more than 2 releases behind, you must use the application migration tooling to move to a new cluster</a:t>
            </a:r>
            <a:endParaRPr sz="1300">
              <a:latin typeface="Overpass Light"/>
              <a:ea typeface="Overpass Light"/>
              <a:cs typeface="Overpass Light"/>
              <a:sym typeface="Overpass Light"/>
            </a:endParaRPr>
          </a:p>
          <a:p>
            <a:pPr indent="-311150" lvl="0" marL="457200" rtl="0" algn="l">
              <a:spcBef>
                <a:spcPts val="0"/>
              </a:spcBef>
              <a:spcAft>
                <a:spcPts val="0"/>
              </a:spcAft>
              <a:buSzPts val="1300"/>
              <a:buFont typeface="Overpass Light"/>
              <a:buChar char="●"/>
            </a:pPr>
            <a:r>
              <a:rPr lang="en" sz="1300">
                <a:latin typeface="Overpass Light"/>
                <a:ea typeface="Overpass Light"/>
                <a:cs typeface="Overpass Light"/>
                <a:sym typeface="Overpass Light"/>
              </a:rPr>
              <a:t>Red Hat will release EUS updates that are supported for 14 months of critical bug and critical security fixes instead of the normal 5 months.  If you stay on the EUS for its entire life, you must use the application migration tooling to move to a new cluster</a:t>
            </a:r>
            <a:endParaRPr sz="1300">
              <a:latin typeface="Overpass Light"/>
              <a:ea typeface="Overpass Light"/>
              <a:cs typeface="Overpass Light"/>
              <a:sym typeface="Overpass Light"/>
            </a:endParaRPr>
          </a:p>
        </p:txBody>
      </p:sp>
      <p:pic>
        <p:nvPicPr>
          <p:cNvPr id="1451" name="Google Shape;1451;p217"/>
          <p:cNvPicPr preferRelativeResize="0"/>
          <p:nvPr/>
        </p:nvPicPr>
        <p:blipFill>
          <a:blip r:embed="rId3">
            <a:alphaModFix/>
          </a:blip>
          <a:stretch>
            <a:fillRect/>
          </a:stretch>
        </p:blipFill>
        <p:spPr>
          <a:xfrm>
            <a:off x="678525" y="841950"/>
            <a:ext cx="7404125" cy="973850"/>
          </a:xfrm>
          <a:prstGeom prst="rect">
            <a:avLst/>
          </a:prstGeom>
          <a:noFill/>
          <a:ln>
            <a:noFill/>
          </a:ln>
        </p:spPr>
      </p:pic>
      <p:sp>
        <p:nvSpPr>
          <p:cNvPr id="1452" name="Google Shape;1452;p217"/>
          <p:cNvSpPr txBox="1"/>
          <p:nvPr/>
        </p:nvSpPr>
        <p:spPr>
          <a:xfrm>
            <a:off x="725725" y="1478450"/>
            <a:ext cx="52251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verpass Light"/>
                <a:ea typeface="Overpass Light"/>
                <a:cs typeface="Overpass Light"/>
                <a:sym typeface="Overpass Light"/>
              </a:rPr>
              <a:t>* Hypothetical timeline for discussion purposes </a:t>
            </a:r>
            <a:endParaRPr i="1" sz="1000">
              <a:latin typeface="Overpass Light"/>
              <a:ea typeface="Overpass Light"/>
              <a:cs typeface="Overpass Light"/>
              <a:sym typeface="Overpass Light"/>
            </a:endParaRPr>
          </a:p>
        </p:txBody>
      </p:sp>
      <p:sp>
        <p:nvSpPr>
          <p:cNvPr id="1453" name="Google Shape;1453;p217"/>
          <p:cNvSpPr/>
          <p:nvPr/>
        </p:nvSpPr>
        <p:spPr>
          <a:xfrm>
            <a:off x="3655850" y="694675"/>
            <a:ext cx="1424100" cy="132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17"/>
          <p:cNvSpPr txBox="1"/>
          <p:nvPr/>
        </p:nvSpPr>
        <p:spPr>
          <a:xfrm>
            <a:off x="5079950" y="1755300"/>
            <a:ext cx="1424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Overpass Light"/>
                <a:ea typeface="Overpass Light"/>
                <a:cs typeface="Overpass Light"/>
                <a:sym typeface="Overpass Light"/>
              </a:rPr>
              <a:t>3 releases supported </a:t>
            </a:r>
            <a:endParaRPr i="1" sz="900">
              <a:latin typeface="Overpass Light"/>
              <a:ea typeface="Overpass Light"/>
              <a:cs typeface="Overpass Light"/>
              <a:sym typeface="Overpass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27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Operator Lifecycle Management</a:t>
            </a:r>
            <a:endParaRPr sz="2600"/>
          </a:p>
          <a:p>
            <a:pPr indent="0" lvl="0" marL="0" rtl="0" algn="l">
              <a:spcBef>
                <a:spcPts val="0"/>
              </a:spcBef>
              <a:spcAft>
                <a:spcPts val="0"/>
              </a:spcAft>
              <a:buNone/>
            </a:pPr>
            <a:r>
              <a:t/>
            </a:r>
            <a:endParaRPr/>
          </a:p>
        </p:txBody>
      </p:sp>
      <p:sp>
        <p:nvSpPr>
          <p:cNvPr id="2419" name="Google Shape;2419;p2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420" name="Google Shape;2420;p271"/>
          <p:cNvPicPr preferRelativeResize="0"/>
          <p:nvPr/>
        </p:nvPicPr>
        <p:blipFill rotWithShape="1">
          <a:blip r:embed="rId3">
            <a:alphaModFix/>
          </a:blip>
          <a:srcRect b="0" l="0" r="60262" t="0"/>
          <a:stretch/>
        </p:blipFill>
        <p:spPr>
          <a:xfrm>
            <a:off x="536995" y="2837666"/>
            <a:ext cx="475931" cy="514350"/>
          </a:xfrm>
          <a:prstGeom prst="rect">
            <a:avLst/>
          </a:prstGeom>
          <a:noFill/>
          <a:ln>
            <a:noFill/>
          </a:ln>
        </p:spPr>
      </p:pic>
      <p:grpSp>
        <p:nvGrpSpPr>
          <p:cNvPr id="2421" name="Google Shape;2421;p271"/>
          <p:cNvGrpSpPr/>
          <p:nvPr/>
        </p:nvGrpSpPr>
        <p:grpSpPr>
          <a:xfrm>
            <a:off x="984731" y="2883583"/>
            <a:ext cx="1886175" cy="401822"/>
            <a:chOff x="2561963" y="1540013"/>
            <a:chExt cx="2514900" cy="535763"/>
          </a:xfrm>
        </p:grpSpPr>
        <p:sp>
          <p:nvSpPr>
            <p:cNvPr id="2422" name="Google Shape;2422;p271"/>
            <p:cNvSpPr txBox="1"/>
            <p:nvPr/>
          </p:nvSpPr>
          <p:spPr>
            <a:xfrm>
              <a:off x="2571930" y="1540013"/>
              <a:ext cx="1080900" cy="47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800">
                  <a:solidFill>
                    <a:srgbClr val="000000"/>
                  </a:solidFill>
                  <a:latin typeface="Proxima Nova"/>
                  <a:ea typeface="Proxima Nova"/>
                  <a:cs typeface="Proxima Nova"/>
                  <a:sym typeface="Proxima Nova"/>
                </a:rPr>
                <a:t>OPERATOR</a:t>
              </a:r>
              <a:endParaRPr b="1" sz="800"/>
            </a:p>
          </p:txBody>
        </p:sp>
        <p:sp>
          <p:nvSpPr>
            <p:cNvPr id="2423" name="Google Shape;2423;p271"/>
            <p:cNvSpPr txBox="1"/>
            <p:nvPr/>
          </p:nvSpPr>
          <p:spPr>
            <a:xfrm>
              <a:off x="2561963" y="1689375"/>
              <a:ext cx="2514900" cy="3864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1200">
                  <a:latin typeface="Proxima Nova"/>
                  <a:ea typeface="Proxima Nova"/>
                  <a:cs typeface="Proxima Nova"/>
                  <a:sym typeface="Proxima Nova"/>
                </a:rPr>
                <a:t>LIFECYCLE MANAGER</a:t>
              </a:r>
              <a:endParaRPr sz="1200"/>
            </a:p>
          </p:txBody>
        </p:sp>
      </p:grpSp>
      <p:grpSp>
        <p:nvGrpSpPr>
          <p:cNvPr id="2424" name="Google Shape;2424;p271"/>
          <p:cNvGrpSpPr/>
          <p:nvPr/>
        </p:nvGrpSpPr>
        <p:grpSpPr>
          <a:xfrm>
            <a:off x="5174291" y="3746402"/>
            <a:ext cx="1983973" cy="446400"/>
            <a:chOff x="6799880" y="1913802"/>
            <a:chExt cx="2645298" cy="595200"/>
          </a:xfrm>
        </p:grpSpPr>
        <p:sp>
          <p:nvSpPr>
            <p:cNvPr id="2425" name="Google Shape;2425;p271"/>
            <p:cNvSpPr txBox="1"/>
            <p:nvPr/>
          </p:nvSpPr>
          <p:spPr>
            <a:xfrm>
              <a:off x="7435777" y="2017693"/>
              <a:ext cx="20094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v1.1.2</a:t>
              </a:r>
              <a:endParaRPr sz="900">
                <a:latin typeface="Overpass"/>
                <a:ea typeface="Overpass"/>
                <a:cs typeface="Overpass"/>
                <a:sym typeface="Overpass"/>
              </a:endParaRPr>
            </a:p>
          </p:txBody>
        </p:sp>
        <p:grpSp>
          <p:nvGrpSpPr>
            <p:cNvPr id="2426" name="Google Shape;2426;p271"/>
            <p:cNvGrpSpPr/>
            <p:nvPr/>
          </p:nvGrpSpPr>
          <p:grpSpPr>
            <a:xfrm>
              <a:off x="6799880" y="1913802"/>
              <a:ext cx="595200" cy="595200"/>
              <a:chOff x="1154805" y="3376152"/>
              <a:chExt cx="595200" cy="595200"/>
            </a:xfrm>
          </p:grpSpPr>
          <p:sp>
            <p:nvSpPr>
              <p:cNvPr id="2427" name="Google Shape;2427;p271"/>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28" name="Google Shape;2428;p271"/>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429" name="Google Shape;2429;p271"/>
          <p:cNvGrpSpPr/>
          <p:nvPr/>
        </p:nvGrpSpPr>
        <p:grpSpPr>
          <a:xfrm>
            <a:off x="5766360" y="3175914"/>
            <a:ext cx="1697097" cy="446400"/>
            <a:chOff x="6799880" y="2885652"/>
            <a:chExt cx="2262795" cy="595200"/>
          </a:xfrm>
        </p:grpSpPr>
        <p:sp>
          <p:nvSpPr>
            <p:cNvPr id="2430" name="Google Shape;2430;p271"/>
            <p:cNvSpPr txBox="1"/>
            <p:nvPr/>
          </p:nvSpPr>
          <p:spPr>
            <a:xfrm>
              <a:off x="7435775" y="298955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v1.1.3</a:t>
              </a:r>
              <a:endParaRPr sz="900">
                <a:latin typeface="Overpass"/>
                <a:ea typeface="Overpass"/>
                <a:cs typeface="Overpass"/>
                <a:sym typeface="Overpass"/>
              </a:endParaRPr>
            </a:p>
          </p:txBody>
        </p:sp>
        <p:grpSp>
          <p:nvGrpSpPr>
            <p:cNvPr id="2431" name="Google Shape;2431;p271"/>
            <p:cNvGrpSpPr/>
            <p:nvPr/>
          </p:nvGrpSpPr>
          <p:grpSpPr>
            <a:xfrm>
              <a:off x="6799880" y="2885652"/>
              <a:ext cx="595200" cy="595200"/>
              <a:chOff x="1154805" y="3376152"/>
              <a:chExt cx="595200" cy="595200"/>
            </a:xfrm>
          </p:grpSpPr>
          <p:sp>
            <p:nvSpPr>
              <p:cNvPr id="2432" name="Google Shape;2432;p271"/>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33" name="Google Shape;2433;p271"/>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434" name="Google Shape;2434;p271"/>
          <p:cNvGrpSpPr/>
          <p:nvPr/>
        </p:nvGrpSpPr>
        <p:grpSpPr>
          <a:xfrm>
            <a:off x="6418691" y="2580733"/>
            <a:ext cx="1697097" cy="446400"/>
            <a:chOff x="6799880" y="3857502"/>
            <a:chExt cx="2262795" cy="595200"/>
          </a:xfrm>
        </p:grpSpPr>
        <p:sp>
          <p:nvSpPr>
            <p:cNvPr id="2435" name="Google Shape;2435;p271"/>
            <p:cNvSpPr txBox="1"/>
            <p:nvPr/>
          </p:nvSpPr>
          <p:spPr>
            <a:xfrm>
              <a:off x="7435775" y="396140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v1.2.0</a:t>
              </a:r>
              <a:endParaRPr sz="900">
                <a:latin typeface="Overpass"/>
                <a:ea typeface="Overpass"/>
                <a:cs typeface="Overpass"/>
                <a:sym typeface="Overpass"/>
              </a:endParaRPr>
            </a:p>
          </p:txBody>
        </p:sp>
        <p:grpSp>
          <p:nvGrpSpPr>
            <p:cNvPr id="2436" name="Google Shape;2436;p271"/>
            <p:cNvGrpSpPr/>
            <p:nvPr/>
          </p:nvGrpSpPr>
          <p:grpSpPr>
            <a:xfrm>
              <a:off x="6799880" y="3857502"/>
              <a:ext cx="595200" cy="595200"/>
              <a:chOff x="1154805" y="3376152"/>
              <a:chExt cx="595200" cy="595200"/>
            </a:xfrm>
          </p:grpSpPr>
          <p:sp>
            <p:nvSpPr>
              <p:cNvPr id="2437" name="Google Shape;2437;p271"/>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38" name="Google Shape;2438;p271"/>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grpSp>
        <p:nvGrpSpPr>
          <p:cNvPr id="2439" name="Google Shape;2439;p271"/>
          <p:cNvGrpSpPr/>
          <p:nvPr/>
        </p:nvGrpSpPr>
        <p:grpSpPr>
          <a:xfrm>
            <a:off x="7009485" y="1985552"/>
            <a:ext cx="1697097" cy="446400"/>
            <a:chOff x="6800480" y="4875602"/>
            <a:chExt cx="2262795" cy="595200"/>
          </a:xfrm>
        </p:grpSpPr>
        <p:sp>
          <p:nvSpPr>
            <p:cNvPr id="2440" name="Google Shape;2440;p271"/>
            <p:cNvSpPr txBox="1"/>
            <p:nvPr/>
          </p:nvSpPr>
          <p:spPr>
            <a:xfrm>
              <a:off x="7436375" y="4979500"/>
              <a:ext cx="1626900" cy="37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YourOperator v1.2.2</a:t>
              </a:r>
              <a:endParaRPr sz="900">
                <a:latin typeface="Overpass"/>
                <a:ea typeface="Overpass"/>
                <a:cs typeface="Overpass"/>
                <a:sym typeface="Overpass"/>
              </a:endParaRPr>
            </a:p>
          </p:txBody>
        </p:sp>
        <p:grpSp>
          <p:nvGrpSpPr>
            <p:cNvPr id="2441" name="Google Shape;2441;p271"/>
            <p:cNvGrpSpPr/>
            <p:nvPr/>
          </p:nvGrpSpPr>
          <p:grpSpPr>
            <a:xfrm>
              <a:off x="6800480" y="4875602"/>
              <a:ext cx="595200" cy="595200"/>
              <a:chOff x="1154805" y="3376152"/>
              <a:chExt cx="595200" cy="595200"/>
            </a:xfrm>
          </p:grpSpPr>
          <p:sp>
            <p:nvSpPr>
              <p:cNvPr id="2442" name="Google Shape;2442;p271"/>
              <p:cNvSpPr/>
              <p:nvPr/>
            </p:nvSpPr>
            <p:spPr>
              <a:xfrm>
                <a:off x="1154805" y="3376152"/>
                <a:ext cx="595200" cy="5952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43" name="Google Shape;2443;p271"/>
              <p:cNvPicPr preferRelativeResize="0"/>
              <p:nvPr/>
            </p:nvPicPr>
            <p:blipFill rotWithShape="1">
              <a:blip r:embed="rId4">
                <a:alphaModFix/>
              </a:blip>
              <a:srcRect b="11507" l="6316" r="60351" t="11515"/>
              <a:stretch/>
            </p:blipFill>
            <p:spPr>
              <a:xfrm>
                <a:off x="1268676" y="3486344"/>
                <a:ext cx="377101" cy="374907"/>
              </a:xfrm>
              <a:prstGeom prst="rect">
                <a:avLst/>
              </a:prstGeom>
              <a:noFill/>
              <a:ln>
                <a:noFill/>
              </a:ln>
            </p:spPr>
          </p:pic>
        </p:grpSp>
      </p:grpSp>
      <p:cxnSp>
        <p:nvCxnSpPr>
          <p:cNvPr id="2444" name="Google Shape;2444;p271"/>
          <p:cNvCxnSpPr/>
          <p:nvPr/>
        </p:nvCxnSpPr>
        <p:spPr>
          <a:xfrm>
            <a:off x="2776214" y="3122625"/>
            <a:ext cx="412800" cy="0"/>
          </a:xfrm>
          <a:prstGeom prst="straightConnector1">
            <a:avLst/>
          </a:prstGeom>
          <a:noFill/>
          <a:ln cap="flat" cmpd="sng" w="9525">
            <a:solidFill>
              <a:schemeClr val="dk2"/>
            </a:solidFill>
            <a:prstDash val="solid"/>
            <a:round/>
            <a:headEnd len="med" w="med" type="none"/>
            <a:tailEnd len="med" w="med" type="triangle"/>
          </a:ln>
        </p:spPr>
      </p:cxnSp>
      <p:sp>
        <p:nvSpPr>
          <p:cNvPr id="2445" name="Google Shape;2445;p271"/>
          <p:cNvSpPr/>
          <p:nvPr/>
        </p:nvSpPr>
        <p:spPr>
          <a:xfrm>
            <a:off x="3404685" y="2899427"/>
            <a:ext cx="446400" cy="4464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46" name="Google Shape;2446;p271"/>
          <p:cNvPicPr preferRelativeResize="0"/>
          <p:nvPr/>
        </p:nvPicPr>
        <p:blipFill>
          <a:blip r:embed="rId5">
            <a:alphaModFix/>
          </a:blip>
          <a:stretch>
            <a:fillRect/>
          </a:stretch>
        </p:blipFill>
        <p:spPr>
          <a:xfrm>
            <a:off x="3487256" y="2982000"/>
            <a:ext cx="281250" cy="281250"/>
          </a:xfrm>
          <a:prstGeom prst="rect">
            <a:avLst/>
          </a:prstGeom>
          <a:noFill/>
          <a:ln>
            <a:noFill/>
          </a:ln>
        </p:spPr>
      </p:pic>
      <p:sp>
        <p:nvSpPr>
          <p:cNvPr id="2447" name="Google Shape;2447;p271"/>
          <p:cNvSpPr txBox="1"/>
          <p:nvPr/>
        </p:nvSpPr>
        <p:spPr>
          <a:xfrm>
            <a:off x="2874358" y="3492220"/>
            <a:ext cx="1506900" cy="28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Subscription for YourOperator</a:t>
            </a:r>
            <a:endParaRPr sz="900">
              <a:latin typeface="Overpass"/>
              <a:ea typeface="Overpass"/>
              <a:cs typeface="Overpass"/>
              <a:sym typeface="Overpass"/>
            </a:endParaRPr>
          </a:p>
        </p:txBody>
      </p:sp>
      <p:cxnSp>
        <p:nvCxnSpPr>
          <p:cNvPr id="2448" name="Google Shape;2448;p271"/>
          <p:cNvCxnSpPr/>
          <p:nvPr/>
        </p:nvCxnSpPr>
        <p:spPr>
          <a:xfrm rot="10800000">
            <a:off x="4808719" y="1699613"/>
            <a:ext cx="0" cy="2664600"/>
          </a:xfrm>
          <a:prstGeom prst="straightConnector1">
            <a:avLst/>
          </a:prstGeom>
          <a:noFill/>
          <a:ln cap="flat" cmpd="sng" w="9525">
            <a:solidFill>
              <a:schemeClr val="dk2"/>
            </a:solidFill>
            <a:prstDash val="dash"/>
            <a:round/>
            <a:headEnd len="med" w="med" type="none"/>
            <a:tailEnd len="med" w="med" type="triangle"/>
          </a:ln>
        </p:spPr>
      </p:cxnSp>
      <p:cxnSp>
        <p:nvCxnSpPr>
          <p:cNvPr id="2449" name="Google Shape;2449;p271"/>
          <p:cNvCxnSpPr/>
          <p:nvPr/>
        </p:nvCxnSpPr>
        <p:spPr>
          <a:xfrm>
            <a:off x="4808719" y="4366275"/>
            <a:ext cx="3335100" cy="0"/>
          </a:xfrm>
          <a:prstGeom prst="straightConnector1">
            <a:avLst/>
          </a:prstGeom>
          <a:noFill/>
          <a:ln cap="flat" cmpd="sng" w="9525">
            <a:solidFill>
              <a:schemeClr val="dk2"/>
            </a:solidFill>
            <a:prstDash val="dash"/>
            <a:round/>
            <a:headEnd len="med" w="med" type="none"/>
            <a:tailEnd len="med" w="med" type="triangle"/>
          </a:ln>
        </p:spPr>
      </p:cxnSp>
      <p:sp>
        <p:nvSpPr>
          <p:cNvPr id="2450" name="Google Shape;2450;p271"/>
          <p:cNvSpPr txBox="1"/>
          <p:nvPr/>
        </p:nvSpPr>
        <p:spPr>
          <a:xfrm>
            <a:off x="8211845" y="4225650"/>
            <a:ext cx="5487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Time</a:t>
            </a:r>
            <a:endParaRPr sz="900">
              <a:latin typeface="Overpass"/>
              <a:ea typeface="Overpass"/>
              <a:cs typeface="Overpass"/>
              <a:sym typeface="Overpass"/>
            </a:endParaRPr>
          </a:p>
        </p:txBody>
      </p:sp>
      <p:sp>
        <p:nvSpPr>
          <p:cNvPr id="2451" name="Google Shape;2451;p271"/>
          <p:cNvSpPr txBox="1"/>
          <p:nvPr/>
        </p:nvSpPr>
        <p:spPr>
          <a:xfrm>
            <a:off x="4534332" y="1418288"/>
            <a:ext cx="5487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Version</a:t>
            </a:r>
            <a:endParaRPr sz="900">
              <a:latin typeface="Overpass"/>
              <a:ea typeface="Overpass"/>
              <a:cs typeface="Overpass"/>
              <a:sym typeface="Overpass"/>
            </a:endParaRPr>
          </a:p>
        </p:txBody>
      </p:sp>
      <p:cxnSp>
        <p:nvCxnSpPr>
          <p:cNvPr id="2452" name="Google Shape;2452;p271"/>
          <p:cNvCxnSpPr>
            <a:stCxn id="2427" idx="0"/>
            <a:endCxn id="2432" idx="2"/>
          </p:cNvCxnSpPr>
          <p:nvPr/>
        </p:nvCxnSpPr>
        <p:spPr>
          <a:xfrm rot="-5400000">
            <a:off x="5408291" y="3388202"/>
            <a:ext cx="347400" cy="369000"/>
          </a:xfrm>
          <a:prstGeom prst="curvedConnector2">
            <a:avLst/>
          </a:prstGeom>
          <a:noFill/>
          <a:ln cap="flat" cmpd="sng" w="9525">
            <a:solidFill>
              <a:schemeClr val="dk2"/>
            </a:solidFill>
            <a:prstDash val="solid"/>
            <a:round/>
            <a:headEnd len="med" w="med" type="none"/>
            <a:tailEnd len="med" w="med" type="triangle"/>
          </a:ln>
        </p:spPr>
      </p:cxnSp>
      <p:cxnSp>
        <p:nvCxnSpPr>
          <p:cNvPr id="2453" name="Google Shape;2453;p271"/>
          <p:cNvCxnSpPr>
            <a:stCxn id="2432" idx="0"/>
            <a:endCxn id="2437" idx="2"/>
          </p:cNvCxnSpPr>
          <p:nvPr/>
        </p:nvCxnSpPr>
        <p:spPr>
          <a:xfrm rot="-5400000">
            <a:off x="6018060" y="2775414"/>
            <a:ext cx="372000" cy="429000"/>
          </a:xfrm>
          <a:prstGeom prst="curvedConnector2">
            <a:avLst/>
          </a:prstGeom>
          <a:noFill/>
          <a:ln cap="flat" cmpd="sng" w="9525">
            <a:solidFill>
              <a:schemeClr val="dk2"/>
            </a:solidFill>
            <a:prstDash val="solid"/>
            <a:round/>
            <a:headEnd len="med" w="med" type="none"/>
            <a:tailEnd len="med" w="med" type="triangle"/>
          </a:ln>
        </p:spPr>
      </p:cxnSp>
      <p:cxnSp>
        <p:nvCxnSpPr>
          <p:cNvPr id="2454" name="Google Shape;2454;p271"/>
          <p:cNvCxnSpPr>
            <a:stCxn id="2437" idx="0"/>
            <a:endCxn id="2442" idx="2"/>
          </p:cNvCxnSpPr>
          <p:nvPr/>
        </p:nvCxnSpPr>
        <p:spPr>
          <a:xfrm rot="-5400000">
            <a:off x="6639641" y="2210983"/>
            <a:ext cx="372000" cy="367500"/>
          </a:xfrm>
          <a:prstGeom prst="curvedConnector2">
            <a:avLst/>
          </a:prstGeom>
          <a:noFill/>
          <a:ln cap="flat" cmpd="sng" w="9525">
            <a:solidFill>
              <a:schemeClr val="dk2"/>
            </a:solidFill>
            <a:prstDash val="solid"/>
            <a:round/>
            <a:headEnd len="med" w="med" type="none"/>
            <a:tailEnd len="med" w="med" type="triangle"/>
          </a:ln>
        </p:spPr>
      </p:cxnSp>
      <p:cxnSp>
        <p:nvCxnSpPr>
          <p:cNvPr id="2455" name="Google Shape;2455;p271"/>
          <p:cNvCxnSpPr/>
          <p:nvPr/>
        </p:nvCxnSpPr>
        <p:spPr>
          <a:xfrm>
            <a:off x="4082283" y="3122625"/>
            <a:ext cx="412800" cy="0"/>
          </a:xfrm>
          <a:prstGeom prst="straightConnector1">
            <a:avLst/>
          </a:prstGeom>
          <a:noFill/>
          <a:ln cap="flat" cmpd="sng" w="9525">
            <a:solidFill>
              <a:schemeClr val="dk2"/>
            </a:solidFill>
            <a:prstDash val="solid"/>
            <a:round/>
            <a:headEnd len="med" w="med" type="none"/>
            <a:tailEnd len="med" w="med" type="triangle"/>
          </a:ln>
        </p:spPr>
      </p:cxnSp>
      <p:grpSp>
        <p:nvGrpSpPr>
          <p:cNvPr id="2456" name="Google Shape;2456;p271"/>
          <p:cNvGrpSpPr/>
          <p:nvPr/>
        </p:nvGrpSpPr>
        <p:grpSpPr>
          <a:xfrm>
            <a:off x="7385531" y="3740887"/>
            <a:ext cx="457476" cy="457414"/>
            <a:chOff x="3666900" y="3060950"/>
            <a:chExt cx="615300" cy="615300"/>
          </a:xfrm>
        </p:grpSpPr>
        <p:grpSp>
          <p:nvGrpSpPr>
            <p:cNvPr id="2457" name="Google Shape;2457;p271"/>
            <p:cNvGrpSpPr/>
            <p:nvPr/>
          </p:nvGrpSpPr>
          <p:grpSpPr>
            <a:xfrm>
              <a:off x="3666900" y="3060950"/>
              <a:ext cx="615300" cy="615300"/>
              <a:chOff x="6153150" y="3483425"/>
              <a:chExt cx="615300" cy="615300"/>
            </a:xfrm>
          </p:grpSpPr>
          <p:sp>
            <p:nvSpPr>
              <p:cNvPr id="2458" name="Google Shape;2458;p271"/>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1"/>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0" name="Google Shape;2460;p271"/>
            <p:cNvPicPr preferRelativeResize="0"/>
            <p:nvPr/>
          </p:nvPicPr>
          <p:blipFill>
            <a:blip r:embed="rId6">
              <a:alphaModFix/>
            </a:blip>
            <a:stretch>
              <a:fillRect/>
            </a:stretch>
          </p:blipFill>
          <p:spPr>
            <a:xfrm>
              <a:off x="3830225" y="3227982"/>
              <a:ext cx="288550" cy="288550"/>
            </a:xfrm>
            <a:prstGeom prst="rect">
              <a:avLst/>
            </a:prstGeom>
            <a:noFill/>
            <a:ln>
              <a:noFill/>
            </a:ln>
          </p:spPr>
        </p:pic>
      </p:grpSp>
      <p:cxnSp>
        <p:nvCxnSpPr>
          <p:cNvPr id="2461" name="Google Shape;2461;p271"/>
          <p:cNvCxnSpPr/>
          <p:nvPr/>
        </p:nvCxnSpPr>
        <p:spPr>
          <a:xfrm>
            <a:off x="6858000" y="3969588"/>
            <a:ext cx="371700" cy="0"/>
          </a:xfrm>
          <a:prstGeom prst="straightConnector1">
            <a:avLst/>
          </a:prstGeom>
          <a:noFill/>
          <a:ln cap="flat" cmpd="sng" w="9525">
            <a:solidFill>
              <a:schemeClr val="dk2"/>
            </a:solidFill>
            <a:prstDash val="dot"/>
            <a:round/>
            <a:headEnd len="med" w="med" type="none"/>
            <a:tailEnd len="med" w="med" type="triangle"/>
          </a:ln>
        </p:spPr>
      </p:cxnSp>
      <p:sp>
        <p:nvSpPr>
          <p:cNvPr id="2462" name="Google Shape;2462;p271"/>
          <p:cNvSpPr txBox="1"/>
          <p:nvPr/>
        </p:nvSpPr>
        <p:spPr>
          <a:xfrm>
            <a:off x="7907014" y="3828882"/>
            <a:ext cx="15069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YourApp v3.0</a:t>
            </a:r>
            <a:endParaRPr sz="900">
              <a:latin typeface="Overpass"/>
              <a:ea typeface="Overpass"/>
              <a:cs typeface="Overpass"/>
              <a:sym typeface="Overpass"/>
            </a:endParaRPr>
          </a:p>
        </p:txBody>
      </p:sp>
      <p:grpSp>
        <p:nvGrpSpPr>
          <p:cNvPr id="2463" name="Google Shape;2463;p271"/>
          <p:cNvGrpSpPr/>
          <p:nvPr/>
        </p:nvGrpSpPr>
        <p:grpSpPr>
          <a:xfrm>
            <a:off x="7815678" y="3166907"/>
            <a:ext cx="457476" cy="457414"/>
            <a:chOff x="3666900" y="3060950"/>
            <a:chExt cx="615300" cy="615300"/>
          </a:xfrm>
        </p:grpSpPr>
        <p:grpSp>
          <p:nvGrpSpPr>
            <p:cNvPr id="2464" name="Google Shape;2464;p271"/>
            <p:cNvGrpSpPr/>
            <p:nvPr/>
          </p:nvGrpSpPr>
          <p:grpSpPr>
            <a:xfrm>
              <a:off x="3666900" y="3060950"/>
              <a:ext cx="615300" cy="615300"/>
              <a:chOff x="6153150" y="3483425"/>
              <a:chExt cx="615300" cy="615300"/>
            </a:xfrm>
          </p:grpSpPr>
          <p:sp>
            <p:nvSpPr>
              <p:cNvPr id="2465" name="Google Shape;2465;p271"/>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1"/>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7" name="Google Shape;2467;p271"/>
            <p:cNvPicPr preferRelativeResize="0"/>
            <p:nvPr/>
          </p:nvPicPr>
          <p:blipFill>
            <a:blip r:embed="rId6">
              <a:alphaModFix/>
            </a:blip>
            <a:stretch>
              <a:fillRect/>
            </a:stretch>
          </p:blipFill>
          <p:spPr>
            <a:xfrm>
              <a:off x="3830225" y="3227982"/>
              <a:ext cx="288550" cy="288550"/>
            </a:xfrm>
            <a:prstGeom prst="rect">
              <a:avLst/>
            </a:prstGeom>
            <a:noFill/>
            <a:ln>
              <a:noFill/>
            </a:ln>
          </p:spPr>
        </p:pic>
      </p:grpSp>
      <p:cxnSp>
        <p:nvCxnSpPr>
          <p:cNvPr id="2468" name="Google Shape;2468;p271"/>
          <p:cNvCxnSpPr/>
          <p:nvPr/>
        </p:nvCxnSpPr>
        <p:spPr>
          <a:xfrm>
            <a:off x="7364347" y="3395608"/>
            <a:ext cx="371700" cy="0"/>
          </a:xfrm>
          <a:prstGeom prst="straightConnector1">
            <a:avLst/>
          </a:prstGeom>
          <a:noFill/>
          <a:ln cap="flat" cmpd="sng" w="9525">
            <a:solidFill>
              <a:schemeClr val="dk2"/>
            </a:solidFill>
            <a:prstDash val="dot"/>
            <a:round/>
            <a:headEnd len="med" w="med" type="none"/>
            <a:tailEnd len="med" w="med" type="triangle"/>
          </a:ln>
        </p:spPr>
      </p:cxnSp>
      <p:sp>
        <p:nvSpPr>
          <p:cNvPr id="2469" name="Google Shape;2469;p271"/>
          <p:cNvSpPr txBox="1"/>
          <p:nvPr/>
        </p:nvSpPr>
        <p:spPr>
          <a:xfrm>
            <a:off x="8337161" y="3254902"/>
            <a:ext cx="15069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YourApp v3.1</a:t>
            </a:r>
            <a:endParaRPr sz="900">
              <a:latin typeface="Overpass"/>
              <a:ea typeface="Overpass"/>
              <a:cs typeface="Overpass"/>
              <a:sym typeface="Overpass"/>
            </a:endParaRPr>
          </a:p>
        </p:txBody>
      </p:sp>
      <p:grpSp>
        <p:nvGrpSpPr>
          <p:cNvPr id="2470" name="Google Shape;2470;p271"/>
          <p:cNvGrpSpPr/>
          <p:nvPr/>
        </p:nvGrpSpPr>
        <p:grpSpPr>
          <a:xfrm>
            <a:off x="8501478" y="2557307"/>
            <a:ext cx="457476" cy="457414"/>
            <a:chOff x="3666900" y="3060950"/>
            <a:chExt cx="615300" cy="615300"/>
          </a:xfrm>
        </p:grpSpPr>
        <p:grpSp>
          <p:nvGrpSpPr>
            <p:cNvPr id="2471" name="Google Shape;2471;p271"/>
            <p:cNvGrpSpPr/>
            <p:nvPr/>
          </p:nvGrpSpPr>
          <p:grpSpPr>
            <a:xfrm>
              <a:off x="3666900" y="3060950"/>
              <a:ext cx="615300" cy="615300"/>
              <a:chOff x="6153150" y="3483425"/>
              <a:chExt cx="615300" cy="615300"/>
            </a:xfrm>
          </p:grpSpPr>
          <p:sp>
            <p:nvSpPr>
              <p:cNvPr id="2472" name="Google Shape;2472;p271"/>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71"/>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74" name="Google Shape;2474;p271"/>
            <p:cNvPicPr preferRelativeResize="0"/>
            <p:nvPr/>
          </p:nvPicPr>
          <p:blipFill>
            <a:blip r:embed="rId6">
              <a:alphaModFix/>
            </a:blip>
            <a:stretch>
              <a:fillRect/>
            </a:stretch>
          </p:blipFill>
          <p:spPr>
            <a:xfrm>
              <a:off x="3830225" y="3227982"/>
              <a:ext cx="288550" cy="288550"/>
            </a:xfrm>
            <a:prstGeom prst="rect">
              <a:avLst/>
            </a:prstGeom>
            <a:noFill/>
            <a:ln>
              <a:noFill/>
            </a:ln>
          </p:spPr>
        </p:pic>
      </p:grpSp>
      <p:cxnSp>
        <p:nvCxnSpPr>
          <p:cNvPr id="2475" name="Google Shape;2475;p271"/>
          <p:cNvCxnSpPr/>
          <p:nvPr/>
        </p:nvCxnSpPr>
        <p:spPr>
          <a:xfrm>
            <a:off x="8050147" y="2786008"/>
            <a:ext cx="371700" cy="0"/>
          </a:xfrm>
          <a:prstGeom prst="straightConnector1">
            <a:avLst/>
          </a:prstGeom>
          <a:noFill/>
          <a:ln cap="flat" cmpd="sng" w="9525">
            <a:solidFill>
              <a:schemeClr val="dk2"/>
            </a:solidFill>
            <a:prstDash val="dot"/>
            <a:round/>
            <a:headEnd len="med" w="med" type="none"/>
            <a:tailEnd len="med" w="med" type="triangle"/>
          </a:ln>
        </p:spPr>
      </p:cxnSp>
      <p:sp>
        <p:nvSpPr>
          <p:cNvPr id="2476" name="Google Shape;2476;p271"/>
          <p:cNvSpPr txBox="1"/>
          <p:nvPr/>
        </p:nvSpPr>
        <p:spPr>
          <a:xfrm>
            <a:off x="9022961" y="2645302"/>
            <a:ext cx="1506900" cy="28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YourApp v3.1</a:t>
            </a:r>
            <a:endParaRPr sz="900">
              <a:latin typeface="Overpass"/>
              <a:ea typeface="Overpass"/>
              <a:cs typeface="Overpass"/>
              <a:sym typeface="Overpass"/>
            </a:endParaRPr>
          </a:p>
        </p:txBody>
      </p:sp>
      <p:cxnSp>
        <p:nvCxnSpPr>
          <p:cNvPr id="2477" name="Google Shape;2477;p271"/>
          <p:cNvCxnSpPr/>
          <p:nvPr/>
        </p:nvCxnSpPr>
        <p:spPr>
          <a:xfrm>
            <a:off x="8706572" y="2208758"/>
            <a:ext cx="371700" cy="0"/>
          </a:xfrm>
          <a:prstGeom prst="straightConnector1">
            <a:avLst/>
          </a:prstGeom>
          <a:noFill/>
          <a:ln cap="flat" cmpd="sng" w="9525">
            <a:solidFill>
              <a:schemeClr val="dk2"/>
            </a:solidFill>
            <a:prstDash val="dot"/>
            <a:round/>
            <a:headEnd len="med" w="med" type="none"/>
            <a:tailEnd len="med" w="med" type="triangle"/>
          </a:ln>
        </p:spPr>
      </p:cxnSp>
      <p:pic>
        <p:nvPicPr>
          <p:cNvPr id="2478" name="Google Shape;2478;p271"/>
          <p:cNvPicPr preferRelativeResize="0"/>
          <p:nvPr/>
        </p:nvPicPr>
        <p:blipFill>
          <a:blip r:embed="rId7">
            <a:alphaModFix/>
          </a:blip>
          <a:stretch>
            <a:fillRect/>
          </a:stretch>
        </p:blipFill>
        <p:spPr>
          <a:xfrm>
            <a:off x="499306" y="1781492"/>
            <a:ext cx="612888" cy="426272"/>
          </a:xfrm>
          <a:prstGeom prst="rect">
            <a:avLst/>
          </a:prstGeom>
          <a:noFill/>
          <a:ln>
            <a:noFill/>
          </a:ln>
        </p:spPr>
      </p:pic>
      <p:sp>
        <p:nvSpPr>
          <p:cNvPr id="2479" name="Google Shape;2479;p271"/>
          <p:cNvSpPr txBox="1"/>
          <p:nvPr/>
        </p:nvSpPr>
        <p:spPr>
          <a:xfrm>
            <a:off x="0" y="1435200"/>
            <a:ext cx="1598700" cy="2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Operator Catalog</a:t>
            </a:r>
            <a:endParaRPr sz="900">
              <a:latin typeface="Overpass"/>
              <a:ea typeface="Overpass"/>
              <a:cs typeface="Overpass"/>
              <a:sym typeface="Overpass"/>
            </a:endParaRPr>
          </a:p>
        </p:txBody>
      </p:sp>
      <p:cxnSp>
        <p:nvCxnSpPr>
          <p:cNvPr id="2480" name="Google Shape;2480;p271"/>
          <p:cNvCxnSpPr/>
          <p:nvPr/>
        </p:nvCxnSpPr>
        <p:spPr>
          <a:xfrm>
            <a:off x="805749" y="2385808"/>
            <a:ext cx="0" cy="301500"/>
          </a:xfrm>
          <a:prstGeom prst="straightConnector1">
            <a:avLst/>
          </a:prstGeom>
          <a:noFill/>
          <a:ln cap="flat" cmpd="sng" w="9525">
            <a:solidFill>
              <a:srgbClr val="595959"/>
            </a:solidFill>
            <a:prstDash val="solid"/>
            <a:round/>
            <a:headEnd len="med" w="med" type="none"/>
            <a:tailEnd len="med" w="med" type="triangle"/>
          </a:ln>
        </p:spPr>
      </p:cxnSp>
      <p:sp>
        <p:nvSpPr>
          <p:cNvPr id="2481" name="Google Shape;2481;p27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482" name="Google Shape;2482;p27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483" name="Google Shape;2483;p27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87" name="Shape 2487"/>
        <p:cNvGrpSpPr/>
        <p:nvPr/>
      </p:nvGrpSpPr>
      <p:grpSpPr>
        <a:xfrm>
          <a:off x="0" y="0"/>
          <a:ext cx="0" cy="0"/>
          <a:chOff x="0" y="0"/>
          <a:chExt cx="0" cy="0"/>
        </a:xfrm>
      </p:grpSpPr>
      <p:sp>
        <p:nvSpPr>
          <p:cNvPr id="2488" name="Google Shape;2488;p27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Operator Upgrade in Detail</a:t>
            </a:r>
            <a:endParaRPr sz="2600">
              <a:latin typeface="Overpass Light"/>
              <a:ea typeface="Overpass Light"/>
              <a:cs typeface="Overpass Light"/>
              <a:sym typeface="Overpass Light"/>
            </a:endParaRPr>
          </a:p>
        </p:txBody>
      </p:sp>
      <p:sp>
        <p:nvSpPr>
          <p:cNvPr id="2489" name="Google Shape;2489;p27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490" name="Google Shape;2490;p27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491" name="Google Shape;2491;p27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492" name="Google Shape;2492;p272"/>
          <p:cNvSpPr txBox="1"/>
          <p:nvPr/>
        </p:nvSpPr>
        <p:spPr>
          <a:xfrm>
            <a:off x="343650" y="1339000"/>
            <a:ext cx="4240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OperatorHub facilitates upgrades of installed Operators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Manual or automatic modes can be chosen per Operator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The Operator itself is upgraded by OLM via Deployment and a regular rolling upgrade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The objects managed by the Operator use built in mechanisms to maintain HA</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Deployments/StatefulSets</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affinity/anti-affinity</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taints/tolerations</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PodDisruptionBudgets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Behavior is dependent on the maturity of the Operator</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Optional cluster components like Cluster Logging are well behaved during upgrades</a:t>
            </a:r>
            <a:endParaRPr sz="1200">
              <a:solidFill>
                <a:schemeClr val="dk1"/>
              </a:solidFill>
              <a:latin typeface="Overpass Light"/>
              <a:ea typeface="Overpass Light"/>
              <a:cs typeface="Overpass Light"/>
              <a:sym typeface="Overpass Light"/>
            </a:endParaRPr>
          </a:p>
        </p:txBody>
      </p:sp>
      <p:pic>
        <p:nvPicPr>
          <p:cNvPr id="2493" name="Google Shape;2493;p272"/>
          <p:cNvPicPr preferRelativeResize="0"/>
          <p:nvPr/>
        </p:nvPicPr>
        <p:blipFill>
          <a:blip r:embed="rId3">
            <a:alphaModFix/>
          </a:blip>
          <a:stretch>
            <a:fillRect/>
          </a:stretch>
        </p:blipFill>
        <p:spPr>
          <a:xfrm>
            <a:off x="4888950" y="1375350"/>
            <a:ext cx="4102648" cy="2863675"/>
          </a:xfrm>
          <a:prstGeom prst="rect">
            <a:avLst/>
          </a:prstGeom>
          <a:noFill/>
          <a:ln>
            <a:noFill/>
          </a:ln>
          <a:effectLst>
            <a:outerShdw blurRad="57150" rotWithShape="0" algn="bl" dir="5400000" dist="19050">
              <a:srgbClr val="000000">
                <a:alpha val="50000"/>
              </a:srgbClr>
            </a:outerShdw>
          </a:effectLst>
        </p:spPr>
      </p:pic>
      <p:pic>
        <p:nvPicPr>
          <p:cNvPr id="2494" name="Google Shape;2494;p272"/>
          <p:cNvPicPr preferRelativeResize="0"/>
          <p:nvPr/>
        </p:nvPicPr>
        <p:blipFill rotWithShape="1">
          <a:blip r:embed="rId3">
            <a:alphaModFix/>
          </a:blip>
          <a:srcRect b="38169" l="59729" r="3707" t="48924"/>
          <a:stretch/>
        </p:blipFill>
        <p:spPr>
          <a:xfrm>
            <a:off x="5283763" y="3649908"/>
            <a:ext cx="3313025" cy="816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27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Build Operators for your apps</a:t>
            </a:r>
            <a:endParaRPr sz="2600">
              <a:latin typeface="Overpass Light"/>
              <a:ea typeface="Overpass Light"/>
              <a:cs typeface="Overpass Light"/>
              <a:sym typeface="Overpass Light"/>
            </a:endParaRPr>
          </a:p>
        </p:txBody>
      </p:sp>
      <p:sp>
        <p:nvSpPr>
          <p:cNvPr id="2500" name="Google Shape;2500;p27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01" name="Google Shape;2501;p27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02" name="Google Shape;2502;p27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503" name="Google Shape;2503;p273"/>
          <p:cNvSpPr/>
          <p:nvPr/>
        </p:nvSpPr>
        <p:spPr>
          <a:xfrm>
            <a:off x="3976447"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Ansible SDK</a:t>
            </a:r>
            <a:endParaRPr sz="1200">
              <a:solidFill>
                <a:srgbClr val="FFFFFF"/>
              </a:solidFill>
              <a:latin typeface="Overpass"/>
              <a:ea typeface="Overpass"/>
              <a:cs typeface="Overpass"/>
              <a:sym typeface="Overpass"/>
            </a:endParaRPr>
          </a:p>
        </p:txBody>
      </p:sp>
      <p:sp>
        <p:nvSpPr>
          <p:cNvPr id="2504" name="Google Shape;2504;p273"/>
          <p:cNvSpPr/>
          <p:nvPr/>
        </p:nvSpPr>
        <p:spPr>
          <a:xfrm>
            <a:off x="1494225"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Helm SDK</a:t>
            </a:r>
            <a:endParaRPr sz="1200">
              <a:solidFill>
                <a:srgbClr val="FFFFFF"/>
              </a:solidFill>
              <a:latin typeface="Overpass"/>
              <a:ea typeface="Overpass"/>
              <a:cs typeface="Overpass"/>
              <a:sym typeface="Overpass"/>
            </a:endParaRPr>
          </a:p>
        </p:txBody>
      </p:sp>
      <p:sp>
        <p:nvSpPr>
          <p:cNvPr id="2505" name="Google Shape;2505;p273"/>
          <p:cNvSpPr/>
          <p:nvPr/>
        </p:nvSpPr>
        <p:spPr>
          <a:xfrm>
            <a:off x="6491047" y="2354275"/>
            <a:ext cx="1593000" cy="5586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Go SDK</a:t>
            </a:r>
            <a:endParaRPr sz="1200">
              <a:solidFill>
                <a:srgbClr val="FFFFFF"/>
              </a:solidFill>
              <a:latin typeface="Overpass"/>
              <a:ea typeface="Overpass"/>
              <a:cs typeface="Overpass"/>
              <a:sym typeface="Overpass"/>
            </a:endParaRPr>
          </a:p>
        </p:txBody>
      </p:sp>
      <p:sp>
        <p:nvSpPr>
          <p:cNvPr id="2506" name="Google Shape;2506;p273"/>
          <p:cNvSpPr/>
          <p:nvPr/>
        </p:nvSpPr>
        <p:spPr>
          <a:xfrm>
            <a:off x="1494225" y="1516075"/>
            <a:ext cx="1593000" cy="558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Helm Chart</a:t>
            </a:r>
            <a:endParaRPr sz="1200">
              <a:solidFill>
                <a:srgbClr val="FFFFFF"/>
              </a:solidFill>
              <a:latin typeface="Overpass"/>
              <a:ea typeface="Overpass"/>
              <a:cs typeface="Overpass"/>
              <a:sym typeface="Overpass"/>
            </a:endParaRPr>
          </a:p>
        </p:txBody>
      </p:sp>
      <p:sp>
        <p:nvSpPr>
          <p:cNvPr id="2507" name="Google Shape;2507;p273"/>
          <p:cNvSpPr/>
          <p:nvPr/>
        </p:nvSpPr>
        <p:spPr>
          <a:xfrm>
            <a:off x="3976450" y="1516075"/>
            <a:ext cx="1593000" cy="558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Ansible Playbooks</a:t>
            </a:r>
            <a:br>
              <a:rPr lang="en" sz="1200">
                <a:solidFill>
                  <a:srgbClr val="FFFFFF"/>
                </a:solidFill>
                <a:latin typeface="Overpass"/>
                <a:ea typeface="Overpass"/>
                <a:cs typeface="Overpass"/>
                <a:sym typeface="Overpass"/>
              </a:rPr>
            </a:br>
            <a:r>
              <a:rPr lang="en" sz="1200">
                <a:solidFill>
                  <a:srgbClr val="FFFFFF"/>
                </a:solidFill>
                <a:latin typeface="Overpass"/>
                <a:ea typeface="Overpass"/>
                <a:cs typeface="Overpass"/>
                <a:sym typeface="Overpass"/>
              </a:rPr>
              <a:t>APBs</a:t>
            </a:r>
            <a:endParaRPr sz="1200">
              <a:solidFill>
                <a:srgbClr val="FFFFFF"/>
              </a:solidFill>
              <a:latin typeface="Overpass"/>
              <a:ea typeface="Overpass"/>
              <a:cs typeface="Overpass"/>
              <a:sym typeface="Overpass"/>
            </a:endParaRPr>
          </a:p>
        </p:txBody>
      </p:sp>
      <p:cxnSp>
        <p:nvCxnSpPr>
          <p:cNvPr id="2508" name="Google Shape;2508;p273"/>
          <p:cNvCxnSpPr>
            <a:stCxn id="2506" idx="2"/>
            <a:endCxn id="2504" idx="0"/>
          </p:cNvCxnSpPr>
          <p:nvPr/>
        </p:nvCxnSpPr>
        <p:spPr>
          <a:xfrm>
            <a:off x="2290725" y="20746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2509" name="Google Shape;2509;p273"/>
          <p:cNvCxnSpPr>
            <a:stCxn id="2507" idx="2"/>
            <a:endCxn id="2503" idx="0"/>
          </p:cNvCxnSpPr>
          <p:nvPr/>
        </p:nvCxnSpPr>
        <p:spPr>
          <a:xfrm>
            <a:off x="4772950" y="2074675"/>
            <a:ext cx="0" cy="279600"/>
          </a:xfrm>
          <a:prstGeom prst="straightConnector1">
            <a:avLst/>
          </a:prstGeom>
          <a:noFill/>
          <a:ln cap="flat" cmpd="sng" w="9525">
            <a:solidFill>
              <a:srgbClr val="666666"/>
            </a:solidFill>
            <a:prstDash val="solid"/>
            <a:round/>
            <a:headEnd len="med" w="med" type="none"/>
            <a:tailEnd len="med" w="med" type="triangle"/>
          </a:ln>
        </p:spPr>
      </p:cxnSp>
      <p:sp>
        <p:nvSpPr>
          <p:cNvPr id="2510" name="Google Shape;2510;p273"/>
          <p:cNvSpPr txBox="1"/>
          <p:nvPr/>
        </p:nvSpPr>
        <p:spPr>
          <a:xfrm>
            <a:off x="1365975" y="3718500"/>
            <a:ext cx="1905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operators from Helm chart, without any coding</a:t>
            </a:r>
            <a:endParaRPr sz="1200">
              <a:latin typeface="Overpass"/>
              <a:ea typeface="Overpass"/>
              <a:cs typeface="Overpass"/>
              <a:sym typeface="Overpass"/>
            </a:endParaRPr>
          </a:p>
        </p:txBody>
      </p:sp>
      <p:sp>
        <p:nvSpPr>
          <p:cNvPr id="2511" name="Google Shape;2511;p273"/>
          <p:cNvSpPr txBox="1"/>
          <p:nvPr/>
        </p:nvSpPr>
        <p:spPr>
          <a:xfrm>
            <a:off x="3736925" y="3718500"/>
            <a:ext cx="2040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operators from Ansible playbooks and APBs</a:t>
            </a:r>
            <a:endParaRPr sz="1200">
              <a:latin typeface="Overpass"/>
              <a:ea typeface="Overpass"/>
              <a:cs typeface="Overpass"/>
              <a:sym typeface="Overpass"/>
            </a:endParaRPr>
          </a:p>
        </p:txBody>
      </p:sp>
      <p:sp>
        <p:nvSpPr>
          <p:cNvPr id="2512" name="Google Shape;2512;p273"/>
          <p:cNvSpPr txBox="1"/>
          <p:nvPr/>
        </p:nvSpPr>
        <p:spPr>
          <a:xfrm>
            <a:off x="6251525" y="3718500"/>
            <a:ext cx="20406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Build advanced operators for full lifecycle management</a:t>
            </a:r>
            <a:endParaRPr sz="1200">
              <a:latin typeface="Overpass"/>
              <a:ea typeface="Overpass"/>
              <a:cs typeface="Overpass"/>
              <a:sym typeface="Overpass"/>
            </a:endParaRPr>
          </a:p>
        </p:txBody>
      </p:sp>
      <p:pic>
        <p:nvPicPr>
          <p:cNvPr id="2513" name="Google Shape;2513;p273"/>
          <p:cNvPicPr preferRelativeResize="0"/>
          <p:nvPr/>
        </p:nvPicPr>
        <p:blipFill>
          <a:blip r:embed="rId3">
            <a:alphaModFix/>
          </a:blip>
          <a:stretch>
            <a:fillRect/>
          </a:stretch>
        </p:blipFill>
        <p:spPr>
          <a:xfrm>
            <a:off x="2085863" y="3192475"/>
            <a:ext cx="409725" cy="409725"/>
          </a:xfrm>
          <a:prstGeom prst="rect">
            <a:avLst/>
          </a:prstGeom>
          <a:noFill/>
          <a:ln>
            <a:noFill/>
          </a:ln>
        </p:spPr>
      </p:pic>
      <p:pic>
        <p:nvPicPr>
          <p:cNvPr id="2514" name="Google Shape;2514;p273"/>
          <p:cNvPicPr preferRelativeResize="0"/>
          <p:nvPr/>
        </p:nvPicPr>
        <p:blipFill>
          <a:blip r:embed="rId3">
            <a:alphaModFix/>
          </a:blip>
          <a:stretch>
            <a:fillRect/>
          </a:stretch>
        </p:blipFill>
        <p:spPr>
          <a:xfrm>
            <a:off x="4568075" y="3192475"/>
            <a:ext cx="409725" cy="409725"/>
          </a:xfrm>
          <a:prstGeom prst="rect">
            <a:avLst/>
          </a:prstGeom>
          <a:noFill/>
          <a:ln>
            <a:noFill/>
          </a:ln>
        </p:spPr>
      </p:pic>
      <p:pic>
        <p:nvPicPr>
          <p:cNvPr id="2515" name="Google Shape;2515;p273"/>
          <p:cNvPicPr preferRelativeResize="0"/>
          <p:nvPr/>
        </p:nvPicPr>
        <p:blipFill>
          <a:blip r:embed="rId3">
            <a:alphaModFix/>
          </a:blip>
          <a:stretch>
            <a:fillRect/>
          </a:stretch>
        </p:blipFill>
        <p:spPr>
          <a:xfrm>
            <a:off x="7082688" y="3192475"/>
            <a:ext cx="409725" cy="409725"/>
          </a:xfrm>
          <a:prstGeom prst="rect">
            <a:avLst/>
          </a:prstGeom>
          <a:noFill/>
          <a:ln>
            <a:noFill/>
          </a:ln>
        </p:spPr>
      </p:pic>
      <p:cxnSp>
        <p:nvCxnSpPr>
          <p:cNvPr id="2516" name="Google Shape;2516;p273"/>
          <p:cNvCxnSpPr>
            <a:stCxn id="2504" idx="2"/>
            <a:endCxn id="2513" idx="0"/>
          </p:cNvCxnSpPr>
          <p:nvPr/>
        </p:nvCxnSpPr>
        <p:spPr>
          <a:xfrm>
            <a:off x="2290725" y="29128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2517" name="Google Shape;2517;p273"/>
          <p:cNvCxnSpPr>
            <a:stCxn id="2503" idx="2"/>
            <a:endCxn id="2514" idx="0"/>
          </p:cNvCxnSpPr>
          <p:nvPr/>
        </p:nvCxnSpPr>
        <p:spPr>
          <a:xfrm>
            <a:off x="4772947" y="2912875"/>
            <a:ext cx="0" cy="279600"/>
          </a:xfrm>
          <a:prstGeom prst="straightConnector1">
            <a:avLst/>
          </a:prstGeom>
          <a:noFill/>
          <a:ln cap="flat" cmpd="sng" w="9525">
            <a:solidFill>
              <a:srgbClr val="666666"/>
            </a:solidFill>
            <a:prstDash val="solid"/>
            <a:round/>
            <a:headEnd len="med" w="med" type="none"/>
            <a:tailEnd len="med" w="med" type="triangle"/>
          </a:ln>
        </p:spPr>
      </p:cxnSp>
      <p:cxnSp>
        <p:nvCxnSpPr>
          <p:cNvPr id="2518" name="Google Shape;2518;p273"/>
          <p:cNvCxnSpPr>
            <a:stCxn id="2505" idx="2"/>
            <a:endCxn id="2515" idx="0"/>
          </p:cNvCxnSpPr>
          <p:nvPr/>
        </p:nvCxnSpPr>
        <p:spPr>
          <a:xfrm>
            <a:off x="7287547" y="2912875"/>
            <a:ext cx="0" cy="279600"/>
          </a:xfrm>
          <a:prstGeom prst="straightConnector1">
            <a:avLst/>
          </a:prstGeom>
          <a:noFill/>
          <a:ln cap="flat" cmpd="sng" w="9525">
            <a:solidFill>
              <a:srgbClr val="666666"/>
            </a:solidFill>
            <a:prstDash val="solid"/>
            <a:round/>
            <a:headEnd len="med" w="med" type="none"/>
            <a:tailEnd len="med" w="med" type="triangle"/>
          </a:ln>
        </p:spPr>
      </p:cxnSp>
      <p:sp>
        <p:nvSpPr>
          <p:cNvPr id="2519" name="Google Shape;2519;p273"/>
          <p:cNvSpPr txBox="1"/>
          <p:nvPr/>
        </p:nvSpPr>
        <p:spPr>
          <a:xfrm>
            <a:off x="7947380" y="90818"/>
            <a:ext cx="10809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Proxima Nova"/>
                <a:ea typeface="Proxima Nova"/>
                <a:cs typeface="Proxima Nova"/>
                <a:sym typeface="Proxima Nova"/>
              </a:rPr>
              <a:t>OPERATOR</a:t>
            </a:r>
            <a:endParaRPr b="1" sz="1200"/>
          </a:p>
        </p:txBody>
      </p:sp>
      <p:sp>
        <p:nvSpPr>
          <p:cNvPr id="2520" name="Google Shape;2520;p273"/>
          <p:cNvSpPr txBox="1"/>
          <p:nvPr/>
        </p:nvSpPr>
        <p:spPr>
          <a:xfrm>
            <a:off x="7937400" y="240168"/>
            <a:ext cx="10053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SDK</a:t>
            </a:r>
            <a:endParaRPr sz="1800"/>
          </a:p>
        </p:txBody>
      </p:sp>
      <p:pic>
        <p:nvPicPr>
          <p:cNvPr id="2521" name="Google Shape;2521;p273"/>
          <p:cNvPicPr preferRelativeResize="0"/>
          <p:nvPr/>
        </p:nvPicPr>
        <p:blipFill>
          <a:blip r:embed="rId3">
            <a:alphaModFix/>
          </a:blip>
          <a:stretch>
            <a:fillRect/>
          </a:stretch>
        </p:blipFill>
        <p:spPr>
          <a:xfrm>
            <a:off x="7527663" y="182538"/>
            <a:ext cx="409725" cy="409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sp>
        <p:nvSpPr>
          <p:cNvPr id="2526" name="Google Shape;2526;p27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Depend on other Operators</a:t>
            </a:r>
            <a:endParaRPr sz="2600">
              <a:latin typeface="Overpass Light"/>
              <a:ea typeface="Overpass Light"/>
              <a:cs typeface="Overpass Light"/>
              <a:sym typeface="Overpass Light"/>
            </a:endParaRPr>
          </a:p>
        </p:txBody>
      </p:sp>
      <p:sp>
        <p:nvSpPr>
          <p:cNvPr id="2527" name="Google Shape;2527;p27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28" name="Google Shape;2528;p27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29" name="Google Shape;2529;p27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pic>
        <p:nvPicPr>
          <p:cNvPr id="2530" name="Google Shape;2530;p274"/>
          <p:cNvPicPr preferRelativeResize="0"/>
          <p:nvPr/>
        </p:nvPicPr>
        <p:blipFill rotWithShape="1">
          <a:blip r:embed="rId3">
            <a:alphaModFix/>
          </a:blip>
          <a:srcRect b="0" l="0" r="60262" t="0"/>
          <a:stretch/>
        </p:blipFill>
        <p:spPr>
          <a:xfrm>
            <a:off x="6307018" y="2631804"/>
            <a:ext cx="634575" cy="685800"/>
          </a:xfrm>
          <a:prstGeom prst="rect">
            <a:avLst/>
          </a:prstGeom>
          <a:noFill/>
          <a:ln>
            <a:noFill/>
          </a:ln>
        </p:spPr>
      </p:pic>
      <p:grpSp>
        <p:nvGrpSpPr>
          <p:cNvPr id="2531" name="Google Shape;2531;p274"/>
          <p:cNvGrpSpPr/>
          <p:nvPr/>
        </p:nvGrpSpPr>
        <p:grpSpPr>
          <a:xfrm>
            <a:off x="6904000" y="2693028"/>
            <a:ext cx="2514900" cy="535763"/>
            <a:chOff x="2561963" y="1540013"/>
            <a:chExt cx="2514900" cy="535763"/>
          </a:xfrm>
        </p:grpSpPr>
        <p:sp>
          <p:nvSpPr>
            <p:cNvPr id="2532" name="Google Shape;2532;p274"/>
            <p:cNvSpPr txBox="1"/>
            <p:nvPr/>
          </p:nvSpPr>
          <p:spPr>
            <a:xfrm>
              <a:off x="2571930" y="1540013"/>
              <a:ext cx="10809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Proxima Nova"/>
                  <a:ea typeface="Proxima Nova"/>
                  <a:cs typeface="Proxima Nova"/>
                  <a:sym typeface="Proxima Nova"/>
                </a:rPr>
                <a:t>OPERATOR</a:t>
              </a:r>
              <a:endParaRPr b="1" sz="1100"/>
            </a:p>
          </p:txBody>
        </p:sp>
        <p:sp>
          <p:nvSpPr>
            <p:cNvPr id="2533" name="Google Shape;2533;p274"/>
            <p:cNvSpPr txBox="1"/>
            <p:nvPr/>
          </p:nvSpPr>
          <p:spPr>
            <a:xfrm>
              <a:off x="2561963" y="1689375"/>
              <a:ext cx="2514900" cy="3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LIFECYCLE MANAGER</a:t>
              </a:r>
              <a:endParaRPr sz="1600"/>
            </a:p>
          </p:txBody>
        </p:sp>
      </p:grpSp>
      <p:grpSp>
        <p:nvGrpSpPr>
          <p:cNvPr id="2534" name="Google Shape;2534;p274"/>
          <p:cNvGrpSpPr/>
          <p:nvPr/>
        </p:nvGrpSpPr>
        <p:grpSpPr>
          <a:xfrm>
            <a:off x="59800" y="2722258"/>
            <a:ext cx="1521900" cy="775950"/>
            <a:chOff x="1825375" y="2346300"/>
            <a:chExt cx="1521900" cy="775950"/>
          </a:xfrm>
        </p:grpSpPr>
        <p:sp>
          <p:nvSpPr>
            <p:cNvPr id="2535" name="Google Shape;2535;p274"/>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6" name="Google Shape;2536;p274"/>
            <p:cNvPicPr preferRelativeResize="0"/>
            <p:nvPr/>
          </p:nvPicPr>
          <p:blipFill rotWithShape="1">
            <a:blip r:embed="rId4">
              <a:alphaModFix/>
            </a:blip>
            <a:srcRect b="11507" l="6316" r="60351" t="11515"/>
            <a:stretch/>
          </p:blipFill>
          <p:spPr>
            <a:xfrm>
              <a:off x="2447070" y="2429766"/>
              <a:ext cx="285618" cy="283978"/>
            </a:xfrm>
            <a:prstGeom prst="rect">
              <a:avLst/>
            </a:prstGeom>
            <a:noFill/>
            <a:ln>
              <a:noFill/>
            </a:ln>
          </p:spPr>
        </p:pic>
        <p:sp>
          <p:nvSpPr>
            <p:cNvPr id="2537" name="Google Shape;2537;p274"/>
            <p:cNvSpPr txBox="1"/>
            <p:nvPr/>
          </p:nvSpPr>
          <p:spPr>
            <a:xfrm>
              <a:off x="1825375" y="2838150"/>
              <a:ext cx="15219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YourOperator v1.1.2</a:t>
              </a:r>
              <a:endParaRPr sz="1200">
                <a:latin typeface="Overpass"/>
                <a:ea typeface="Overpass"/>
                <a:cs typeface="Overpass"/>
                <a:sym typeface="Overpass"/>
              </a:endParaRPr>
            </a:p>
          </p:txBody>
        </p:sp>
      </p:grpSp>
      <p:cxnSp>
        <p:nvCxnSpPr>
          <p:cNvPr id="2538" name="Google Shape;2538;p274"/>
          <p:cNvCxnSpPr/>
          <p:nvPr/>
        </p:nvCxnSpPr>
        <p:spPr>
          <a:xfrm flipH="1" rot="10800000">
            <a:off x="1217225" y="2168033"/>
            <a:ext cx="1471200" cy="594000"/>
          </a:xfrm>
          <a:prstGeom prst="straightConnector1">
            <a:avLst/>
          </a:prstGeom>
          <a:noFill/>
          <a:ln cap="flat" cmpd="sng" w="9525">
            <a:solidFill>
              <a:srgbClr val="666666"/>
            </a:solidFill>
            <a:prstDash val="dash"/>
            <a:round/>
            <a:headEnd len="med" w="med" type="none"/>
            <a:tailEnd len="med" w="med" type="triangle"/>
          </a:ln>
        </p:spPr>
      </p:cxnSp>
      <p:cxnSp>
        <p:nvCxnSpPr>
          <p:cNvPr id="2539" name="Google Shape;2539;p274"/>
          <p:cNvCxnSpPr/>
          <p:nvPr/>
        </p:nvCxnSpPr>
        <p:spPr>
          <a:xfrm>
            <a:off x="1217225" y="3082433"/>
            <a:ext cx="1471200" cy="594000"/>
          </a:xfrm>
          <a:prstGeom prst="straightConnector1">
            <a:avLst/>
          </a:prstGeom>
          <a:noFill/>
          <a:ln cap="flat" cmpd="sng" w="9525">
            <a:solidFill>
              <a:srgbClr val="666666"/>
            </a:solidFill>
            <a:prstDash val="dash"/>
            <a:round/>
            <a:headEnd len="med" w="med" type="none"/>
            <a:tailEnd len="med" w="med" type="triangle"/>
          </a:ln>
        </p:spPr>
      </p:cxnSp>
      <p:sp>
        <p:nvSpPr>
          <p:cNvPr id="2540" name="Google Shape;2540;p274"/>
          <p:cNvSpPr txBox="1"/>
          <p:nvPr/>
        </p:nvSpPr>
        <p:spPr>
          <a:xfrm rot="-1350941">
            <a:off x="1480478" y="2229095"/>
            <a:ext cx="634570" cy="2566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sp>
        <p:nvSpPr>
          <p:cNvPr id="2541" name="Google Shape;2541;p274"/>
          <p:cNvSpPr txBox="1"/>
          <p:nvPr/>
        </p:nvSpPr>
        <p:spPr>
          <a:xfrm rot="1430324">
            <a:off x="1632785" y="3101209"/>
            <a:ext cx="634644" cy="257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requires</a:t>
            </a:r>
            <a:endParaRPr sz="800">
              <a:solidFill>
                <a:srgbClr val="666666"/>
              </a:solidFill>
              <a:latin typeface="Overpass"/>
              <a:ea typeface="Overpass"/>
              <a:cs typeface="Overpass"/>
              <a:sym typeface="Overpass"/>
            </a:endParaRPr>
          </a:p>
        </p:txBody>
      </p:sp>
      <p:grpSp>
        <p:nvGrpSpPr>
          <p:cNvPr id="2542" name="Google Shape;2542;p274"/>
          <p:cNvGrpSpPr/>
          <p:nvPr/>
        </p:nvGrpSpPr>
        <p:grpSpPr>
          <a:xfrm>
            <a:off x="4712791" y="1822858"/>
            <a:ext cx="1972500" cy="899400"/>
            <a:chOff x="3432775" y="1896725"/>
            <a:chExt cx="1972500" cy="899400"/>
          </a:xfrm>
        </p:grpSpPr>
        <p:sp>
          <p:nvSpPr>
            <p:cNvPr id="2543" name="Google Shape;2543;p274"/>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4"/>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5" name="Google Shape;2545;p274"/>
            <p:cNvPicPr preferRelativeResize="0"/>
            <p:nvPr/>
          </p:nvPicPr>
          <p:blipFill rotWithShape="1">
            <a:blip r:embed="rId5">
              <a:alphaModFix/>
            </a:blip>
            <a:srcRect b="0" l="0" r="70917" t="0"/>
            <a:stretch/>
          </p:blipFill>
          <p:spPr>
            <a:xfrm>
              <a:off x="4276374" y="2044263"/>
              <a:ext cx="285625" cy="320113"/>
            </a:xfrm>
            <a:prstGeom prst="rect">
              <a:avLst/>
            </a:prstGeom>
            <a:noFill/>
            <a:ln>
              <a:noFill/>
            </a:ln>
          </p:spPr>
        </p:pic>
        <p:sp>
          <p:nvSpPr>
            <p:cNvPr id="2546" name="Google Shape;2546;p274"/>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 Operator</a:t>
              </a:r>
              <a:endParaRPr sz="1200">
                <a:latin typeface="Overpass"/>
                <a:ea typeface="Overpass"/>
                <a:cs typeface="Overpass"/>
                <a:sym typeface="Overpass"/>
              </a:endParaRPr>
            </a:p>
          </p:txBody>
        </p:sp>
      </p:grpSp>
      <p:grpSp>
        <p:nvGrpSpPr>
          <p:cNvPr id="2547" name="Google Shape;2547;p274"/>
          <p:cNvGrpSpPr/>
          <p:nvPr/>
        </p:nvGrpSpPr>
        <p:grpSpPr>
          <a:xfrm>
            <a:off x="2302450" y="1822858"/>
            <a:ext cx="1972500" cy="899400"/>
            <a:chOff x="2988250" y="1419900"/>
            <a:chExt cx="1972500" cy="899400"/>
          </a:xfrm>
        </p:grpSpPr>
        <p:grpSp>
          <p:nvGrpSpPr>
            <p:cNvPr id="2548" name="Google Shape;2548;p274"/>
            <p:cNvGrpSpPr/>
            <p:nvPr/>
          </p:nvGrpSpPr>
          <p:grpSpPr>
            <a:xfrm>
              <a:off x="2988250" y="1419900"/>
              <a:ext cx="1972500" cy="899400"/>
              <a:chOff x="3432775" y="1896725"/>
              <a:chExt cx="1972500" cy="899400"/>
            </a:xfrm>
          </p:grpSpPr>
          <p:sp>
            <p:nvSpPr>
              <p:cNvPr id="2549" name="Google Shape;2549;p274"/>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4"/>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4"/>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jaeger.jaegertracing.io/v1</a:t>
                </a:r>
                <a:endParaRPr sz="1200">
                  <a:latin typeface="Overpass"/>
                  <a:ea typeface="Overpass"/>
                  <a:cs typeface="Overpass"/>
                  <a:sym typeface="Overpass"/>
                </a:endParaRPr>
              </a:p>
            </p:txBody>
          </p:sp>
        </p:grpSp>
        <p:pic>
          <p:nvPicPr>
            <p:cNvPr id="2552" name="Google Shape;2552;p274"/>
            <p:cNvPicPr preferRelativeResize="0"/>
            <p:nvPr/>
          </p:nvPicPr>
          <p:blipFill>
            <a:blip r:embed="rId6">
              <a:alphaModFix/>
            </a:blip>
            <a:stretch>
              <a:fillRect/>
            </a:stretch>
          </p:blipFill>
          <p:spPr>
            <a:xfrm>
              <a:off x="3830225" y="1578575"/>
              <a:ext cx="288550" cy="288550"/>
            </a:xfrm>
            <a:prstGeom prst="rect">
              <a:avLst/>
            </a:prstGeom>
            <a:noFill/>
            <a:ln>
              <a:noFill/>
            </a:ln>
          </p:spPr>
        </p:pic>
      </p:grpSp>
      <p:grpSp>
        <p:nvGrpSpPr>
          <p:cNvPr id="2553" name="Google Shape;2553;p274"/>
          <p:cNvGrpSpPr/>
          <p:nvPr/>
        </p:nvGrpSpPr>
        <p:grpSpPr>
          <a:xfrm>
            <a:off x="4068541" y="3463908"/>
            <a:ext cx="3261000" cy="899400"/>
            <a:chOff x="4830250" y="3483425"/>
            <a:chExt cx="3261000" cy="899400"/>
          </a:xfrm>
        </p:grpSpPr>
        <p:sp>
          <p:nvSpPr>
            <p:cNvPr id="2554" name="Google Shape;2554;p274"/>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4"/>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4"/>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 Operator</a:t>
              </a:r>
              <a:endParaRPr sz="1200">
                <a:latin typeface="Overpass"/>
                <a:ea typeface="Overpass"/>
                <a:cs typeface="Overpass"/>
                <a:sym typeface="Overpass"/>
              </a:endParaRPr>
            </a:p>
          </p:txBody>
        </p:sp>
        <p:pic>
          <p:nvPicPr>
            <p:cNvPr id="2557" name="Google Shape;2557;p274"/>
            <p:cNvPicPr preferRelativeResize="0"/>
            <p:nvPr/>
          </p:nvPicPr>
          <p:blipFill>
            <a:blip r:embed="rId7">
              <a:alphaModFix/>
            </a:blip>
            <a:stretch>
              <a:fillRect/>
            </a:stretch>
          </p:blipFill>
          <p:spPr>
            <a:xfrm>
              <a:off x="6319566" y="3649036"/>
              <a:ext cx="282316" cy="284101"/>
            </a:xfrm>
            <a:prstGeom prst="rect">
              <a:avLst/>
            </a:prstGeom>
            <a:noFill/>
            <a:ln>
              <a:noFill/>
            </a:ln>
          </p:spPr>
        </p:pic>
      </p:grpSp>
      <p:grpSp>
        <p:nvGrpSpPr>
          <p:cNvPr id="2558" name="Google Shape;2558;p274"/>
          <p:cNvGrpSpPr/>
          <p:nvPr/>
        </p:nvGrpSpPr>
        <p:grpSpPr>
          <a:xfrm>
            <a:off x="1658200" y="3463908"/>
            <a:ext cx="3261000" cy="899400"/>
            <a:chOff x="2344000" y="3060950"/>
            <a:chExt cx="3261000" cy="899400"/>
          </a:xfrm>
        </p:grpSpPr>
        <p:grpSp>
          <p:nvGrpSpPr>
            <p:cNvPr id="2559" name="Google Shape;2559;p274"/>
            <p:cNvGrpSpPr/>
            <p:nvPr/>
          </p:nvGrpSpPr>
          <p:grpSpPr>
            <a:xfrm>
              <a:off x="2344000" y="3060950"/>
              <a:ext cx="3261000" cy="899400"/>
              <a:chOff x="4830250" y="3483425"/>
              <a:chExt cx="3261000" cy="899400"/>
            </a:xfrm>
          </p:grpSpPr>
          <p:sp>
            <p:nvSpPr>
              <p:cNvPr id="2560" name="Google Shape;2560;p274"/>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4"/>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4"/>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cockroachdb.charts.helm.k8s.io/v1alpha1</a:t>
                </a:r>
                <a:endParaRPr sz="1200">
                  <a:latin typeface="Overpass"/>
                  <a:ea typeface="Overpass"/>
                  <a:cs typeface="Overpass"/>
                  <a:sym typeface="Overpass"/>
                </a:endParaRPr>
              </a:p>
            </p:txBody>
          </p:sp>
        </p:grpSp>
        <p:pic>
          <p:nvPicPr>
            <p:cNvPr id="2563" name="Google Shape;2563;p274"/>
            <p:cNvPicPr preferRelativeResize="0"/>
            <p:nvPr/>
          </p:nvPicPr>
          <p:blipFill>
            <a:blip r:embed="rId6">
              <a:alphaModFix/>
            </a:blip>
            <a:stretch>
              <a:fillRect/>
            </a:stretch>
          </p:blipFill>
          <p:spPr>
            <a:xfrm>
              <a:off x="3830225" y="3227982"/>
              <a:ext cx="288550" cy="288550"/>
            </a:xfrm>
            <a:prstGeom prst="rect">
              <a:avLst/>
            </a:prstGeom>
            <a:noFill/>
            <a:ln>
              <a:noFill/>
            </a:ln>
          </p:spPr>
        </p:pic>
      </p:grpSp>
      <p:cxnSp>
        <p:nvCxnSpPr>
          <p:cNvPr id="2564" name="Google Shape;2564;p274"/>
          <p:cNvCxnSpPr/>
          <p:nvPr/>
        </p:nvCxnSpPr>
        <p:spPr>
          <a:xfrm rot="10800000">
            <a:off x="3827100" y="2090033"/>
            <a:ext cx="1350000" cy="0"/>
          </a:xfrm>
          <a:prstGeom prst="straightConnector1">
            <a:avLst/>
          </a:prstGeom>
          <a:noFill/>
          <a:ln cap="flat" cmpd="sng" w="9525">
            <a:solidFill>
              <a:srgbClr val="666666"/>
            </a:solidFill>
            <a:prstDash val="dash"/>
            <a:round/>
            <a:headEnd len="med" w="med" type="triangle"/>
            <a:tailEnd len="med" w="med" type="none"/>
          </a:ln>
        </p:spPr>
      </p:cxnSp>
      <p:cxnSp>
        <p:nvCxnSpPr>
          <p:cNvPr id="2565" name="Google Shape;2565;p274"/>
          <p:cNvCxnSpPr/>
          <p:nvPr/>
        </p:nvCxnSpPr>
        <p:spPr>
          <a:xfrm rot="10800000">
            <a:off x="3827100" y="3774308"/>
            <a:ext cx="1350000" cy="0"/>
          </a:xfrm>
          <a:prstGeom prst="straightConnector1">
            <a:avLst/>
          </a:prstGeom>
          <a:noFill/>
          <a:ln cap="flat" cmpd="sng" w="9525">
            <a:solidFill>
              <a:srgbClr val="666666"/>
            </a:solidFill>
            <a:prstDash val="dash"/>
            <a:round/>
            <a:headEnd len="med" w="med" type="triangle"/>
            <a:tailEnd len="med" w="med" type="none"/>
          </a:ln>
        </p:spPr>
      </p:cxnSp>
      <p:sp>
        <p:nvSpPr>
          <p:cNvPr id="2566" name="Google Shape;2566;p274"/>
          <p:cNvSpPr txBox="1"/>
          <p:nvPr/>
        </p:nvSpPr>
        <p:spPr>
          <a:xfrm rot="1980">
            <a:off x="38711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sp>
        <p:nvSpPr>
          <p:cNvPr id="2567" name="Google Shape;2567;p274"/>
          <p:cNvSpPr txBox="1"/>
          <p:nvPr/>
        </p:nvSpPr>
        <p:spPr>
          <a:xfrm rot="1980">
            <a:off x="3871173" y="34589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resolves to</a:t>
            </a:r>
            <a:endParaRPr sz="800">
              <a:solidFill>
                <a:srgbClr val="666666"/>
              </a:solidFill>
              <a:latin typeface="Overpass"/>
              <a:ea typeface="Overpass"/>
              <a:cs typeface="Overpass"/>
              <a:sym typeface="Overpass"/>
            </a:endParaRPr>
          </a:p>
        </p:txBody>
      </p:sp>
      <p:cxnSp>
        <p:nvCxnSpPr>
          <p:cNvPr id="2568" name="Google Shape;2568;p274"/>
          <p:cNvCxnSpPr/>
          <p:nvPr/>
        </p:nvCxnSpPr>
        <p:spPr>
          <a:xfrm flipH="1">
            <a:off x="6192391" y="33291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sp>
        <p:nvSpPr>
          <p:cNvPr id="2569" name="Google Shape;2569;p274"/>
          <p:cNvSpPr txBox="1"/>
          <p:nvPr/>
        </p:nvSpPr>
        <p:spPr>
          <a:xfrm rot="1980">
            <a:off x="60047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installed by</a:t>
            </a:r>
            <a:endParaRPr sz="800">
              <a:solidFill>
                <a:srgbClr val="666666"/>
              </a:solidFill>
              <a:latin typeface="Overpass"/>
              <a:ea typeface="Overpass"/>
              <a:cs typeface="Overpass"/>
              <a:sym typeface="Overpass"/>
            </a:endParaRPr>
          </a:p>
        </p:txBody>
      </p:sp>
      <p:sp>
        <p:nvSpPr>
          <p:cNvPr id="2570" name="Google Shape;2570;p274"/>
          <p:cNvSpPr txBox="1"/>
          <p:nvPr/>
        </p:nvSpPr>
        <p:spPr>
          <a:xfrm rot="1980">
            <a:off x="6004773" y="3769337"/>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installed by</a:t>
            </a:r>
            <a:endParaRPr sz="800">
              <a:solidFill>
                <a:srgbClr val="666666"/>
              </a:solidFill>
              <a:latin typeface="Overpass"/>
              <a:ea typeface="Overpass"/>
              <a:cs typeface="Overpass"/>
              <a:sym typeface="Overpass"/>
            </a:endParaRPr>
          </a:p>
        </p:txBody>
      </p:sp>
      <p:sp>
        <p:nvSpPr>
          <p:cNvPr id="2571" name="Google Shape;2571;p274"/>
          <p:cNvSpPr txBox="1"/>
          <p:nvPr/>
        </p:nvSpPr>
        <p:spPr>
          <a:xfrm>
            <a:off x="1894200" y="1304608"/>
            <a:ext cx="5355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Operator Framework Dependency Graphs</a:t>
            </a:r>
            <a:endParaRPr>
              <a:latin typeface="Overpass"/>
              <a:ea typeface="Overpass"/>
              <a:cs typeface="Overpass"/>
              <a:sym typeface="Overpass"/>
            </a:endParaRPr>
          </a:p>
        </p:txBody>
      </p:sp>
      <p:cxnSp>
        <p:nvCxnSpPr>
          <p:cNvPr id="2572" name="Google Shape;2572;p274"/>
          <p:cNvCxnSpPr/>
          <p:nvPr/>
        </p:nvCxnSpPr>
        <p:spPr>
          <a:xfrm rot="10800000">
            <a:off x="6192391" y="20976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27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Middleware</a:t>
            </a:r>
            <a:endParaRPr sz="2600">
              <a:latin typeface="Overpass Light"/>
              <a:ea typeface="Overpass Light"/>
              <a:cs typeface="Overpass Light"/>
              <a:sym typeface="Overpass Light"/>
            </a:endParaRPr>
          </a:p>
        </p:txBody>
      </p:sp>
      <p:sp>
        <p:nvSpPr>
          <p:cNvPr id="2578" name="Google Shape;2578;p27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79" name="Google Shape;2579;p27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80" name="Google Shape;2580;p27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Daniel Messer</a:t>
            </a:r>
            <a:endParaRPr sz="900">
              <a:solidFill>
                <a:srgbClr val="999999"/>
              </a:solidFill>
              <a:latin typeface="Overpass Light"/>
              <a:ea typeface="Overpass Light"/>
              <a:cs typeface="Overpass Light"/>
              <a:sym typeface="Overpass Light"/>
            </a:endParaRPr>
          </a:p>
        </p:txBody>
      </p:sp>
      <p:sp>
        <p:nvSpPr>
          <p:cNvPr id="2581" name="Google Shape;2581;p275"/>
          <p:cNvSpPr txBox="1"/>
          <p:nvPr/>
        </p:nvSpPr>
        <p:spPr>
          <a:xfrm>
            <a:off x="343650" y="1339000"/>
            <a:ext cx="37491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Same experience as 3.x for developers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Admins install Service Brokers via OperatorHub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Devs consume via Developer Catalog</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Transitioning to Operators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First Operators are out</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AMQ Streams (Kafka)</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Fuse Online</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CodeReady Workspaces</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Business Automation (Tech Preview)</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Data Grid</a:t>
            </a:r>
            <a:endParaRPr sz="1200">
              <a:solidFill>
                <a:schemeClr val="dk1"/>
              </a:solidFill>
              <a:latin typeface="Overpass Light"/>
              <a:ea typeface="Overpass Light"/>
              <a:cs typeface="Overpass Light"/>
              <a:sym typeface="Overpass Light"/>
            </a:endParaRPr>
          </a:p>
          <a:p>
            <a:pPr indent="0" lvl="0" marL="457200" marR="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2582" name="Google Shape;2582;p275"/>
          <p:cNvSpPr txBox="1"/>
          <p:nvPr/>
        </p:nvSpPr>
        <p:spPr>
          <a:xfrm>
            <a:off x="4229850" y="1339000"/>
            <a:ext cx="44901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More to follow in 2019</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Red Hat Integration - July:</a:t>
            </a:r>
            <a:endParaRPr sz="1200">
              <a:solidFill>
                <a:schemeClr val="dk1"/>
              </a:solidFill>
              <a:latin typeface="Overpass Light"/>
              <a:ea typeface="Overpass Light"/>
              <a:cs typeface="Overpass Light"/>
              <a:sym typeface="Overpass Light"/>
            </a:endParaRPr>
          </a:p>
          <a:p>
            <a:pPr indent="-304800" lvl="2" marL="13716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AMQ Interconnect, AMQ Broker</a:t>
            </a:r>
            <a:endParaRPr sz="1200">
              <a:solidFill>
                <a:schemeClr val="dk1"/>
              </a:solidFill>
              <a:latin typeface="Overpass Light"/>
              <a:ea typeface="Overpass Light"/>
              <a:cs typeface="Overpass Light"/>
              <a:sym typeface="Overpass Light"/>
            </a:endParaRPr>
          </a:p>
          <a:p>
            <a:pPr indent="-304800" lvl="2" marL="13716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3scale API Management</a:t>
            </a:r>
            <a:endParaRPr sz="1200">
              <a:solidFill>
                <a:schemeClr val="dk1"/>
              </a:solidFill>
              <a:latin typeface="Overpass Light"/>
              <a:ea typeface="Overpass Light"/>
              <a:cs typeface="Overpass Light"/>
              <a:sym typeface="Overpass Light"/>
            </a:endParaRPr>
          </a:p>
          <a:p>
            <a:pPr indent="-304800" lvl="2" marL="13716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Apicurio API Designer</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Business Automation - July (GA)</a:t>
            </a:r>
            <a:endParaRPr sz="1200">
              <a:solidFill>
                <a:schemeClr val="dk1"/>
              </a:solidFill>
              <a:latin typeface="Overpass Light"/>
              <a:ea typeface="Overpass Light"/>
              <a:cs typeface="Overpass Light"/>
              <a:sym typeface="Overpass Light"/>
            </a:endParaRPr>
          </a:p>
          <a:p>
            <a:pPr indent="-304800" lvl="1" marL="9144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Red Hat Application Runtimes</a:t>
            </a:r>
            <a:endParaRPr sz="1200">
              <a:solidFill>
                <a:schemeClr val="dk1"/>
              </a:solidFill>
              <a:latin typeface="Overpass Light"/>
              <a:ea typeface="Overpass Light"/>
              <a:cs typeface="Overpass Light"/>
              <a:sym typeface="Overpass Light"/>
            </a:endParaRPr>
          </a:p>
          <a:p>
            <a:pPr indent="-304800" lvl="2" marL="13716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MW Component Operator - July</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6" name="Shape 2586"/>
        <p:cNvGrpSpPr/>
        <p:nvPr/>
      </p:nvGrpSpPr>
      <p:grpSpPr>
        <a:xfrm>
          <a:off x="0" y="0"/>
          <a:ext cx="0" cy="0"/>
          <a:chOff x="0" y="0"/>
          <a:chExt cx="0" cy="0"/>
        </a:xfrm>
      </p:grpSpPr>
      <p:sp>
        <p:nvSpPr>
          <p:cNvPr id="2587" name="Google Shape;2587;p27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88" name="Google Shape;2588;p27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89" name="Google Shape;2589;p27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590" name="Google Shape;2590;p276"/>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Red Hat Universal Base Image</a:t>
            </a:r>
            <a:endParaRPr sz="2600">
              <a:latin typeface="Overpass Light"/>
              <a:ea typeface="Overpass Light"/>
              <a:cs typeface="Overpass Light"/>
              <a:sym typeface="Overpass Light"/>
            </a:endParaRPr>
          </a:p>
        </p:txBody>
      </p:sp>
      <p:grpSp>
        <p:nvGrpSpPr>
          <p:cNvPr id="2591" name="Google Shape;2591;p276"/>
          <p:cNvGrpSpPr/>
          <p:nvPr/>
        </p:nvGrpSpPr>
        <p:grpSpPr>
          <a:xfrm>
            <a:off x="6393725" y="1513175"/>
            <a:ext cx="1828800" cy="1828800"/>
            <a:chOff x="6420575" y="1658400"/>
            <a:chExt cx="1828800" cy="1828800"/>
          </a:xfrm>
        </p:grpSpPr>
        <p:sp>
          <p:nvSpPr>
            <p:cNvPr id="2592" name="Google Shape;2592;p276"/>
            <p:cNvSpPr/>
            <p:nvPr/>
          </p:nvSpPr>
          <p:spPr>
            <a:xfrm>
              <a:off x="6420575" y="1658400"/>
              <a:ext cx="1828800" cy="1828800"/>
            </a:xfrm>
            <a:prstGeom prst="rect">
              <a:avLst/>
            </a:prstGeom>
            <a:solidFill>
              <a:srgbClr val="C5000B"/>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verpass"/>
                  <a:ea typeface="Overpass"/>
                  <a:cs typeface="Overpass"/>
                  <a:sym typeface="Overpass"/>
                </a:rPr>
                <a:t>ALL RED HAT ENTERPRISE LINUX PACKAGES</a:t>
              </a:r>
              <a:endParaRPr sz="1200">
                <a:solidFill>
                  <a:srgbClr val="FFFFFF"/>
                </a:solidFill>
                <a:latin typeface="Overpass"/>
                <a:ea typeface="Overpass"/>
                <a:cs typeface="Overpass"/>
                <a:sym typeface="Overpass"/>
              </a:endParaRPr>
            </a:p>
          </p:txBody>
        </p:sp>
        <p:sp>
          <p:nvSpPr>
            <p:cNvPr id="2593" name="Google Shape;2593;p276"/>
            <p:cNvSpPr/>
            <p:nvPr/>
          </p:nvSpPr>
          <p:spPr>
            <a:xfrm>
              <a:off x="7179101" y="2444975"/>
              <a:ext cx="914400" cy="9144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UNIVERSAL</a:t>
              </a:r>
              <a:br>
                <a:rPr b="1" lang="en" sz="900">
                  <a:solidFill>
                    <a:srgbClr val="C5000B"/>
                  </a:solidFill>
                  <a:latin typeface="Overpass"/>
                  <a:ea typeface="Overpass"/>
                  <a:cs typeface="Overpass"/>
                  <a:sym typeface="Overpass"/>
                </a:rPr>
              </a:br>
              <a:r>
                <a:rPr b="1" lang="en" sz="900">
                  <a:solidFill>
                    <a:srgbClr val="C5000B"/>
                  </a:solidFill>
                  <a:latin typeface="Overpass"/>
                  <a:ea typeface="Overpass"/>
                  <a:cs typeface="Overpass"/>
                  <a:sym typeface="Overpass"/>
                </a:rPr>
                <a:t>BASE IMAGE</a:t>
              </a:r>
              <a:endParaRPr b="1" sz="900">
                <a:solidFill>
                  <a:srgbClr val="C5000B"/>
                </a:solidFill>
                <a:latin typeface="Overpass"/>
                <a:ea typeface="Overpass"/>
                <a:cs typeface="Overpass"/>
                <a:sym typeface="Overpass"/>
              </a:endParaRPr>
            </a:p>
            <a:p>
              <a:pPr indent="0" lvl="0" marL="0" marR="0" rtl="0" algn="ctr">
                <a:lnSpc>
                  <a:spcPct val="100000"/>
                </a:lnSpc>
                <a:spcBef>
                  <a:spcPts val="0"/>
                </a:spcBef>
                <a:spcAft>
                  <a:spcPts val="0"/>
                </a:spcAft>
                <a:buClr>
                  <a:srgbClr val="C5000B"/>
                </a:buClr>
                <a:buFont typeface="Arial"/>
                <a:buNone/>
              </a:pPr>
              <a:r>
                <a:rPr b="1" lang="en" sz="900">
                  <a:solidFill>
                    <a:srgbClr val="C5000B"/>
                  </a:solidFill>
                  <a:latin typeface="Overpass"/>
                  <a:ea typeface="Overpass"/>
                  <a:cs typeface="Overpass"/>
                  <a:sym typeface="Overpass"/>
                </a:rPr>
                <a:t>PACKAGES</a:t>
              </a:r>
              <a:endParaRPr sz="900">
                <a:latin typeface="Overpass"/>
                <a:ea typeface="Overpass"/>
                <a:cs typeface="Overpass"/>
                <a:sym typeface="Overpass"/>
              </a:endParaRPr>
            </a:p>
          </p:txBody>
        </p:sp>
      </p:grpSp>
      <p:sp>
        <p:nvSpPr>
          <p:cNvPr id="2594" name="Google Shape;2594;p276"/>
          <p:cNvSpPr txBox="1"/>
          <p:nvPr/>
        </p:nvSpPr>
        <p:spPr>
          <a:xfrm>
            <a:off x="94297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Base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2595" name="Google Shape;2595;p276"/>
          <p:cNvSpPr txBox="1"/>
          <p:nvPr/>
        </p:nvSpPr>
        <p:spPr>
          <a:xfrm>
            <a:off x="3689250"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Pre-Built Language</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Images</a:t>
            </a:r>
            <a:endParaRPr>
              <a:latin typeface="Overpass"/>
              <a:ea typeface="Overpass"/>
              <a:cs typeface="Overpass"/>
              <a:sym typeface="Overpass"/>
            </a:endParaRPr>
          </a:p>
        </p:txBody>
      </p:sp>
      <p:sp>
        <p:nvSpPr>
          <p:cNvPr id="2596" name="Google Shape;2596;p276"/>
          <p:cNvSpPr txBox="1"/>
          <p:nvPr/>
        </p:nvSpPr>
        <p:spPr>
          <a:xfrm>
            <a:off x="6478025" y="3771900"/>
            <a:ext cx="16602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Package</a:t>
            </a:r>
            <a:br>
              <a:rPr lang="en">
                <a:latin typeface="Overpass"/>
                <a:ea typeface="Overpass"/>
                <a:cs typeface="Overpass"/>
                <a:sym typeface="Overpass"/>
              </a:rPr>
            </a:br>
            <a:r>
              <a:rPr lang="en">
                <a:latin typeface="Overpass"/>
                <a:ea typeface="Overpass"/>
                <a:cs typeface="Overpass"/>
                <a:sym typeface="Overpass"/>
              </a:rPr>
              <a:t>Subset</a:t>
            </a:r>
            <a:endParaRPr>
              <a:latin typeface="Overpass"/>
              <a:ea typeface="Overpass"/>
              <a:cs typeface="Overpass"/>
              <a:sym typeface="Overpass"/>
            </a:endParaRPr>
          </a:p>
        </p:txBody>
      </p:sp>
      <p:grpSp>
        <p:nvGrpSpPr>
          <p:cNvPr id="2597" name="Google Shape;2597;p276"/>
          <p:cNvGrpSpPr/>
          <p:nvPr/>
        </p:nvGrpSpPr>
        <p:grpSpPr>
          <a:xfrm>
            <a:off x="900428" y="1749272"/>
            <a:ext cx="1745308" cy="1644951"/>
            <a:chOff x="900428" y="1749272"/>
            <a:chExt cx="1745308" cy="1644951"/>
          </a:xfrm>
        </p:grpSpPr>
        <p:sp>
          <p:nvSpPr>
            <p:cNvPr id="2598" name="Google Shape;2598;p276"/>
            <p:cNvSpPr/>
            <p:nvPr/>
          </p:nvSpPr>
          <p:spPr>
            <a:xfrm>
              <a:off x="900428" y="1749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STANDARD</a:t>
              </a:r>
              <a:endParaRPr b="1" sz="700">
                <a:solidFill>
                  <a:srgbClr val="C5000B"/>
                </a:solidFill>
                <a:latin typeface="Overpass"/>
                <a:ea typeface="Overpass"/>
                <a:cs typeface="Overpass"/>
                <a:sym typeface="Overpass"/>
              </a:endParaRPr>
            </a:p>
          </p:txBody>
        </p:sp>
        <p:sp>
          <p:nvSpPr>
            <p:cNvPr id="2599" name="Google Shape;2599;p276"/>
            <p:cNvSpPr/>
            <p:nvPr/>
          </p:nvSpPr>
          <p:spPr>
            <a:xfrm>
              <a:off x="1433828" y="2786123"/>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MULTI</a:t>
              </a:r>
              <a:br>
                <a:rPr b="1" lang="en" sz="700">
                  <a:solidFill>
                    <a:srgbClr val="C5000B"/>
                  </a:solidFill>
                  <a:latin typeface="Overpass"/>
                  <a:ea typeface="Overpass"/>
                  <a:cs typeface="Overpass"/>
                  <a:sym typeface="Overpass"/>
                </a:rPr>
              </a:br>
              <a:r>
                <a:rPr b="1" lang="en" sz="700">
                  <a:solidFill>
                    <a:srgbClr val="C5000B"/>
                  </a:solidFill>
                  <a:latin typeface="Overpass"/>
                  <a:ea typeface="Overpass"/>
                  <a:cs typeface="Overpass"/>
                  <a:sym typeface="Overpass"/>
                </a:rPr>
                <a:t>SERVICE</a:t>
              </a:r>
              <a:endParaRPr b="1" sz="700">
                <a:solidFill>
                  <a:srgbClr val="C5000B"/>
                </a:solidFill>
                <a:latin typeface="Overpass"/>
                <a:ea typeface="Overpass"/>
                <a:cs typeface="Overpass"/>
                <a:sym typeface="Overpass"/>
              </a:endParaRPr>
            </a:p>
          </p:txBody>
        </p:sp>
        <p:sp>
          <p:nvSpPr>
            <p:cNvPr id="2600" name="Google Shape;2600;p276"/>
            <p:cNvSpPr/>
            <p:nvPr/>
          </p:nvSpPr>
          <p:spPr>
            <a:xfrm>
              <a:off x="2005536" y="1749272"/>
              <a:ext cx="640200" cy="6081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MINIMAL</a:t>
              </a:r>
              <a:endParaRPr b="1" sz="700">
                <a:solidFill>
                  <a:srgbClr val="C5000B"/>
                </a:solidFill>
                <a:latin typeface="Overpass"/>
                <a:ea typeface="Overpass"/>
                <a:cs typeface="Overpass"/>
                <a:sym typeface="Overpass"/>
              </a:endParaRPr>
            </a:p>
          </p:txBody>
        </p:sp>
      </p:grpSp>
      <p:grpSp>
        <p:nvGrpSpPr>
          <p:cNvPr id="2601" name="Google Shape;2601;p276"/>
          <p:cNvGrpSpPr/>
          <p:nvPr/>
        </p:nvGrpSpPr>
        <p:grpSpPr>
          <a:xfrm>
            <a:off x="3794703" y="1806452"/>
            <a:ext cx="1554600" cy="1530600"/>
            <a:chOff x="3647078" y="1863752"/>
            <a:chExt cx="1554600" cy="1530600"/>
          </a:xfrm>
        </p:grpSpPr>
        <p:sp>
          <p:nvSpPr>
            <p:cNvPr id="2602" name="Google Shape;2602;p276"/>
            <p:cNvSpPr/>
            <p:nvPr/>
          </p:nvSpPr>
          <p:spPr>
            <a:xfrm>
              <a:off x="3647078" y="1863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3" name="Google Shape;2603;p276"/>
            <p:cNvSpPr/>
            <p:nvPr/>
          </p:nvSpPr>
          <p:spPr>
            <a:xfrm>
              <a:off x="3799478" y="2016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4" name="Google Shape;2604;p276"/>
            <p:cNvSpPr/>
            <p:nvPr/>
          </p:nvSpPr>
          <p:spPr>
            <a:xfrm>
              <a:off x="3951878" y="21685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5" name="Google Shape;2605;p276"/>
            <p:cNvSpPr/>
            <p:nvPr/>
          </p:nvSpPr>
          <p:spPr>
            <a:xfrm>
              <a:off x="4104278" y="23209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6" name="Google Shape;2606;p276"/>
            <p:cNvSpPr/>
            <p:nvPr/>
          </p:nvSpPr>
          <p:spPr>
            <a:xfrm>
              <a:off x="4256678" y="24733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7" name="Google Shape;2607;p276"/>
            <p:cNvSpPr/>
            <p:nvPr/>
          </p:nvSpPr>
          <p:spPr>
            <a:xfrm>
              <a:off x="4409078" y="26257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sp>
          <p:nvSpPr>
            <p:cNvPr id="2608" name="Google Shape;2608;p276"/>
            <p:cNvSpPr/>
            <p:nvPr/>
          </p:nvSpPr>
          <p:spPr>
            <a:xfrm>
              <a:off x="4561478" y="2778152"/>
              <a:ext cx="640200" cy="616200"/>
            </a:xfrm>
            <a:prstGeom prst="rect">
              <a:avLst/>
            </a:prstGeom>
            <a:solidFill>
              <a:srgbClr val="FFFFFF"/>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rgbClr val="C5000B"/>
                  </a:solidFill>
                  <a:latin typeface="Overpass"/>
                  <a:ea typeface="Overpass"/>
                  <a:cs typeface="Overpass"/>
                  <a:sym typeface="Overpass"/>
                </a:rPr>
                <a:t>Node.js</a:t>
              </a:r>
              <a:endParaRPr b="1" sz="700">
                <a:solidFill>
                  <a:srgbClr val="C5000B"/>
                </a:solidFill>
                <a:latin typeface="Overpass"/>
                <a:ea typeface="Overpass"/>
                <a:cs typeface="Overpass"/>
                <a:sym typeface="Overpass"/>
              </a:endParaRPr>
            </a:p>
          </p:txBody>
        </p:sp>
      </p:grpSp>
      <p:sp>
        <p:nvSpPr>
          <p:cNvPr id="2609" name="Google Shape;2609;p276"/>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Enable an ecosystem of freely distributable operators for Kubernetes/OpenShift</a:t>
            </a:r>
            <a:endParaRPr sz="1400">
              <a:latin typeface="Overpass"/>
              <a:ea typeface="Overpass"/>
              <a:cs typeface="Overpass"/>
              <a:sym typeface="Overpas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27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615" name="Google Shape;2615;p27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616" name="Google Shape;2616;p27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617" name="Google Shape;2617;p277"/>
          <p:cNvSpPr txBox="1"/>
          <p:nvPr/>
        </p:nvSpPr>
        <p:spPr>
          <a:xfrm>
            <a:off x="401425" y="669150"/>
            <a:ext cx="8514000" cy="5538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UBI and Host interactions</a:t>
            </a:r>
            <a:endParaRPr sz="2600">
              <a:latin typeface="Overpass Light"/>
              <a:ea typeface="Overpass Light"/>
              <a:cs typeface="Overpass Light"/>
              <a:sym typeface="Overpass Light"/>
            </a:endParaRPr>
          </a:p>
        </p:txBody>
      </p:sp>
      <p:grpSp>
        <p:nvGrpSpPr>
          <p:cNvPr id="2618" name="Google Shape;2618;p277"/>
          <p:cNvGrpSpPr/>
          <p:nvPr/>
        </p:nvGrpSpPr>
        <p:grpSpPr>
          <a:xfrm>
            <a:off x="3342643" y="1701758"/>
            <a:ext cx="2479200" cy="2337000"/>
            <a:chOff x="230404" y="1094074"/>
            <a:chExt cx="2479200" cy="2337000"/>
          </a:xfrm>
        </p:grpSpPr>
        <p:sp>
          <p:nvSpPr>
            <p:cNvPr id="2619" name="Google Shape;2619;p2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2620" name="Google Shape;2620;p277"/>
            <p:cNvSpPr txBox="1"/>
            <p:nvPr/>
          </p:nvSpPr>
          <p:spPr>
            <a:xfrm>
              <a:off x="257235" y="2906915"/>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8</a:t>
              </a:r>
              <a:endParaRPr>
                <a:latin typeface="Overpass"/>
                <a:ea typeface="Overpass"/>
                <a:cs typeface="Overpass"/>
                <a:sym typeface="Overpass"/>
              </a:endParaRPr>
            </a:p>
          </p:txBody>
        </p:sp>
      </p:grpSp>
      <p:grpSp>
        <p:nvGrpSpPr>
          <p:cNvPr id="2621" name="Google Shape;2621;p277"/>
          <p:cNvGrpSpPr/>
          <p:nvPr/>
        </p:nvGrpSpPr>
        <p:grpSpPr>
          <a:xfrm>
            <a:off x="6227431" y="1701758"/>
            <a:ext cx="2479207" cy="2337000"/>
            <a:chOff x="230404" y="1094074"/>
            <a:chExt cx="2479207" cy="2337000"/>
          </a:xfrm>
        </p:grpSpPr>
        <p:sp>
          <p:nvSpPr>
            <p:cNvPr id="2622" name="Google Shape;2622;p277"/>
            <p:cNvSpPr/>
            <p:nvPr/>
          </p:nvSpPr>
          <p:spPr>
            <a:xfrm>
              <a:off x="230404" y="1094074"/>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2623" name="Google Shape;2623;p277"/>
            <p:cNvSpPr txBox="1"/>
            <p:nvPr/>
          </p:nvSpPr>
          <p:spPr>
            <a:xfrm>
              <a:off x="230411" y="2923440"/>
              <a:ext cx="24792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ANY CONTAINER PLATFORM</a:t>
              </a:r>
              <a:endParaRPr>
                <a:latin typeface="Overpass"/>
                <a:ea typeface="Overpass"/>
                <a:cs typeface="Overpass"/>
                <a:sym typeface="Overpass"/>
              </a:endParaRPr>
            </a:p>
          </p:txBody>
        </p:sp>
      </p:grpSp>
      <p:sp>
        <p:nvSpPr>
          <p:cNvPr id="2624" name="Google Shape;2624;p277"/>
          <p:cNvSpPr txBox="1"/>
          <p:nvPr/>
        </p:nvSpPr>
        <p:spPr>
          <a:xfrm>
            <a:off x="6227438"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Like any community distro</a:t>
            </a:r>
            <a:endParaRPr>
              <a:latin typeface="Overpass"/>
              <a:ea typeface="Overpass"/>
              <a:cs typeface="Overpass"/>
              <a:sym typeface="Overpass"/>
            </a:endParaRPr>
          </a:p>
        </p:txBody>
      </p:sp>
      <p:sp>
        <p:nvSpPr>
          <p:cNvPr id="2625" name="Google Shape;2625;p277"/>
          <p:cNvSpPr txBox="1"/>
          <p:nvPr/>
        </p:nvSpPr>
        <p:spPr>
          <a:xfrm>
            <a:off x="3332400"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8</a:t>
            </a:r>
            <a:endParaRPr>
              <a:latin typeface="Overpass"/>
              <a:ea typeface="Overpass"/>
              <a:cs typeface="Overpass"/>
              <a:sym typeface="Overpass"/>
            </a:endParaRPr>
          </a:p>
        </p:txBody>
      </p:sp>
      <p:sp>
        <p:nvSpPr>
          <p:cNvPr id="2626" name="Google Shape;2626;p277"/>
          <p:cNvSpPr/>
          <p:nvPr/>
        </p:nvSpPr>
        <p:spPr>
          <a:xfrm>
            <a:off x="401413" y="1701758"/>
            <a:ext cx="2479200" cy="2337000"/>
          </a:xfrm>
          <a:custGeom>
            <a:rect b="b" l="l" r="r" t="t"/>
            <a:pathLst>
              <a:path extrusionOk="0" h="120000" w="12000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verpass"/>
              <a:ea typeface="Overpass"/>
              <a:cs typeface="Overpass"/>
              <a:sym typeface="Overpass"/>
            </a:endParaRPr>
          </a:p>
        </p:txBody>
      </p:sp>
      <p:sp>
        <p:nvSpPr>
          <p:cNvPr id="2627" name="Google Shape;2627;p277"/>
          <p:cNvSpPr txBox="1"/>
          <p:nvPr/>
        </p:nvSpPr>
        <p:spPr>
          <a:xfrm>
            <a:off x="428245" y="3514600"/>
            <a:ext cx="2352000" cy="467400"/>
          </a:xfrm>
          <a:prstGeom prst="rect">
            <a:avLst/>
          </a:prstGeom>
          <a:noFill/>
          <a:ln>
            <a:noFill/>
          </a:ln>
        </p:spPr>
        <p:txBody>
          <a:bodyPr anchorCtr="1" anchor="b" bIns="68550" lIns="33725" spcFirstLastPara="1" rIns="33725" wrap="square" tIns="68550">
            <a:noAutofit/>
          </a:bodyPr>
          <a:lstStyle/>
          <a:p>
            <a:pPr indent="0" lvl="0" marL="0" marR="0" rtl="0" algn="ctr">
              <a:lnSpc>
                <a:spcPct val="106000"/>
              </a:lnSpc>
              <a:spcBef>
                <a:spcPts val="0"/>
              </a:spcBef>
              <a:spcAft>
                <a:spcPts val="0"/>
              </a:spcAft>
              <a:buClr>
                <a:srgbClr val="FFFFFF"/>
              </a:buClr>
              <a:buFont typeface="Arial"/>
              <a:buNone/>
            </a:pPr>
            <a:r>
              <a:rPr b="1" lang="en" sz="1350">
                <a:solidFill>
                  <a:srgbClr val="FFFFFF"/>
                </a:solidFill>
                <a:latin typeface="Overpass"/>
                <a:ea typeface="Overpass"/>
                <a:cs typeface="Overpass"/>
                <a:sym typeface="Overpass"/>
              </a:rPr>
              <a:t>RHEL 7</a:t>
            </a:r>
            <a:endParaRPr>
              <a:latin typeface="Overpass"/>
              <a:ea typeface="Overpass"/>
              <a:cs typeface="Overpass"/>
              <a:sym typeface="Overpass"/>
            </a:endParaRPr>
          </a:p>
        </p:txBody>
      </p:sp>
      <p:sp>
        <p:nvSpPr>
          <p:cNvPr id="2628" name="Google Shape;2628;p277"/>
          <p:cNvSpPr txBox="1"/>
          <p:nvPr/>
        </p:nvSpPr>
        <p:spPr>
          <a:xfrm>
            <a:off x="401421" y="4146750"/>
            <a:ext cx="2479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Red Hat Enterprise Linux 7</a:t>
            </a:r>
            <a:endParaRPr>
              <a:latin typeface="Overpass"/>
              <a:ea typeface="Overpass"/>
              <a:cs typeface="Overpass"/>
              <a:sym typeface="Overpass"/>
            </a:endParaRPr>
          </a:p>
        </p:txBody>
      </p:sp>
      <p:sp>
        <p:nvSpPr>
          <p:cNvPr id="2629" name="Google Shape;2629;p277"/>
          <p:cNvSpPr/>
          <p:nvPr/>
        </p:nvSpPr>
        <p:spPr>
          <a:xfrm>
            <a:off x="6259903" y="1749552"/>
            <a:ext cx="640200" cy="6162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2630" name="Google Shape;2630;p277"/>
          <p:cNvSpPr/>
          <p:nvPr/>
        </p:nvSpPr>
        <p:spPr>
          <a:xfrm>
            <a:off x="6259903" y="2786123"/>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2631" name="Google Shape;2631;p277"/>
          <p:cNvSpPr/>
          <p:nvPr/>
        </p:nvSpPr>
        <p:spPr>
          <a:xfrm>
            <a:off x="7365011"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2632" name="Google Shape;2632;p277"/>
          <p:cNvSpPr/>
          <p:nvPr/>
        </p:nvSpPr>
        <p:spPr>
          <a:xfrm>
            <a:off x="7365011" y="1749272"/>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2633" name="Google Shape;2633;p277"/>
          <p:cNvSpPr/>
          <p:nvPr/>
        </p:nvSpPr>
        <p:spPr>
          <a:xfrm>
            <a:off x="33729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2634" name="Google Shape;2634;p277"/>
          <p:cNvSpPr/>
          <p:nvPr/>
        </p:nvSpPr>
        <p:spPr>
          <a:xfrm>
            <a:off x="3372997" y="2786123"/>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2635" name="Google Shape;2635;p277"/>
          <p:cNvSpPr/>
          <p:nvPr/>
        </p:nvSpPr>
        <p:spPr>
          <a:xfrm>
            <a:off x="44781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2636" name="Google Shape;2636;p277"/>
          <p:cNvSpPr/>
          <p:nvPr/>
        </p:nvSpPr>
        <p:spPr>
          <a:xfrm>
            <a:off x="4478105" y="1749272"/>
            <a:ext cx="640200" cy="608100"/>
          </a:xfrm>
          <a:prstGeom prst="rect">
            <a:avLst/>
          </a:prstGeom>
          <a:solidFill>
            <a:srgbClr val="A30000"/>
          </a:solidFill>
          <a:ln cap="flat" cmpd="sng" w="25400">
            <a:solidFill>
              <a:srgbClr val="A30000"/>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
        <p:nvSpPr>
          <p:cNvPr id="2637" name="Google Shape;2637;p277"/>
          <p:cNvSpPr/>
          <p:nvPr/>
        </p:nvSpPr>
        <p:spPr>
          <a:xfrm>
            <a:off x="5924497" y="587402"/>
            <a:ext cx="640200" cy="616200"/>
          </a:xfrm>
          <a:prstGeom prst="rect">
            <a:avLst/>
          </a:prstGeom>
          <a:solidFill>
            <a:srgbClr val="C5000B"/>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1</a:t>
            </a:r>
            <a:endParaRPr b="1" sz="700">
              <a:solidFill>
                <a:schemeClr val="lt1"/>
              </a:solidFill>
              <a:latin typeface="Overpass"/>
              <a:ea typeface="Overpass"/>
              <a:cs typeface="Overpass"/>
              <a:sym typeface="Overpass"/>
            </a:endParaRPr>
          </a:p>
        </p:txBody>
      </p:sp>
      <p:sp>
        <p:nvSpPr>
          <p:cNvPr id="2638" name="Google Shape;2638;p277"/>
          <p:cNvSpPr/>
          <p:nvPr/>
        </p:nvSpPr>
        <p:spPr>
          <a:xfrm>
            <a:off x="6619547" y="587402"/>
            <a:ext cx="640200" cy="616200"/>
          </a:xfrm>
          <a:prstGeom prst="rect">
            <a:avLst/>
          </a:prstGeom>
          <a:solidFill>
            <a:srgbClr val="A3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2</a:t>
            </a:r>
            <a:endParaRPr b="1" sz="700">
              <a:solidFill>
                <a:schemeClr val="lt1"/>
              </a:solidFill>
              <a:latin typeface="Overpass"/>
              <a:ea typeface="Overpass"/>
              <a:cs typeface="Overpass"/>
              <a:sym typeface="Overpass"/>
            </a:endParaRPr>
          </a:p>
        </p:txBody>
      </p:sp>
      <p:sp>
        <p:nvSpPr>
          <p:cNvPr id="2639" name="Google Shape;2639;p277"/>
          <p:cNvSpPr/>
          <p:nvPr/>
        </p:nvSpPr>
        <p:spPr>
          <a:xfrm>
            <a:off x="7314597" y="587402"/>
            <a:ext cx="640200" cy="616200"/>
          </a:xfrm>
          <a:prstGeom prst="rect">
            <a:avLst/>
          </a:prstGeom>
          <a:solidFill>
            <a:srgbClr val="730000"/>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TIER 3</a:t>
            </a:r>
            <a:endParaRPr b="1" sz="700">
              <a:solidFill>
                <a:schemeClr val="lt1"/>
              </a:solidFill>
              <a:latin typeface="Overpass"/>
              <a:ea typeface="Overpass"/>
              <a:cs typeface="Overpass"/>
              <a:sym typeface="Overpass"/>
            </a:endParaRPr>
          </a:p>
        </p:txBody>
      </p:sp>
      <p:sp>
        <p:nvSpPr>
          <p:cNvPr id="2640" name="Google Shape;2640;p277"/>
          <p:cNvSpPr/>
          <p:nvPr/>
        </p:nvSpPr>
        <p:spPr>
          <a:xfrm>
            <a:off x="8009647" y="587402"/>
            <a:ext cx="640200" cy="616200"/>
          </a:xfrm>
          <a:prstGeom prst="rect">
            <a:avLst/>
          </a:prstGeom>
          <a:solidFill>
            <a:srgbClr val="999999"/>
          </a:solidFill>
          <a:ln cap="flat" cmpd="sng" w="25400">
            <a:solidFill>
              <a:srgbClr val="C5000B"/>
            </a:solidFill>
            <a:prstDash val="solid"/>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600">
                <a:solidFill>
                  <a:schemeClr val="lt1"/>
                </a:solidFill>
                <a:latin typeface="Overpass"/>
                <a:ea typeface="Overpass"/>
                <a:cs typeface="Overpass"/>
                <a:sym typeface="Overpass"/>
              </a:rPr>
              <a:t>COMMUNITY</a:t>
            </a:r>
            <a:br>
              <a:rPr b="1" lang="en" sz="600">
                <a:solidFill>
                  <a:schemeClr val="lt1"/>
                </a:solidFill>
                <a:latin typeface="Overpass"/>
                <a:ea typeface="Overpass"/>
                <a:cs typeface="Overpass"/>
                <a:sym typeface="Overpass"/>
              </a:rPr>
            </a:br>
            <a:r>
              <a:rPr b="1" lang="en" sz="600">
                <a:solidFill>
                  <a:schemeClr val="lt1"/>
                </a:solidFill>
                <a:latin typeface="Overpass"/>
                <a:ea typeface="Overpass"/>
                <a:cs typeface="Overpass"/>
                <a:sym typeface="Overpass"/>
              </a:rPr>
              <a:t>SUPPORT</a:t>
            </a:r>
            <a:endParaRPr b="1" sz="600">
              <a:solidFill>
                <a:schemeClr val="lt1"/>
              </a:solidFill>
              <a:latin typeface="Overpass"/>
              <a:ea typeface="Overpass"/>
              <a:cs typeface="Overpass"/>
              <a:sym typeface="Overpass"/>
            </a:endParaRPr>
          </a:p>
        </p:txBody>
      </p:sp>
      <p:sp>
        <p:nvSpPr>
          <p:cNvPr id="2641" name="Google Shape;2641;p277"/>
          <p:cNvSpPr/>
          <p:nvPr/>
        </p:nvSpPr>
        <p:spPr>
          <a:xfrm>
            <a:off x="477397" y="1749552"/>
            <a:ext cx="640200" cy="616200"/>
          </a:xfrm>
          <a:prstGeom prst="rect">
            <a:avLst/>
          </a:prstGeom>
          <a:solidFill>
            <a:srgbClr val="A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RHEL 6</a:t>
            </a:r>
            <a:endParaRPr b="1" sz="700">
              <a:solidFill>
                <a:schemeClr val="lt1"/>
              </a:solidFill>
              <a:latin typeface="Overpass"/>
              <a:ea typeface="Overpass"/>
              <a:cs typeface="Overpass"/>
              <a:sym typeface="Overpass"/>
            </a:endParaRPr>
          </a:p>
        </p:txBody>
      </p:sp>
      <p:sp>
        <p:nvSpPr>
          <p:cNvPr id="2642" name="Google Shape;2642;p277"/>
          <p:cNvSpPr/>
          <p:nvPr/>
        </p:nvSpPr>
        <p:spPr>
          <a:xfrm>
            <a:off x="477397" y="2786123"/>
            <a:ext cx="640200" cy="608100"/>
          </a:xfrm>
          <a:prstGeom prst="rect">
            <a:avLst/>
          </a:prstGeom>
          <a:solidFill>
            <a:srgbClr val="730000"/>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8</a:t>
            </a:r>
            <a:endParaRPr b="1" sz="700">
              <a:solidFill>
                <a:schemeClr val="lt1"/>
              </a:solidFill>
              <a:latin typeface="Overpass"/>
              <a:ea typeface="Overpass"/>
              <a:cs typeface="Overpass"/>
              <a:sym typeface="Overpass"/>
            </a:endParaRPr>
          </a:p>
        </p:txBody>
      </p:sp>
      <p:sp>
        <p:nvSpPr>
          <p:cNvPr id="2643" name="Google Shape;2643;p277"/>
          <p:cNvSpPr/>
          <p:nvPr/>
        </p:nvSpPr>
        <p:spPr>
          <a:xfrm>
            <a:off x="1582505" y="2784347"/>
            <a:ext cx="640200" cy="608100"/>
          </a:xfrm>
          <a:prstGeom prst="rect">
            <a:avLst/>
          </a:prstGeom>
          <a:solidFill>
            <a:srgbClr val="999999"/>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OTHER</a:t>
            </a:r>
            <a:endParaRPr b="1" sz="700">
              <a:solidFill>
                <a:schemeClr val="lt1"/>
              </a:solidFill>
              <a:latin typeface="Overpass"/>
              <a:ea typeface="Overpass"/>
              <a:cs typeface="Overpass"/>
              <a:sym typeface="Overpass"/>
            </a:endParaRPr>
          </a:p>
        </p:txBody>
      </p:sp>
      <p:sp>
        <p:nvSpPr>
          <p:cNvPr id="2644" name="Google Shape;2644;p277"/>
          <p:cNvSpPr/>
          <p:nvPr/>
        </p:nvSpPr>
        <p:spPr>
          <a:xfrm>
            <a:off x="1582505" y="1749272"/>
            <a:ext cx="640200" cy="608100"/>
          </a:xfrm>
          <a:prstGeom prst="rect">
            <a:avLst/>
          </a:prstGeom>
          <a:solidFill>
            <a:srgbClr val="C5000B"/>
          </a:solidFill>
          <a:ln cap="flat" cmpd="sng" w="25400">
            <a:solidFill>
              <a:srgbClr val="C5000B"/>
            </a:solidFill>
            <a:prstDash val="dash"/>
            <a:round/>
            <a:headEnd len="sm" w="sm" type="none"/>
            <a:tailEnd len="sm" w="sm" type="none"/>
          </a:ln>
        </p:spPr>
        <p:txBody>
          <a:bodyPr anchorCtr="0" anchor="ctr" bIns="71925" lIns="71925" spcFirstLastPara="1" rIns="71925" wrap="square" tIns="83850">
            <a:noAutofit/>
          </a:bodyPr>
          <a:lstStyle/>
          <a:p>
            <a:pPr indent="0" lvl="0" marL="0" marR="0" rtl="0" algn="ctr">
              <a:lnSpc>
                <a:spcPct val="100000"/>
              </a:lnSpc>
              <a:spcBef>
                <a:spcPts val="0"/>
              </a:spcBef>
              <a:spcAft>
                <a:spcPts val="0"/>
              </a:spcAft>
              <a:buClr>
                <a:srgbClr val="C5000B"/>
              </a:buClr>
              <a:buFont typeface="Arial"/>
              <a:buNone/>
            </a:pPr>
            <a:r>
              <a:rPr b="1" lang="en" sz="700">
                <a:solidFill>
                  <a:schemeClr val="lt1"/>
                </a:solidFill>
                <a:latin typeface="Overpass"/>
                <a:ea typeface="Overpass"/>
                <a:cs typeface="Overpass"/>
                <a:sym typeface="Overpass"/>
              </a:rPr>
              <a:t>UBI 7</a:t>
            </a:r>
            <a:endParaRPr b="1" sz="700">
              <a:solidFill>
                <a:schemeClr val="lt1"/>
              </a:solidFill>
              <a:latin typeface="Overpass"/>
              <a:ea typeface="Overpass"/>
              <a:cs typeface="Overpass"/>
              <a:sym typeface="Overpas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sp>
        <p:nvSpPr>
          <p:cNvPr id="2649" name="Google Shape;2649;p2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0" name="Google Shape;2650;p278"/>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Next wave of developer tools</a:t>
            </a:r>
            <a:endParaRPr sz="2400">
              <a:solidFill>
                <a:srgbClr val="FFFFFF"/>
              </a:solidFill>
              <a:latin typeface="Overpass"/>
              <a:ea typeface="Overpass"/>
              <a:cs typeface="Overpass"/>
              <a:sym typeface="Overpass"/>
            </a:endParaRPr>
          </a:p>
        </p:txBody>
      </p:sp>
      <p:sp>
        <p:nvSpPr>
          <p:cNvPr id="2651" name="Google Shape;2651;p278"/>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OpenShift has all of the latest tools to make</a:t>
            </a:r>
            <a:endParaRPr sz="16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your devs more productive</a:t>
            </a:r>
            <a:endParaRPr sz="1600">
              <a:solidFill>
                <a:srgbClr val="FFFFFF"/>
              </a:solidFill>
              <a:latin typeface="Overpass"/>
              <a:ea typeface="Overpass"/>
              <a:cs typeface="Overpass"/>
              <a:sym typeface="Overpass"/>
            </a:endParaRPr>
          </a:p>
        </p:txBody>
      </p:sp>
      <p:sp>
        <p:nvSpPr>
          <p:cNvPr id="2652" name="Google Shape;2652;p278"/>
          <p:cNvSpPr txBox="1"/>
          <p:nvPr/>
        </p:nvSpPr>
        <p:spPr>
          <a:xfrm>
            <a:off x="3001451" y="2303842"/>
            <a:ext cx="12270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Code</a:t>
            </a:r>
            <a:endParaRPr b="1" sz="1800">
              <a:solidFill>
                <a:srgbClr val="FFFFFF"/>
              </a:solidFill>
              <a:latin typeface="Overpass"/>
              <a:ea typeface="Overpass"/>
              <a:cs typeface="Overpass"/>
              <a:sym typeface="Overpass"/>
            </a:endParaRPr>
          </a:p>
        </p:txBody>
      </p:sp>
      <p:cxnSp>
        <p:nvCxnSpPr>
          <p:cNvPr id="2653" name="Google Shape;2653;p278"/>
          <p:cNvCxnSpPr/>
          <p:nvPr/>
        </p:nvCxnSpPr>
        <p:spPr>
          <a:xfrm>
            <a:off x="4572000" y="2146817"/>
            <a:ext cx="0" cy="1796400"/>
          </a:xfrm>
          <a:prstGeom prst="straightConnector1">
            <a:avLst/>
          </a:prstGeom>
          <a:noFill/>
          <a:ln cap="flat" cmpd="sng" w="9525">
            <a:solidFill>
              <a:srgbClr val="FFFFFF"/>
            </a:solidFill>
            <a:prstDash val="solid"/>
            <a:round/>
            <a:headEnd len="med" w="med" type="none"/>
            <a:tailEnd len="med" w="med" type="none"/>
          </a:ln>
        </p:spPr>
      </p:cxnSp>
      <p:cxnSp>
        <p:nvCxnSpPr>
          <p:cNvPr id="2654" name="Google Shape;2654;p278"/>
          <p:cNvCxnSpPr/>
          <p:nvPr/>
        </p:nvCxnSpPr>
        <p:spPr>
          <a:xfrm flipH="1">
            <a:off x="2735250" y="3042617"/>
            <a:ext cx="3673500" cy="4800"/>
          </a:xfrm>
          <a:prstGeom prst="straightConnector1">
            <a:avLst/>
          </a:prstGeom>
          <a:noFill/>
          <a:ln cap="flat" cmpd="sng" w="9525">
            <a:solidFill>
              <a:srgbClr val="FFFFFF"/>
            </a:solidFill>
            <a:prstDash val="solid"/>
            <a:round/>
            <a:headEnd len="med" w="med" type="none"/>
            <a:tailEnd len="med" w="med" type="none"/>
          </a:ln>
        </p:spPr>
      </p:cxnSp>
      <p:sp>
        <p:nvSpPr>
          <p:cNvPr id="2655" name="Google Shape;2655;p278"/>
          <p:cNvSpPr txBox="1"/>
          <p:nvPr/>
        </p:nvSpPr>
        <p:spPr>
          <a:xfrm>
            <a:off x="4807583" y="2303842"/>
            <a:ext cx="14232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Containers</a:t>
            </a:r>
            <a:endParaRPr b="1" sz="1800">
              <a:solidFill>
                <a:srgbClr val="FFFFFF"/>
              </a:solidFill>
              <a:latin typeface="Overpass"/>
              <a:ea typeface="Overpass"/>
              <a:cs typeface="Overpass"/>
              <a:sym typeface="Overpass"/>
            </a:endParaRPr>
          </a:p>
        </p:txBody>
      </p:sp>
      <p:sp>
        <p:nvSpPr>
          <p:cNvPr id="2656" name="Google Shape;2656;p278"/>
          <p:cNvSpPr txBox="1"/>
          <p:nvPr/>
        </p:nvSpPr>
        <p:spPr>
          <a:xfrm>
            <a:off x="4707058" y="3287892"/>
            <a:ext cx="16245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Service</a:t>
            </a:r>
            <a:endParaRPr b="1" sz="1800">
              <a:solidFill>
                <a:srgbClr val="FFFFFF"/>
              </a:solidFill>
              <a:latin typeface="Overpass"/>
              <a:ea typeface="Overpass"/>
              <a:cs typeface="Overpass"/>
              <a:sym typeface="Overpass"/>
            </a:endParaRPr>
          </a:p>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Mesh</a:t>
            </a:r>
            <a:endParaRPr b="1" sz="1800">
              <a:solidFill>
                <a:srgbClr val="FFFFFF"/>
              </a:solidFill>
              <a:latin typeface="Overpass"/>
              <a:ea typeface="Overpass"/>
              <a:cs typeface="Overpass"/>
              <a:sym typeface="Overpass"/>
            </a:endParaRPr>
          </a:p>
        </p:txBody>
      </p:sp>
      <p:sp>
        <p:nvSpPr>
          <p:cNvPr id="2657" name="Google Shape;2657;p278"/>
          <p:cNvSpPr txBox="1"/>
          <p:nvPr/>
        </p:nvSpPr>
        <p:spPr>
          <a:xfrm>
            <a:off x="2944750" y="3287892"/>
            <a:ext cx="1340400" cy="49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Overpass"/>
                <a:ea typeface="Overpass"/>
                <a:cs typeface="Overpass"/>
                <a:sym typeface="Overpass"/>
              </a:rPr>
              <a:t>Serverless</a:t>
            </a:r>
            <a:endParaRPr b="1" sz="1800">
              <a:solidFill>
                <a:srgbClr val="FFFFFF"/>
              </a:solidFill>
              <a:latin typeface="Overpass"/>
              <a:ea typeface="Overpass"/>
              <a:cs typeface="Overpass"/>
              <a:sym typeface="Overpas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279"/>
          <p:cNvSpPr txBox="1"/>
          <p:nvPr>
            <p:ph type="title"/>
          </p:nvPr>
        </p:nvSpPr>
        <p:spPr>
          <a:xfrm>
            <a:off x="912750" y="633300"/>
            <a:ext cx="73185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rPr>
              <a:t>Cloud-native CI/CD with OpenShift Pipelines</a:t>
            </a:r>
            <a:endParaRPr/>
          </a:p>
        </p:txBody>
      </p:sp>
      <p:sp>
        <p:nvSpPr>
          <p:cNvPr id="2663" name="Google Shape;2663;p27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pic>
        <p:nvPicPr>
          <p:cNvPr id="2664" name="Google Shape;2664;p279"/>
          <p:cNvPicPr preferRelativeResize="0"/>
          <p:nvPr/>
        </p:nvPicPr>
        <p:blipFill rotWithShape="1">
          <a:blip r:embed="rId3">
            <a:alphaModFix/>
          </a:blip>
          <a:srcRect b="19588" l="0" r="29602" t="0"/>
          <a:stretch/>
        </p:blipFill>
        <p:spPr>
          <a:xfrm>
            <a:off x="5029269" y="2116134"/>
            <a:ext cx="3921756" cy="2486141"/>
          </a:xfrm>
          <a:prstGeom prst="rect">
            <a:avLst/>
          </a:prstGeom>
          <a:noFill/>
          <a:ln>
            <a:noFill/>
          </a:ln>
          <a:effectLst>
            <a:outerShdw blurRad="57150" rotWithShape="0" algn="bl" dir="5400000" dist="19050">
              <a:srgbClr val="000000">
                <a:alpha val="50000"/>
              </a:srgbClr>
            </a:outerShdw>
          </a:effectLst>
        </p:spPr>
      </p:pic>
      <p:pic>
        <p:nvPicPr>
          <p:cNvPr id="2665" name="Google Shape;2665;p279"/>
          <p:cNvPicPr preferRelativeResize="0"/>
          <p:nvPr/>
        </p:nvPicPr>
        <p:blipFill>
          <a:blip r:embed="rId4">
            <a:alphaModFix/>
          </a:blip>
          <a:stretch>
            <a:fillRect/>
          </a:stretch>
        </p:blipFill>
        <p:spPr>
          <a:xfrm>
            <a:off x="3929475" y="1379425"/>
            <a:ext cx="4123518" cy="2540861"/>
          </a:xfrm>
          <a:prstGeom prst="rect">
            <a:avLst/>
          </a:prstGeom>
          <a:noFill/>
          <a:ln>
            <a:noFill/>
          </a:ln>
          <a:effectLst>
            <a:outerShdw blurRad="57150" rotWithShape="0" algn="bl" dir="5400000" dist="19050">
              <a:srgbClr val="000000">
                <a:alpha val="50000"/>
              </a:srgbClr>
            </a:outerShdw>
          </a:effectLst>
        </p:spPr>
      </p:pic>
      <p:sp>
        <p:nvSpPr>
          <p:cNvPr id="2666" name="Google Shape;2666;p279"/>
          <p:cNvSpPr txBox="1"/>
          <p:nvPr/>
        </p:nvSpPr>
        <p:spPr>
          <a:xfrm>
            <a:off x="325400" y="1531825"/>
            <a:ext cx="3604200" cy="2541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Based on Tekton Pipelines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Clr>
                <a:srgbClr val="000000"/>
              </a:buClr>
              <a:buSzPts val="1400"/>
              <a:buFont typeface="Overpass Light"/>
              <a:buChar char="●"/>
            </a:pPr>
            <a:r>
              <a:rPr lang="en">
                <a:solidFill>
                  <a:srgbClr val="000000"/>
                </a:solidFill>
                <a:latin typeface="Overpass Light"/>
                <a:ea typeface="Overpass Light"/>
                <a:cs typeface="Overpass Light"/>
                <a:sym typeface="Overpass Light"/>
              </a:rPr>
              <a:t>Runs serverless (no babysitting!)</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Containers as building blocks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Deploy to multiple platforms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Standard CRDs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Pipelines portable to any Kubernetes</a:t>
            </a:r>
            <a:endParaRPr>
              <a:latin typeface="Overpass Light"/>
              <a:ea typeface="Overpass Light"/>
              <a:cs typeface="Overpass Light"/>
              <a:sym typeface="Overpass Light"/>
            </a:endParaRPr>
          </a:p>
          <a:p>
            <a:pPr indent="-317500" lvl="0" marL="457200" rtl="0" algn="l">
              <a:lnSpc>
                <a:spcPct val="150000"/>
              </a:lnSpc>
              <a:spcBef>
                <a:spcPts val="0"/>
              </a:spcBef>
              <a:spcAft>
                <a:spcPts val="0"/>
              </a:spcAft>
              <a:buSzPts val="1400"/>
              <a:buFont typeface="Overpass Light"/>
              <a:buChar char="●"/>
            </a:pPr>
            <a:r>
              <a:rPr lang="en">
                <a:latin typeface="Overpass Light"/>
                <a:ea typeface="Overpass Light"/>
                <a:cs typeface="Overpass Light"/>
                <a:sym typeface="Overpass Light"/>
              </a:rPr>
              <a:t>Available in OperatorHub</a:t>
            </a:r>
            <a:endParaRPr>
              <a:latin typeface="Overpass Light"/>
              <a:ea typeface="Overpass Light"/>
              <a:cs typeface="Overpass Light"/>
              <a:sym typeface="Overpass Light"/>
            </a:endParaRPr>
          </a:p>
        </p:txBody>
      </p:sp>
      <p:sp>
        <p:nvSpPr>
          <p:cNvPr id="2667" name="Google Shape;2667;p279"/>
          <p:cNvSpPr txBox="1"/>
          <p:nvPr/>
        </p:nvSpPr>
        <p:spPr>
          <a:xfrm>
            <a:off x="568475" y="4250100"/>
            <a:ext cx="2571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Overpass"/>
                <a:ea typeface="Overpass"/>
                <a:cs typeface="Overpass"/>
                <a:sym typeface="Overpass"/>
              </a:rPr>
              <a:t>Dev Preview on OCP 4.1 (June)</a:t>
            </a:r>
            <a:endParaRPr b="1" sz="1200">
              <a:solidFill>
                <a:srgbClr val="FF0000"/>
              </a:solidFill>
              <a:latin typeface="Overpass"/>
              <a:ea typeface="Overpass"/>
              <a:cs typeface="Overpass"/>
              <a:sym typeface="Overpass"/>
            </a:endParaRPr>
          </a:p>
        </p:txBody>
      </p:sp>
      <p:sp>
        <p:nvSpPr>
          <p:cNvPr id="2668" name="Google Shape;2668;p279"/>
          <p:cNvSpPr txBox="1"/>
          <p:nvPr/>
        </p:nvSpPr>
        <p:spPr>
          <a:xfrm>
            <a:off x="6382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280"/>
          <p:cNvSpPr txBox="1"/>
          <p:nvPr/>
        </p:nvSpPr>
        <p:spPr>
          <a:xfrm>
            <a:off x="4614196" y="3180675"/>
            <a:ext cx="30753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Provided task library: </a:t>
            </a:r>
            <a:endParaRPr>
              <a:latin typeface="Overpass Light"/>
              <a:ea typeface="Overpass Light"/>
              <a:cs typeface="Overpass Light"/>
              <a:sym typeface="Overpass Light"/>
            </a:endParaRPr>
          </a:p>
          <a:p>
            <a:pPr indent="0" lvl="0" marL="0" rtl="0" algn="l">
              <a:spcBef>
                <a:spcPts val="0"/>
              </a:spcBef>
              <a:spcAft>
                <a:spcPts val="0"/>
              </a:spcAft>
              <a:buNone/>
            </a:pPr>
            <a:r>
              <a:rPr lang="en" sz="1200">
                <a:solidFill>
                  <a:srgbClr val="666666"/>
                </a:solidFill>
                <a:latin typeface="Consolas"/>
                <a:ea typeface="Consolas"/>
                <a:cs typeface="Consolas"/>
                <a:sym typeface="Consolas"/>
              </a:rPr>
              <a:t>s</a:t>
            </a:r>
            <a:r>
              <a:rPr lang="en" sz="1200">
                <a:solidFill>
                  <a:srgbClr val="666666"/>
                </a:solidFill>
                <a:latin typeface="Consolas"/>
                <a:ea typeface="Consolas"/>
                <a:cs typeface="Consolas"/>
                <a:sym typeface="Consolas"/>
              </a:rPr>
              <a:t>2i, buildah, oc, jib, kaniko, etc</a:t>
            </a:r>
            <a:endParaRPr sz="1200">
              <a:solidFill>
                <a:srgbClr val="666666"/>
              </a:solidFill>
              <a:latin typeface="Consolas"/>
              <a:ea typeface="Consolas"/>
              <a:cs typeface="Consolas"/>
              <a:sym typeface="Consolas"/>
            </a:endParaRPr>
          </a:p>
          <a:p>
            <a:pPr indent="0" lvl="0" marL="0" rtl="0" algn="l">
              <a:spcBef>
                <a:spcPts val="0"/>
              </a:spcBef>
              <a:spcAft>
                <a:spcPts val="0"/>
              </a:spcAft>
              <a:buNone/>
            </a:pPr>
            <a:r>
              <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User can create custom ones</a:t>
            </a:r>
            <a:endParaRPr>
              <a:latin typeface="Overpass Light"/>
              <a:ea typeface="Overpass Light"/>
              <a:cs typeface="Overpass Light"/>
              <a:sym typeface="Overpass Light"/>
            </a:endParaRPr>
          </a:p>
        </p:txBody>
      </p:sp>
      <p:sp>
        <p:nvSpPr>
          <p:cNvPr id="2674" name="Google Shape;2674;p280"/>
          <p:cNvSpPr txBox="1"/>
          <p:nvPr>
            <p:ph type="title"/>
          </p:nvPr>
        </p:nvSpPr>
        <p:spPr>
          <a:xfrm>
            <a:off x="912750" y="633300"/>
            <a:ext cx="73185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rPr>
              <a:t>Cloud-native CI/CD with OpenShift Pipelines</a:t>
            </a:r>
            <a:endParaRPr/>
          </a:p>
        </p:txBody>
      </p:sp>
      <p:sp>
        <p:nvSpPr>
          <p:cNvPr id="2675" name="Google Shape;2675;p28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676" name="Google Shape;2676;p280"/>
          <p:cNvSpPr/>
          <p:nvPr/>
        </p:nvSpPr>
        <p:spPr>
          <a:xfrm>
            <a:off x="768226" y="1269790"/>
            <a:ext cx="3453600" cy="336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apiVersion</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tekton.dev/v1alpha1</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kind</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Pipeline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metadata</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funky-deploy-pipeline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800000"/>
                </a:solidFill>
                <a:latin typeface="Consolas"/>
                <a:ea typeface="Consolas"/>
                <a:cs typeface="Consolas"/>
                <a:sym typeface="Consolas"/>
              </a:rPr>
              <a:t>spec</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resources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08000"/>
                </a:solidFill>
                <a:latin typeface="Consolas"/>
                <a:ea typeface="Consolas"/>
                <a:cs typeface="Consolas"/>
                <a:sym typeface="Consolas"/>
              </a:rPr>
              <a:t># git, images, etc</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tasks</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build-app</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mvn-build</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900">
              <a:solidFill>
                <a:srgbClr val="09885A"/>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build-image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s2i-java</a:t>
            </a:r>
            <a:r>
              <a:rPr lang="en" sz="900">
                <a:solidFill>
                  <a:schemeClr val="dk1"/>
                </a:solidFill>
                <a:latin typeface="Consolas"/>
                <a:ea typeface="Consolas"/>
                <a:cs typeface="Consolas"/>
                <a:sym typeface="Consolas"/>
              </a:rPr>
              <a:t> </a:t>
            </a:r>
            <a:endParaRPr sz="900">
              <a:solidFill>
                <a:srgbClr val="008000"/>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900">
              <a:solidFill>
                <a:srgbClr val="09885A"/>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deploy</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taskRef</a:t>
            </a: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name</a:t>
            </a:r>
            <a:r>
              <a:rPr lang="en" sz="900">
                <a:solidFill>
                  <a:schemeClr val="dk1"/>
                </a:solidFill>
                <a:latin typeface="Consolas"/>
                <a:ea typeface="Consolas"/>
                <a:cs typeface="Consolas"/>
                <a:sym typeface="Consolas"/>
              </a:rPr>
              <a:t>: </a:t>
            </a:r>
            <a:r>
              <a:rPr lang="en" sz="900">
                <a:solidFill>
                  <a:srgbClr val="0000FF"/>
                </a:solidFill>
                <a:latin typeface="Consolas"/>
                <a:ea typeface="Consolas"/>
                <a:cs typeface="Consolas"/>
                <a:sym typeface="Consolas"/>
              </a:rPr>
              <a:t>openshift-cli</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800000"/>
                </a:solidFill>
                <a:latin typeface="Consolas"/>
                <a:ea typeface="Consolas"/>
                <a:cs typeface="Consolas"/>
                <a:sym typeface="Consolas"/>
              </a:rPr>
              <a:t>...</a:t>
            </a:r>
            <a:endParaRPr sz="1000">
              <a:latin typeface="Consolas"/>
              <a:ea typeface="Consolas"/>
              <a:cs typeface="Consolas"/>
              <a:sym typeface="Consolas"/>
            </a:endParaRPr>
          </a:p>
        </p:txBody>
      </p:sp>
      <p:cxnSp>
        <p:nvCxnSpPr>
          <p:cNvPr id="2677" name="Google Shape;2677;p280"/>
          <p:cNvCxnSpPr/>
          <p:nvPr/>
        </p:nvCxnSpPr>
        <p:spPr>
          <a:xfrm rot="10800000">
            <a:off x="2123171" y="3682825"/>
            <a:ext cx="2355900" cy="0"/>
          </a:xfrm>
          <a:prstGeom prst="straightConnector1">
            <a:avLst/>
          </a:prstGeom>
          <a:noFill/>
          <a:ln cap="flat" cmpd="sng" w="19050">
            <a:solidFill>
              <a:srgbClr val="FF0000"/>
            </a:solidFill>
            <a:prstDash val="solid"/>
            <a:round/>
            <a:headEnd len="med" w="med" type="none"/>
            <a:tailEnd len="med" w="med" type="triangle"/>
          </a:ln>
        </p:spPr>
      </p:cxnSp>
      <p:sp>
        <p:nvSpPr>
          <p:cNvPr id="2678" name="Google Shape;2678;p280"/>
          <p:cNvSpPr/>
          <p:nvPr/>
        </p:nvSpPr>
        <p:spPr>
          <a:xfrm>
            <a:off x="2170762" y="3031275"/>
            <a:ext cx="2308325" cy="427449"/>
          </a:xfrm>
          <a:custGeom>
            <a:rect b="b" l="l" r="r" t="t"/>
            <a:pathLst>
              <a:path extrusionOk="0" h="9814" w="92333">
                <a:moveTo>
                  <a:pt x="0" y="0"/>
                </a:moveTo>
                <a:lnTo>
                  <a:pt x="82519" y="0"/>
                </a:lnTo>
                <a:lnTo>
                  <a:pt x="92333" y="9814"/>
                </a:lnTo>
              </a:path>
            </a:pathLst>
          </a:custGeom>
          <a:noFill/>
          <a:ln cap="flat" cmpd="sng" w="19050">
            <a:solidFill>
              <a:srgbClr val="FF0000"/>
            </a:solidFill>
            <a:prstDash val="solid"/>
            <a:round/>
            <a:headEnd len="med" w="med" type="triangle"/>
            <a:tailEnd len="med" w="med" type="none"/>
          </a:ln>
        </p:spPr>
      </p:sp>
      <p:sp>
        <p:nvSpPr>
          <p:cNvPr id="2679" name="Google Shape;2679;p280"/>
          <p:cNvSpPr/>
          <p:nvPr/>
        </p:nvSpPr>
        <p:spPr>
          <a:xfrm flipH="1" rot="10800000">
            <a:off x="2419822" y="3914076"/>
            <a:ext cx="2059257" cy="427449"/>
          </a:xfrm>
          <a:custGeom>
            <a:rect b="b" l="l" r="r" t="t"/>
            <a:pathLst>
              <a:path extrusionOk="0" h="9814" w="92333">
                <a:moveTo>
                  <a:pt x="0" y="0"/>
                </a:moveTo>
                <a:lnTo>
                  <a:pt x="82519" y="0"/>
                </a:lnTo>
                <a:lnTo>
                  <a:pt x="92333" y="9814"/>
                </a:lnTo>
              </a:path>
            </a:pathLst>
          </a:custGeom>
          <a:noFill/>
          <a:ln cap="flat" cmpd="sng" w="19050">
            <a:solidFill>
              <a:srgbClr val="FF0000"/>
            </a:solidFill>
            <a:prstDash val="solid"/>
            <a:round/>
            <a:headEnd len="med" w="med" type="triangle"/>
            <a:tailEnd len="med" w="med" type="none"/>
          </a:ln>
        </p:spPr>
      </p:sp>
      <p:cxnSp>
        <p:nvCxnSpPr>
          <p:cNvPr id="2680" name="Google Shape;2680;p280"/>
          <p:cNvCxnSpPr/>
          <p:nvPr/>
        </p:nvCxnSpPr>
        <p:spPr>
          <a:xfrm>
            <a:off x="2460696" y="2388225"/>
            <a:ext cx="2040600" cy="0"/>
          </a:xfrm>
          <a:prstGeom prst="straightConnector1">
            <a:avLst/>
          </a:prstGeom>
          <a:noFill/>
          <a:ln cap="flat" cmpd="sng" w="19050">
            <a:solidFill>
              <a:srgbClr val="FF0000"/>
            </a:solidFill>
            <a:prstDash val="solid"/>
            <a:round/>
            <a:headEnd len="med" w="med" type="triangle"/>
            <a:tailEnd len="med" w="med" type="none"/>
          </a:ln>
        </p:spPr>
      </p:cxnSp>
      <p:sp>
        <p:nvSpPr>
          <p:cNvPr id="2681" name="Google Shape;2681;p280"/>
          <p:cNvSpPr txBox="1"/>
          <p:nvPr/>
        </p:nvSpPr>
        <p:spPr>
          <a:xfrm>
            <a:off x="4657496" y="2098299"/>
            <a:ext cx="3312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Inputs (e.g. git repo) to and outputs (e.g. images) from the pipeline</a:t>
            </a:r>
            <a:endParaRPr>
              <a:latin typeface="Overpass Light"/>
              <a:ea typeface="Overpass Light"/>
              <a:cs typeface="Overpass Light"/>
              <a:sym typeface="Overpass Light"/>
            </a:endParaRPr>
          </a:p>
        </p:txBody>
      </p:sp>
      <p:sp>
        <p:nvSpPr>
          <p:cNvPr id="2682" name="Google Shape;2682;p280"/>
          <p:cNvSpPr txBox="1"/>
          <p:nvPr/>
        </p:nvSpPr>
        <p:spPr>
          <a:xfrm>
            <a:off x="6382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Siamak Sadeghianfar</a:t>
            </a:r>
            <a:endParaRPr sz="900">
              <a:solidFill>
                <a:srgbClr val="999999"/>
              </a:solidFill>
              <a:latin typeface="Overpass Light"/>
              <a:ea typeface="Overpass Light"/>
              <a:cs typeface="Overpass Light"/>
              <a:sym typeface="Overpas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21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Installation Experiences</a:t>
            </a:r>
            <a:endParaRPr sz="2600">
              <a:latin typeface="Overpass Light"/>
              <a:ea typeface="Overpass Light"/>
              <a:cs typeface="Overpass Light"/>
              <a:sym typeface="Overpass Light"/>
            </a:endParaRPr>
          </a:p>
        </p:txBody>
      </p:sp>
      <p:sp>
        <p:nvSpPr>
          <p:cNvPr id="1460" name="Google Shape;1460;p21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461" name="Google Shape;1461;p218"/>
          <p:cNvSpPr/>
          <p:nvPr/>
        </p:nvSpPr>
        <p:spPr>
          <a:xfrm>
            <a:off x="45645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Full Stack Automated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Simplified opinionated  “Best Practices” for cluster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Fully automated installation and updates including host container OS.</a:t>
            </a:r>
            <a:endParaRPr sz="1200">
              <a:solidFill>
                <a:srgbClr val="FFFFFF"/>
              </a:solidFill>
              <a:latin typeface="Overpass"/>
              <a:ea typeface="Overpass"/>
              <a:cs typeface="Overpass"/>
              <a:sym typeface="Overpass"/>
            </a:endParaRPr>
          </a:p>
        </p:txBody>
      </p:sp>
      <p:sp>
        <p:nvSpPr>
          <p:cNvPr id="1462" name="Google Shape;1462;p218"/>
          <p:cNvSpPr/>
          <p:nvPr/>
        </p:nvSpPr>
        <p:spPr>
          <a:xfrm>
            <a:off x="334940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Pre-existing Infrastructure</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Customer managed resources &amp; infrastructure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Plug into existing DNS and security boundaries</a:t>
            </a:r>
            <a:endParaRPr sz="1200">
              <a:solidFill>
                <a:srgbClr val="FFFFFF"/>
              </a:solidFill>
              <a:latin typeface="Overpass"/>
              <a:ea typeface="Overpass"/>
              <a:cs typeface="Overpass"/>
              <a:sym typeface="Overpass"/>
            </a:endParaRPr>
          </a:p>
        </p:txBody>
      </p:sp>
      <p:pic>
        <p:nvPicPr>
          <p:cNvPr id="1463" name="Google Shape;1463;p218"/>
          <p:cNvPicPr preferRelativeResize="0"/>
          <p:nvPr/>
        </p:nvPicPr>
        <p:blipFill>
          <a:blip r:embed="rId3">
            <a:alphaModFix/>
          </a:blip>
          <a:stretch>
            <a:fillRect/>
          </a:stretch>
        </p:blipFill>
        <p:spPr>
          <a:xfrm>
            <a:off x="1203075" y="3842600"/>
            <a:ext cx="1121251" cy="373001"/>
          </a:xfrm>
          <a:prstGeom prst="rect">
            <a:avLst/>
          </a:prstGeom>
          <a:noFill/>
          <a:ln>
            <a:noFill/>
          </a:ln>
        </p:spPr>
      </p:pic>
      <p:pic>
        <p:nvPicPr>
          <p:cNvPr id="1464" name="Google Shape;1464;p218"/>
          <p:cNvPicPr preferRelativeResize="0"/>
          <p:nvPr/>
        </p:nvPicPr>
        <p:blipFill>
          <a:blip r:embed="rId3">
            <a:alphaModFix/>
          </a:blip>
          <a:stretch>
            <a:fillRect/>
          </a:stretch>
        </p:blipFill>
        <p:spPr>
          <a:xfrm>
            <a:off x="3539750" y="3842600"/>
            <a:ext cx="1121251" cy="373001"/>
          </a:xfrm>
          <a:prstGeom prst="rect">
            <a:avLst/>
          </a:prstGeom>
          <a:noFill/>
          <a:ln>
            <a:noFill/>
          </a:ln>
        </p:spPr>
      </p:pic>
      <p:pic>
        <p:nvPicPr>
          <p:cNvPr id="1465" name="Google Shape;1465;p218"/>
          <p:cNvPicPr preferRelativeResize="0"/>
          <p:nvPr/>
        </p:nvPicPr>
        <p:blipFill>
          <a:blip r:embed="rId4">
            <a:alphaModFix/>
          </a:blip>
          <a:stretch>
            <a:fillRect/>
          </a:stretch>
        </p:blipFill>
        <p:spPr>
          <a:xfrm>
            <a:off x="4866950" y="3842600"/>
            <a:ext cx="804591" cy="373000"/>
          </a:xfrm>
          <a:prstGeom prst="rect">
            <a:avLst/>
          </a:prstGeom>
          <a:noFill/>
          <a:ln>
            <a:noFill/>
          </a:ln>
        </p:spPr>
      </p:pic>
      <p:sp>
        <p:nvSpPr>
          <p:cNvPr id="1466" name="Google Shape;1466;p218"/>
          <p:cNvSpPr txBox="1"/>
          <p:nvPr/>
        </p:nvSpPr>
        <p:spPr>
          <a:xfrm>
            <a:off x="520200" y="1259275"/>
            <a:ext cx="54438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 CONTAINER PLATFORM</a:t>
            </a:r>
            <a:endParaRPr b="1">
              <a:latin typeface="Overpass"/>
              <a:ea typeface="Overpass"/>
              <a:cs typeface="Overpass"/>
              <a:sym typeface="Overpass"/>
            </a:endParaRPr>
          </a:p>
        </p:txBody>
      </p:sp>
      <p:cxnSp>
        <p:nvCxnSpPr>
          <p:cNvPr id="1467" name="Google Shape;1467;p218"/>
          <p:cNvCxnSpPr/>
          <p:nvPr/>
        </p:nvCxnSpPr>
        <p:spPr>
          <a:xfrm>
            <a:off x="453850" y="1455575"/>
            <a:ext cx="1138500" cy="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218"/>
          <p:cNvCxnSpPr/>
          <p:nvPr/>
        </p:nvCxnSpPr>
        <p:spPr>
          <a:xfrm>
            <a:off x="4816882" y="1455575"/>
            <a:ext cx="1138500" cy="0"/>
          </a:xfrm>
          <a:prstGeom prst="straightConnector1">
            <a:avLst/>
          </a:prstGeom>
          <a:noFill/>
          <a:ln cap="flat" cmpd="sng" w="9525">
            <a:solidFill>
              <a:schemeClr val="dk2"/>
            </a:solidFill>
            <a:prstDash val="solid"/>
            <a:round/>
            <a:headEnd len="med" w="med" type="none"/>
            <a:tailEnd len="med" w="med" type="none"/>
          </a:ln>
        </p:spPr>
      </p:cxnSp>
      <p:sp>
        <p:nvSpPr>
          <p:cNvPr id="1469" name="Google Shape;1469;p21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470" name="Google Shape;1470;p21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471" name="Google Shape;1471;p218"/>
          <p:cNvSpPr txBox="1"/>
          <p:nvPr/>
        </p:nvSpPr>
        <p:spPr>
          <a:xfrm>
            <a:off x="6242400" y="1259275"/>
            <a:ext cx="26145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HOSTED OPENSHIFT</a:t>
            </a:r>
            <a:endParaRPr b="1">
              <a:latin typeface="Overpass"/>
              <a:ea typeface="Overpass"/>
              <a:cs typeface="Overpass"/>
              <a:sym typeface="Overpass"/>
            </a:endParaRPr>
          </a:p>
        </p:txBody>
      </p:sp>
      <p:sp>
        <p:nvSpPr>
          <p:cNvPr id="1472" name="Google Shape;1472;p218"/>
          <p:cNvSpPr/>
          <p:nvPr/>
        </p:nvSpPr>
        <p:spPr>
          <a:xfrm>
            <a:off x="6242350" y="1789800"/>
            <a:ext cx="2614500" cy="12924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Deploy directly from the Azure console. Jointly managed by Red Hat and Microsoft Azure engineers.</a:t>
            </a:r>
            <a:endParaRPr sz="1200">
              <a:solidFill>
                <a:srgbClr val="FFFFFF"/>
              </a:solidFill>
              <a:latin typeface="Overpass"/>
              <a:ea typeface="Overpass"/>
              <a:cs typeface="Overpass"/>
              <a:sym typeface="Overpass"/>
            </a:endParaRPr>
          </a:p>
        </p:txBody>
      </p:sp>
      <p:cxnSp>
        <p:nvCxnSpPr>
          <p:cNvPr id="1473" name="Google Shape;1473;p218"/>
          <p:cNvCxnSpPr/>
          <p:nvPr/>
        </p:nvCxnSpPr>
        <p:spPr>
          <a:xfrm>
            <a:off x="6219175" y="1453250"/>
            <a:ext cx="379200" cy="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218"/>
          <p:cNvCxnSpPr/>
          <p:nvPr/>
        </p:nvCxnSpPr>
        <p:spPr>
          <a:xfrm>
            <a:off x="8499775" y="1453250"/>
            <a:ext cx="341400" cy="0"/>
          </a:xfrm>
          <a:prstGeom prst="straightConnector1">
            <a:avLst/>
          </a:prstGeom>
          <a:noFill/>
          <a:ln cap="flat" cmpd="sng" w="9525">
            <a:solidFill>
              <a:schemeClr val="dk2"/>
            </a:solidFill>
            <a:prstDash val="solid"/>
            <a:round/>
            <a:headEnd len="med" w="med" type="none"/>
            <a:tailEnd len="med" w="med" type="none"/>
          </a:ln>
        </p:spPr>
      </p:cxnSp>
      <p:sp>
        <p:nvSpPr>
          <p:cNvPr id="1475" name="Google Shape;1475;p218"/>
          <p:cNvSpPr/>
          <p:nvPr/>
        </p:nvSpPr>
        <p:spPr>
          <a:xfrm>
            <a:off x="6242350" y="3198325"/>
            <a:ext cx="2614500" cy="1233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 Dedicated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Get a powerful cluster, fully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Managed by Red Hat engineers and support.</a:t>
            </a:r>
            <a:endParaRPr sz="1200">
              <a:solidFill>
                <a:srgbClr val="FFFFFF"/>
              </a:solidFill>
              <a:latin typeface="Overpass"/>
              <a:ea typeface="Overpass"/>
              <a:cs typeface="Overpass"/>
              <a:sym typeface="Overpas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6" name="Shape 2686"/>
        <p:cNvGrpSpPr/>
        <p:nvPr/>
      </p:nvGrpSpPr>
      <p:grpSpPr>
        <a:xfrm>
          <a:off x="0" y="0"/>
          <a:ext cx="0" cy="0"/>
          <a:chOff x="0" y="0"/>
          <a:chExt cx="0" cy="0"/>
        </a:xfrm>
      </p:grpSpPr>
      <p:sp>
        <p:nvSpPr>
          <p:cNvPr id="2687" name="Google Shape;2687;p281"/>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a:t>
            </a:r>
            <a:r>
              <a:rPr lang="en" sz="2600">
                <a:latin typeface="Overpass Light"/>
                <a:ea typeface="Overpass Light"/>
                <a:cs typeface="Overpass Light"/>
                <a:sym typeface="Overpass Light"/>
              </a:rPr>
              <a:t>Serverless</a:t>
            </a:r>
            <a:endParaRPr sz="2600">
              <a:latin typeface="Overpass Light"/>
              <a:ea typeface="Overpass Light"/>
              <a:cs typeface="Overpass Light"/>
              <a:sym typeface="Overpass Light"/>
            </a:endParaRPr>
          </a:p>
        </p:txBody>
      </p:sp>
      <p:sp>
        <p:nvSpPr>
          <p:cNvPr id="2688" name="Google Shape;2688;p28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689" name="Google Shape;2689;p28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Developer Preview</a:t>
            </a:r>
            <a:endParaRPr sz="900">
              <a:latin typeface="Overpass Light"/>
              <a:ea typeface="Overpass Light"/>
              <a:cs typeface="Overpass Light"/>
              <a:sym typeface="Overpass Light"/>
            </a:endParaRPr>
          </a:p>
        </p:txBody>
      </p:sp>
      <p:sp>
        <p:nvSpPr>
          <p:cNvPr id="2690" name="Google Shape;2690;p28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sp>
        <p:nvSpPr>
          <p:cNvPr id="2691" name="Google Shape;2691;p281"/>
          <p:cNvSpPr/>
          <p:nvPr/>
        </p:nvSpPr>
        <p:spPr>
          <a:xfrm>
            <a:off x="228450" y="1568000"/>
            <a:ext cx="8686800" cy="2749800"/>
          </a:xfrm>
          <a:prstGeom prst="rect">
            <a:avLst/>
          </a:pr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2" name="Google Shape;2692;p281"/>
          <p:cNvPicPr preferRelativeResize="0"/>
          <p:nvPr/>
        </p:nvPicPr>
        <p:blipFill>
          <a:blip r:embed="rId3">
            <a:alphaModFix/>
          </a:blip>
          <a:stretch>
            <a:fillRect/>
          </a:stretch>
        </p:blipFill>
        <p:spPr>
          <a:xfrm>
            <a:off x="6933282" y="1868463"/>
            <a:ext cx="422839" cy="448813"/>
          </a:xfrm>
          <a:prstGeom prst="rect">
            <a:avLst/>
          </a:prstGeom>
          <a:noFill/>
          <a:ln>
            <a:noFill/>
          </a:ln>
        </p:spPr>
      </p:pic>
      <p:sp>
        <p:nvSpPr>
          <p:cNvPr id="2693" name="Google Shape;2693;p281"/>
          <p:cNvSpPr/>
          <p:nvPr/>
        </p:nvSpPr>
        <p:spPr>
          <a:xfrm>
            <a:off x="4036379" y="1762598"/>
            <a:ext cx="21027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Microservices</a:t>
            </a:r>
            <a:endParaRPr sz="1800">
              <a:solidFill>
                <a:srgbClr val="FFFFFF"/>
              </a:solidFill>
              <a:latin typeface="Overpass ExtraBold"/>
              <a:ea typeface="Overpass ExtraBold"/>
              <a:cs typeface="Overpass ExtraBold"/>
              <a:sym typeface="Overpass ExtraBold"/>
            </a:endParaRPr>
          </a:p>
        </p:txBody>
      </p:sp>
      <p:sp>
        <p:nvSpPr>
          <p:cNvPr id="2694" name="Google Shape;2694;p281"/>
          <p:cNvSpPr/>
          <p:nvPr/>
        </p:nvSpPr>
        <p:spPr>
          <a:xfrm>
            <a:off x="525070" y="1762598"/>
            <a:ext cx="21027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Functions</a:t>
            </a:r>
            <a:endParaRPr sz="1800">
              <a:solidFill>
                <a:srgbClr val="FFFFFF"/>
              </a:solidFill>
              <a:latin typeface="Overpass ExtraBold"/>
              <a:ea typeface="Overpass ExtraBold"/>
              <a:cs typeface="Overpass ExtraBold"/>
              <a:sym typeface="Overpass ExtraBold"/>
            </a:endParaRPr>
          </a:p>
        </p:txBody>
      </p:sp>
      <p:sp>
        <p:nvSpPr>
          <p:cNvPr id="2695" name="Google Shape;2695;p281"/>
          <p:cNvSpPr/>
          <p:nvPr/>
        </p:nvSpPr>
        <p:spPr>
          <a:xfrm>
            <a:off x="2739899" y="1762598"/>
            <a:ext cx="1199100" cy="55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Apps</a:t>
            </a:r>
            <a:endParaRPr sz="1800">
              <a:solidFill>
                <a:srgbClr val="FFFFFF"/>
              </a:solidFill>
              <a:latin typeface="Overpass ExtraBold"/>
              <a:ea typeface="Overpass ExtraBold"/>
              <a:cs typeface="Overpass ExtraBold"/>
              <a:sym typeface="Overpass ExtraBold"/>
            </a:endParaRPr>
          </a:p>
        </p:txBody>
      </p:sp>
      <p:sp>
        <p:nvSpPr>
          <p:cNvPr id="2696" name="Google Shape;2696;p281"/>
          <p:cNvSpPr/>
          <p:nvPr/>
        </p:nvSpPr>
        <p:spPr>
          <a:xfrm>
            <a:off x="525070" y="2381999"/>
            <a:ext cx="5613900" cy="402000"/>
          </a:xfrm>
          <a:prstGeom prst="rect">
            <a:avLst/>
          </a:prstGeom>
          <a:solidFill>
            <a:srgbClr val="0E4E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Containers</a:t>
            </a:r>
            <a:endParaRPr sz="1800">
              <a:solidFill>
                <a:srgbClr val="FFFFFF"/>
              </a:solidFill>
              <a:latin typeface="Overpass ExtraBold"/>
              <a:ea typeface="Overpass ExtraBold"/>
              <a:cs typeface="Overpass ExtraBold"/>
              <a:sym typeface="Overpass ExtraBold"/>
            </a:endParaRPr>
          </a:p>
        </p:txBody>
      </p:sp>
      <p:sp>
        <p:nvSpPr>
          <p:cNvPr id="2697" name="Google Shape;2697;p281"/>
          <p:cNvSpPr/>
          <p:nvPr/>
        </p:nvSpPr>
        <p:spPr>
          <a:xfrm>
            <a:off x="552724" y="3167830"/>
            <a:ext cx="5613900" cy="959400"/>
          </a:xfrm>
          <a:prstGeom prst="rect">
            <a:avLst/>
          </a:prstGeom>
          <a:solidFill>
            <a:srgbClr val="8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Infrastructure &amp; Scheduling</a:t>
            </a:r>
            <a:endParaRPr sz="1800">
              <a:solidFill>
                <a:srgbClr val="FFFFFF"/>
              </a:solidFill>
              <a:latin typeface="Overpass ExtraBold"/>
              <a:ea typeface="Overpass ExtraBold"/>
              <a:cs typeface="Overpass ExtraBold"/>
              <a:sym typeface="Overpass ExtraBold"/>
            </a:endParaRPr>
          </a:p>
        </p:txBody>
      </p:sp>
      <p:cxnSp>
        <p:nvCxnSpPr>
          <p:cNvPr id="2698" name="Google Shape;2698;p281"/>
          <p:cNvCxnSpPr/>
          <p:nvPr/>
        </p:nvCxnSpPr>
        <p:spPr>
          <a:xfrm flipH="1" rot="10800000">
            <a:off x="339204" y="2952412"/>
            <a:ext cx="8493300" cy="24000"/>
          </a:xfrm>
          <a:prstGeom prst="straightConnector1">
            <a:avLst/>
          </a:prstGeom>
          <a:noFill/>
          <a:ln cap="flat" cmpd="sng" w="19050">
            <a:solidFill>
              <a:srgbClr val="595959"/>
            </a:solidFill>
            <a:prstDash val="dot"/>
            <a:round/>
            <a:headEnd len="med" w="med" type="none"/>
            <a:tailEnd len="med" w="med" type="none"/>
          </a:ln>
        </p:spPr>
      </p:cxnSp>
      <p:sp>
        <p:nvSpPr>
          <p:cNvPr id="2699" name="Google Shape;2699;p281"/>
          <p:cNvSpPr txBox="1"/>
          <p:nvPr/>
        </p:nvSpPr>
        <p:spPr>
          <a:xfrm>
            <a:off x="7018775" y="1521037"/>
            <a:ext cx="1896600" cy="2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Overpass Light"/>
                <a:ea typeface="Overpass Light"/>
                <a:cs typeface="Overpass Light"/>
                <a:sym typeface="Overpass Light"/>
              </a:rPr>
              <a:t>Application </a:t>
            </a:r>
            <a:endParaRPr i="1" sz="1200">
              <a:latin typeface="Overpass Light"/>
              <a:ea typeface="Overpass Light"/>
              <a:cs typeface="Overpass Light"/>
              <a:sym typeface="Overpass Light"/>
            </a:endParaRPr>
          </a:p>
        </p:txBody>
      </p:sp>
      <p:sp>
        <p:nvSpPr>
          <p:cNvPr id="2700" name="Google Shape;2700;p281"/>
          <p:cNvSpPr txBox="1"/>
          <p:nvPr/>
        </p:nvSpPr>
        <p:spPr>
          <a:xfrm>
            <a:off x="7630254" y="2893459"/>
            <a:ext cx="1312800" cy="2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Overpass Light"/>
                <a:ea typeface="Overpass Light"/>
                <a:cs typeface="Overpass Light"/>
                <a:sym typeface="Overpass Light"/>
              </a:rPr>
              <a:t>Infrastructure</a:t>
            </a:r>
            <a:endParaRPr i="1" sz="1200">
              <a:latin typeface="Overpass Light"/>
              <a:ea typeface="Overpass Light"/>
              <a:cs typeface="Overpass Light"/>
              <a:sym typeface="Overpass Light"/>
            </a:endParaRPr>
          </a:p>
        </p:txBody>
      </p:sp>
      <p:pic>
        <p:nvPicPr>
          <p:cNvPr id="2701" name="Google Shape;2701;p281"/>
          <p:cNvPicPr preferRelativeResize="0"/>
          <p:nvPr/>
        </p:nvPicPr>
        <p:blipFill>
          <a:blip r:embed="rId4">
            <a:alphaModFix/>
          </a:blip>
          <a:stretch>
            <a:fillRect/>
          </a:stretch>
        </p:blipFill>
        <p:spPr>
          <a:xfrm>
            <a:off x="6514138" y="3682633"/>
            <a:ext cx="1957004" cy="502264"/>
          </a:xfrm>
          <a:prstGeom prst="rect">
            <a:avLst/>
          </a:prstGeom>
          <a:noFill/>
          <a:ln>
            <a:noFill/>
          </a:ln>
        </p:spPr>
      </p:pic>
      <p:sp>
        <p:nvSpPr>
          <p:cNvPr id="2702" name="Google Shape;2702;p281"/>
          <p:cNvSpPr/>
          <p:nvPr/>
        </p:nvSpPr>
        <p:spPr>
          <a:xfrm>
            <a:off x="594752" y="2464911"/>
            <a:ext cx="5613900" cy="4020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Containers</a:t>
            </a:r>
            <a:endParaRPr sz="1800">
              <a:solidFill>
                <a:srgbClr val="FFFFFF"/>
              </a:solidFill>
              <a:latin typeface="Overpass ExtraBold"/>
              <a:ea typeface="Overpass ExtraBold"/>
              <a:cs typeface="Overpass ExtraBold"/>
              <a:sym typeface="Overpass ExtraBold"/>
            </a:endParaRPr>
          </a:p>
        </p:txBody>
      </p:sp>
      <p:sp>
        <p:nvSpPr>
          <p:cNvPr id="2703" name="Google Shape;2703;p281"/>
          <p:cNvSpPr/>
          <p:nvPr/>
        </p:nvSpPr>
        <p:spPr>
          <a:xfrm>
            <a:off x="662097" y="3277203"/>
            <a:ext cx="5613900" cy="959400"/>
          </a:xfrm>
          <a:prstGeom prst="rect">
            <a:avLst/>
          </a:prstGeom>
          <a:solidFill>
            <a:srgbClr val="C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ExtraBold"/>
                <a:ea typeface="Overpass ExtraBold"/>
                <a:cs typeface="Overpass ExtraBold"/>
                <a:sym typeface="Overpass ExtraBold"/>
              </a:rPr>
              <a:t>Platform</a:t>
            </a:r>
            <a:endParaRPr sz="1800">
              <a:solidFill>
                <a:srgbClr val="FFFFFF"/>
              </a:solidFill>
              <a:latin typeface="Overpass ExtraBold"/>
              <a:ea typeface="Overpass ExtraBold"/>
              <a:cs typeface="Overpass ExtraBold"/>
              <a:sym typeface="Overpass ExtraBold"/>
            </a:endParaRPr>
          </a:p>
        </p:txBody>
      </p:sp>
      <p:pic>
        <p:nvPicPr>
          <p:cNvPr id="2704" name="Google Shape;2704;p281"/>
          <p:cNvPicPr preferRelativeResize="0"/>
          <p:nvPr/>
        </p:nvPicPr>
        <p:blipFill rotWithShape="1">
          <a:blip r:embed="rId5">
            <a:alphaModFix/>
          </a:blip>
          <a:srcRect b="-5760" l="0" r="0" t="5759"/>
          <a:stretch/>
        </p:blipFill>
        <p:spPr>
          <a:xfrm>
            <a:off x="6427613" y="3033929"/>
            <a:ext cx="591165" cy="591165"/>
          </a:xfrm>
          <a:prstGeom prst="rect">
            <a:avLst/>
          </a:prstGeom>
          <a:noFill/>
          <a:ln>
            <a:noFill/>
          </a:ln>
        </p:spPr>
      </p:pic>
      <p:pic>
        <p:nvPicPr>
          <p:cNvPr id="2705" name="Google Shape;2705;p281"/>
          <p:cNvPicPr preferRelativeResize="0"/>
          <p:nvPr/>
        </p:nvPicPr>
        <p:blipFill>
          <a:blip r:embed="rId6">
            <a:alphaModFix/>
          </a:blip>
          <a:stretch>
            <a:fillRect/>
          </a:stretch>
        </p:blipFill>
        <p:spPr>
          <a:xfrm>
            <a:off x="7714905" y="3249036"/>
            <a:ext cx="754120" cy="293886"/>
          </a:xfrm>
          <a:prstGeom prst="rect">
            <a:avLst/>
          </a:prstGeom>
          <a:noFill/>
          <a:ln>
            <a:noFill/>
          </a:ln>
        </p:spPr>
      </p:pic>
      <p:pic>
        <p:nvPicPr>
          <p:cNvPr id="2706" name="Google Shape;2706;p281"/>
          <p:cNvPicPr preferRelativeResize="0"/>
          <p:nvPr/>
        </p:nvPicPr>
        <p:blipFill>
          <a:blip r:embed="rId7">
            <a:alphaModFix/>
          </a:blip>
          <a:stretch>
            <a:fillRect/>
          </a:stretch>
        </p:blipFill>
        <p:spPr>
          <a:xfrm>
            <a:off x="7199721" y="3075716"/>
            <a:ext cx="334236" cy="502264"/>
          </a:xfrm>
          <a:prstGeom prst="rect">
            <a:avLst/>
          </a:prstGeom>
          <a:noFill/>
          <a:ln>
            <a:noFill/>
          </a:ln>
        </p:spPr>
      </p:pic>
      <p:pic>
        <p:nvPicPr>
          <p:cNvPr id="2707" name="Google Shape;2707;p281"/>
          <p:cNvPicPr preferRelativeResize="0"/>
          <p:nvPr/>
        </p:nvPicPr>
        <p:blipFill rotWithShape="1">
          <a:blip r:embed="rId8">
            <a:alphaModFix/>
          </a:blip>
          <a:srcRect b="23520" l="0" r="59839" t="25257"/>
          <a:stretch/>
        </p:blipFill>
        <p:spPr>
          <a:xfrm>
            <a:off x="6284679" y="1904045"/>
            <a:ext cx="469242" cy="448815"/>
          </a:xfrm>
          <a:prstGeom prst="rect">
            <a:avLst/>
          </a:prstGeom>
          <a:noFill/>
          <a:ln>
            <a:noFill/>
          </a:ln>
        </p:spPr>
      </p:pic>
      <p:pic>
        <p:nvPicPr>
          <p:cNvPr id="2708" name="Google Shape;2708;p281"/>
          <p:cNvPicPr preferRelativeResize="0"/>
          <p:nvPr/>
        </p:nvPicPr>
        <p:blipFill>
          <a:blip r:embed="rId9">
            <a:alphaModFix/>
          </a:blip>
          <a:stretch>
            <a:fillRect/>
          </a:stretch>
        </p:blipFill>
        <p:spPr>
          <a:xfrm>
            <a:off x="8082800" y="1939900"/>
            <a:ext cx="591151" cy="295574"/>
          </a:xfrm>
          <a:prstGeom prst="rect">
            <a:avLst/>
          </a:prstGeom>
          <a:noFill/>
          <a:ln>
            <a:noFill/>
          </a:ln>
        </p:spPr>
      </p:pic>
      <p:pic>
        <p:nvPicPr>
          <p:cNvPr id="2709" name="Google Shape;2709;p281"/>
          <p:cNvPicPr preferRelativeResize="0"/>
          <p:nvPr/>
        </p:nvPicPr>
        <p:blipFill>
          <a:blip r:embed="rId10">
            <a:alphaModFix/>
          </a:blip>
          <a:stretch>
            <a:fillRect/>
          </a:stretch>
        </p:blipFill>
        <p:spPr>
          <a:xfrm>
            <a:off x="7535463" y="1920575"/>
            <a:ext cx="334226" cy="334226"/>
          </a:xfrm>
          <a:prstGeom prst="rect">
            <a:avLst/>
          </a:prstGeom>
          <a:noFill/>
          <a:ln>
            <a:noFill/>
          </a:ln>
        </p:spPr>
      </p:pic>
      <p:pic>
        <p:nvPicPr>
          <p:cNvPr id="2710" name="Google Shape;2710;p281"/>
          <p:cNvPicPr preferRelativeResize="0"/>
          <p:nvPr/>
        </p:nvPicPr>
        <p:blipFill>
          <a:blip r:embed="rId11">
            <a:alphaModFix/>
          </a:blip>
          <a:stretch>
            <a:fillRect/>
          </a:stretch>
        </p:blipFill>
        <p:spPr>
          <a:xfrm>
            <a:off x="6599060" y="2409027"/>
            <a:ext cx="334224" cy="451612"/>
          </a:xfrm>
          <a:prstGeom prst="rect">
            <a:avLst/>
          </a:prstGeom>
          <a:noFill/>
          <a:ln>
            <a:noFill/>
          </a:ln>
        </p:spPr>
      </p:pic>
      <p:pic>
        <p:nvPicPr>
          <p:cNvPr id="2711" name="Google Shape;2711;p281"/>
          <p:cNvPicPr preferRelativeResize="0"/>
          <p:nvPr/>
        </p:nvPicPr>
        <p:blipFill>
          <a:blip r:embed="rId12">
            <a:alphaModFix/>
          </a:blip>
          <a:stretch>
            <a:fillRect/>
          </a:stretch>
        </p:blipFill>
        <p:spPr>
          <a:xfrm>
            <a:off x="7197075" y="2523513"/>
            <a:ext cx="591150" cy="222661"/>
          </a:xfrm>
          <a:prstGeom prst="rect">
            <a:avLst/>
          </a:prstGeom>
          <a:noFill/>
          <a:ln>
            <a:noFill/>
          </a:ln>
        </p:spPr>
      </p:pic>
      <p:pic>
        <p:nvPicPr>
          <p:cNvPr id="2712" name="Google Shape;2712;p281"/>
          <p:cNvPicPr preferRelativeResize="0"/>
          <p:nvPr/>
        </p:nvPicPr>
        <p:blipFill>
          <a:blip r:embed="rId13">
            <a:alphaModFix/>
          </a:blip>
          <a:stretch>
            <a:fillRect/>
          </a:stretch>
        </p:blipFill>
        <p:spPr>
          <a:xfrm>
            <a:off x="8052025" y="2508188"/>
            <a:ext cx="469251" cy="253326"/>
          </a:xfrm>
          <a:prstGeom prst="rect">
            <a:avLst/>
          </a:prstGeom>
          <a:noFill/>
          <a:ln>
            <a:noFill/>
          </a:ln>
        </p:spPr>
      </p:pic>
      <p:pic>
        <p:nvPicPr>
          <p:cNvPr id="2713" name="Google Shape;2713;p281"/>
          <p:cNvPicPr preferRelativeResize="0"/>
          <p:nvPr/>
        </p:nvPicPr>
        <p:blipFill rotWithShape="1">
          <a:blip r:embed="rId5">
            <a:alphaModFix/>
          </a:blip>
          <a:srcRect b="-5760" l="0" r="0" t="5759"/>
          <a:stretch/>
        </p:blipFill>
        <p:spPr>
          <a:xfrm>
            <a:off x="7922650" y="204375"/>
            <a:ext cx="909850" cy="909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7" name="Shape 2717"/>
        <p:cNvGrpSpPr/>
        <p:nvPr/>
      </p:nvGrpSpPr>
      <p:grpSpPr>
        <a:xfrm>
          <a:off x="0" y="0"/>
          <a:ext cx="0" cy="0"/>
          <a:chOff x="0" y="0"/>
          <a:chExt cx="0" cy="0"/>
        </a:xfrm>
      </p:grpSpPr>
      <p:sp>
        <p:nvSpPr>
          <p:cNvPr id="2718" name="Google Shape;2718;p282"/>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a:t>
            </a:r>
            <a:r>
              <a:rPr lang="en" sz="2600">
                <a:latin typeface="Overpass Light"/>
                <a:ea typeface="Overpass Light"/>
                <a:cs typeface="Overpass Light"/>
                <a:sym typeface="Overpass Light"/>
              </a:rPr>
              <a:t>Serverless</a:t>
            </a:r>
            <a:endParaRPr sz="2600">
              <a:latin typeface="Overpass Light"/>
              <a:ea typeface="Overpass Light"/>
              <a:cs typeface="Overpass Light"/>
              <a:sym typeface="Overpass Light"/>
            </a:endParaRPr>
          </a:p>
        </p:txBody>
      </p:sp>
      <p:sp>
        <p:nvSpPr>
          <p:cNvPr id="2719" name="Google Shape;2719;p28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720" name="Google Shape;2720;p28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verpass Light"/>
                <a:ea typeface="Overpass Light"/>
                <a:cs typeface="Overpass Light"/>
                <a:sym typeface="Overpass Light"/>
              </a:rPr>
              <a:t>Developer Preview</a:t>
            </a:r>
            <a:endParaRPr sz="900">
              <a:latin typeface="Overpass Light"/>
              <a:ea typeface="Overpass Light"/>
              <a:cs typeface="Overpass Light"/>
              <a:sym typeface="Overpass Light"/>
            </a:endParaRPr>
          </a:p>
        </p:txBody>
      </p:sp>
      <p:sp>
        <p:nvSpPr>
          <p:cNvPr id="2721" name="Google Shape;2721;p28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grpSp>
        <p:nvGrpSpPr>
          <p:cNvPr id="2722" name="Google Shape;2722;p282"/>
          <p:cNvGrpSpPr/>
          <p:nvPr/>
        </p:nvGrpSpPr>
        <p:grpSpPr>
          <a:xfrm>
            <a:off x="4789689" y="2859033"/>
            <a:ext cx="2664919" cy="1823138"/>
            <a:chOff x="1469225" y="344625"/>
            <a:chExt cx="5743360" cy="3929176"/>
          </a:xfrm>
        </p:grpSpPr>
        <p:pic>
          <p:nvPicPr>
            <p:cNvPr id="2723" name="Google Shape;2723;p282"/>
            <p:cNvPicPr preferRelativeResize="0"/>
            <p:nvPr/>
          </p:nvPicPr>
          <p:blipFill>
            <a:blip r:embed="rId3">
              <a:alphaModFix/>
            </a:blip>
            <a:stretch>
              <a:fillRect/>
            </a:stretch>
          </p:blipFill>
          <p:spPr>
            <a:xfrm>
              <a:off x="1469225" y="344625"/>
              <a:ext cx="5743360" cy="3929176"/>
            </a:xfrm>
            <a:prstGeom prst="rect">
              <a:avLst/>
            </a:prstGeom>
            <a:noFill/>
            <a:ln>
              <a:noFill/>
            </a:ln>
            <a:effectLst>
              <a:outerShdw blurRad="57150" rotWithShape="0" algn="bl" dir="5400000" dist="19050">
                <a:srgbClr val="000000">
                  <a:alpha val="50000"/>
                </a:srgbClr>
              </a:outerShdw>
            </a:effectLst>
          </p:spPr>
        </p:pic>
        <p:pic>
          <p:nvPicPr>
            <p:cNvPr id="2724" name="Google Shape;2724;p282"/>
            <p:cNvPicPr preferRelativeResize="0"/>
            <p:nvPr/>
          </p:nvPicPr>
          <p:blipFill>
            <a:blip r:embed="rId4">
              <a:alphaModFix/>
            </a:blip>
            <a:stretch>
              <a:fillRect/>
            </a:stretch>
          </p:blipFill>
          <p:spPr>
            <a:xfrm>
              <a:off x="2480036" y="2142625"/>
              <a:ext cx="3163400" cy="1882200"/>
            </a:xfrm>
            <a:prstGeom prst="rect">
              <a:avLst/>
            </a:prstGeom>
            <a:noFill/>
            <a:ln>
              <a:noFill/>
            </a:ln>
            <a:effectLst>
              <a:outerShdw blurRad="57150" rotWithShape="0" algn="bl" dir="5400000" dist="19050">
                <a:srgbClr val="000000">
                  <a:alpha val="50000"/>
                </a:srgbClr>
              </a:outerShdw>
            </a:effectLst>
          </p:spPr>
        </p:pic>
      </p:grpSp>
      <p:pic>
        <p:nvPicPr>
          <p:cNvPr id="2725" name="Google Shape;2725;p282"/>
          <p:cNvPicPr preferRelativeResize="0"/>
          <p:nvPr/>
        </p:nvPicPr>
        <p:blipFill rotWithShape="1">
          <a:blip r:embed="rId5">
            <a:alphaModFix/>
          </a:blip>
          <a:srcRect b="15203" l="0" r="19974" t="0"/>
          <a:stretch/>
        </p:blipFill>
        <p:spPr>
          <a:xfrm>
            <a:off x="5438300" y="1370425"/>
            <a:ext cx="3705697" cy="2419189"/>
          </a:xfrm>
          <a:prstGeom prst="rect">
            <a:avLst/>
          </a:prstGeom>
          <a:noFill/>
          <a:ln>
            <a:noFill/>
          </a:ln>
        </p:spPr>
      </p:pic>
      <p:pic>
        <p:nvPicPr>
          <p:cNvPr id="2726" name="Google Shape;2726;p282"/>
          <p:cNvPicPr preferRelativeResize="0"/>
          <p:nvPr/>
        </p:nvPicPr>
        <p:blipFill rotWithShape="1">
          <a:blip r:embed="rId6">
            <a:alphaModFix/>
          </a:blip>
          <a:srcRect b="-5760" l="0" r="0" t="5759"/>
          <a:stretch/>
        </p:blipFill>
        <p:spPr>
          <a:xfrm>
            <a:off x="7922650" y="204375"/>
            <a:ext cx="909850" cy="909875"/>
          </a:xfrm>
          <a:prstGeom prst="rect">
            <a:avLst/>
          </a:prstGeom>
          <a:noFill/>
          <a:ln>
            <a:noFill/>
          </a:ln>
        </p:spPr>
      </p:pic>
      <p:sp>
        <p:nvSpPr>
          <p:cNvPr id="2727" name="Google Shape;2727;p282"/>
          <p:cNvSpPr/>
          <p:nvPr/>
        </p:nvSpPr>
        <p:spPr>
          <a:xfrm>
            <a:off x="7338850" y="2794225"/>
            <a:ext cx="1026300" cy="99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2"/>
          <p:cNvSpPr txBox="1"/>
          <p:nvPr/>
        </p:nvSpPr>
        <p:spPr>
          <a:xfrm>
            <a:off x="343650" y="1382800"/>
            <a:ext cx="41226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Familiar to Kubernetes users. Native.</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Scale to 0 and autoscale to N based on demand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Applications and functions. Any container workload.</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Powerful eventing model with multiple event sources.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Operator available via OperatorHub</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Knative v0.6 (v1beta1 APIs)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 vendor lock in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Learn more</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u="sng">
                <a:solidFill>
                  <a:schemeClr val="hlink"/>
                </a:solidFill>
                <a:latin typeface="Overpass Light"/>
                <a:ea typeface="Overpass Light"/>
                <a:cs typeface="Overpass Light"/>
                <a:sym typeface="Overpass Light"/>
                <a:hlinkClick r:id="rId7"/>
              </a:rPr>
              <a:t>https://openshift.com/learn/topics/knative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8"/>
              </a:rPr>
              <a:t>http://bit.ly/knative-tutorial</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2" name="Shape 2732"/>
        <p:cNvGrpSpPr/>
        <p:nvPr/>
      </p:nvGrpSpPr>
      <p:grpSpPr>
        <a:xfrm>
          <a:off x="0" y="0"/>
          <a:ext cx="0" cy="0"/>
          <a:chOff x="0" y="0"/>
          <a:chExt cx="0" cy="0"/>
        </a:xfrm>
      </p:grpSpPr>
      <p:sp>
        <p:nvSpPr>
          <p:cNvPr id="2733" name="Google Shape;2733;p28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734" name="Google Shape;2734;p28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verpass Light"/>
                <a:ea typeface="Overpass Light"/>
                <a:cs typeface="Overpass Light"/>
                <a:sym typeface="Overpass Light"/>
              </a:rPr>
              <a:t>Developer Preview</a:t>
            </a:r>
            <a:endParaRPr sz="900">
              <a:latin typeface="Overpass Light"/>
              <a:ea typeface="Overpass Light"/>
              <a:cs typeface="Overpass Light"/>
              <a:sym typeface="Overpass Light"/>
            </a:endParaRPr>
          </a:p>
        </p:txBody>
      </p:sp>
      <p:sp>
        <p:nvSpPr>
          <p:cNvPr id="2735" name="Google Shape;2735;p28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pic>
        <p:nvPicPr>
          <p:cNvPr id="2736" name="Google Shape;2736;p283"/>
          <p:cNvPicPr preferRelativeResize="0"/>
          <p:nvPr/>
        </p:nvPicPr>
        <p:blipFill rotWithShape="1">
          <a:blip r:embed="rId3">
            <a:alphaModFix/>
          </a:blip>
          <a:srcRect b="-5760" l="0" r="0" t="5759"/>
          <a:stretch/>
        </p:blipFill>
        <p:spPr>
          <a:xfrm>
            <a:off x="7922650" y="204375"/>
            <a:ext cx="909850" cy="909875"/>
          </a:xfrm>
          <a:prstGeom prst="rect">
            <a:avLst/>
          </a:prstGeom>
          <a:noFill/>
          <a:ln>
            <a:noFill/>
          </a:ln>
        </p:spPr>
      </p:pic>
      <p:sp>
        <p:nvSpPr>
          <p:cNvPr id="2737" name="Google Shape;2737;p283"/>
          <p:cNvSpPr txBox="1"/>
          <p:nvPr/>
        </p:nvSpPr>
        <p:spPr>
          <a:xfrm>
            <a:off x="88300" y="579412"/>
            <a:ext cx="3176700" cy="4116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solidFill>
                  <a:srgbClr val="800000"/>
                </a:solidFill>
                <a:latin typeface="Courier New"/>
                <a:ea typeface="Courier New"/>
                <a:cs typeface="Courier New"/>
                <a:sym typeface="Courier New"/>
              </a:rPr>
              <a:t>apiVersion</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apps/v1</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rgbClr val="800000"/>
                </a:solidFill>
                <a:latin typeface="Courier New"/>
                <a:ea typeface="Courier New"/>
                <a:cs typeface="Courier New"/>
                <a:sym typeface="Courier New"/>
              </a:rPr>
              <a:t>kind</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Deployment</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labels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selector</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matchLabels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tier</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replicas</a:t>
            </a:r>
            <a:r>
              <a:rPr lang="en" sz="900">
                <a:solidFill>
                  <a:schemeClr val="dk1"/>
                </a:solidFill>
                <a:latin typeface="Courier New"/>
                <a:ea typeface="Courier New"/>
                <a:cs typeface="Courier New"/>
                <a:sym typeface="Courier New"/>
              </a:rPr>
              <a:t>: </a:t>
            </a:r>
            <a:r>
              <a:rPr lang="en" sz="900">
                <a:solidFill>
                  <a:srgbClr val="09885A"/>
                </a:solidFill>
                <a:latin typeface="Courier New"/>
                <a:ea typeface="Courier New"/>
                <a:cs typeface="Courier New"/>
                <a:sym typeface="Courier New"/>
              </a:rPr>
              <a:t>1</a:t>
            </a:r>
            <a:endParaRPr sz="900">
              <a:solidFill>
                <a:srgbClr val="09885A"/>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template</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labels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tier</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containers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image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markusthoemmes/guestbook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resources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requests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cpu</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100m</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memory</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100Mi</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env</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GET_HOSTS_FROM</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value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dns</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ports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containerPort</a:t>
            </a:r>
            <a:r>
              <a:rPr lang="en" sz="900">
                <a:solidFill>
                  <a:schemeClr val="dk1"/>
                </a:solidFill>
                <a:latin typeface="Courier New"/>
                <a:ea typeface="Courier New"/>
                <a:cs typeface="Courier New"/>
                <a:sym typeface="Courier New"/>
              </a:rPr>
              <a:t>: </a:t>
            </a:r>
            <a:r>
              <a:rPr lang="en" sz="900">
                <a:solidFill>
                  <a:srgbClr val="09885A"/>
                </a:solidFill>
                <a:latin typeface="Courier New"/>
                <a:ea typeface="Courier New"/>
                <a:cs typeface="Courier New"/>
                <a:sym typeface="Courier New"/>
              </a:rPr>
              <a:t>80</a:t>
            </a:r>
            <a:endParaRPr sz="900">
              <a:solidFill>
                <a:srgbClr val="09885A"/>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latin typeface="Overpass Light"/>
              <a:ea typeface="Overpass Light"/>
              <a:cs typeface="Overpass Light"/>
              <a:sym typeface="Overpass Light"/>
            </a:endParaRPr>
          </a:p>
        </p:txBody>
      </p:sp>
      <p:sp>
        <p:nvSpPr>
          <p:cNvPr id="2738" name="Google Shape;2738;p283"/>
          <p:cNvSpPr txBox="1"/>
          <p:nvPr/>
        </p:nvSpPr>
        <p:spPr>
          <a:xfrm>
            <a:off x="5741100" y="1274825"/>
            <a:ext cx="3176700" cy="31368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800000"/>
                </a:solidFill>
                <a:latin typeface="Courier New"/>
                <a:ea typeface="Courier New"/>
                <a:cs typeface="Courier New"/>
                <a:sym typeface="Courier New"/>
              </a:rPr>
              <a:t>apiVersion</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serving.knative.dev/v1alpha1</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800000"/>
                </a:solidFill>
                <a:latin typeface="Courier New"/>
                <a:ea typeface="Courier New"/>
                <a:cs typeface="Courier New"/>
                <a:sym typeface="Courier New"/>
              </a:rPr>
              <a:t>kind</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Service</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template</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labels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tier</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containers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image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markusthoemmes/guestbook</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resources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requests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cpu</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100m</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memory</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100Mi</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env</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GET_HOSTS_FROM</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value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dns</a:t>
            </a:r>
            <a:endParaRPr sz="900">
              <a:solidFill>
                <a:srgbClr val="0000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ports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containerPort</a:t>
            </a:r>
            <a:r>
              <a:rPr lang="en" sz="900">
                <a:solidFill>
                  <a:schemeClr val="dk1"/>
                </a:solidFill>
                <a:latin typeface="Courier New"/>
                <a:ea typeface="Courier New"/>
                <a:cs typeface="Courier New"/>
                <a:sym typeface="Courier New"/>
              </a:rPr>
              <a:t>: </a:t>
            </a:r>
            <a:r>
              <a:rPr lang="en" sz="900">
                <a:solidFill>
                  <a:srgbClr val="09885A"/>
                </a:solidFill>
                <a:latin typeface="Courier New"/>
                <a:ea typeface="Courier New"/>
                <a:cs typeface="Courier New"/>
                <a:sym typeface="Courier New"/>
              </a:rPr>
              <a:t>80</a:t>
            </a:r>
            <a:endParaRPr sz="900">
              <a:solidFill>
                <a:srgbClr val="09885A"/>
              </a:solidFill>
              <a:latin typeface="Courier New"/>
              <a:ea typeface="Courier New"/>
              <a:cs typeface="Courier New"/>
              <a:sym typeface="Courier New"/>
            </a:endParaRPr>
          </a:p>
        </p:txBody>
      </p:sp>
      <p:sp>
        <p:nvSpPr>
          <p:cNvPr id="2739" name="Google Shape;2739;p283"/>
          <p:cNvSpPr txBox="1"/>
          <p:nvPr/>
        </p:nvSpPr>
        <p:spPr>
          <a:xfrm>
            <a:off x="2466950" y="1238675"/>
            <a:ext cx="2742600" cy="3209100"/>
          </a:xfrm>
          <a:prstGeom prst="rect">
            <a:avLst/>
          </a:prstGeom>
          <a:solidFill>
            <a:srgbClr val="F4CCCC"/>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apiVersion</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v1</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kind</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Service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frontend-service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labels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tier</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ports</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 </a:t>
            </a:r>
            <a:r>
              <a:rPr lang="en" sz="900">
                <a:solidFill>
                  <a:srgbClr val="800000"/>
                </a:solidFill>
                <a:latin typeface="Courier New"/>
                <a:ea typeface="Courier New"/>
                <a:cs typeface="Courier New"/>
                <a:sym typeface="Courier New"/>
              </a:rPr>
              <a:t>port</a:t>
            </a:r>
            <a:r>
              <a:rPr lang="en" sz="900">
                <a:solidFill>
                  <a:schemeClr val="dk1"/>
                </a:solidFill>
                <a:latin typeface="Courier New"/>
                <a:ea typeface="Courier New"/>
                <a:cs typeface="Courier New"/>
                <a:sym typeface="Courier New"/>
              </a:rPr>
              <a:t>: </a:t>
            </a:r>
            <a:r>
              <a:rPr lang="en" sz="900">
                <a:solidFill>
                  <a:srgbClr val="09885A"/>
                </a:solidFill>
                <a:latin typeface="Courier New"/>
                <a:ea typeface="Courier New"/>
                <a:cs typeface="Courier New"/>
                <a:sym typeface="Courier New"/>
              </a:rPr>
              <a:t>80</a:t>
            </a:r>
            <a:endParaRPr sz="900">
              <a:solidFill>
                <a:srgbClr val="09885A"/>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selector</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app</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guestbook</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tier</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apiVersion</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route.openshift.io/v1</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kind</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Route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metadata</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frontend-route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0000"/>
                </a:solidFill>
                <a:latin typeface="Courier New"/>
                <a:ea typeface="Courier New"/>
                <a:cs typeface="Courier New"/>
                <a:sym typeface="Courier New"/>
              </a:rPr>
              <a:t>spec</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to</a:t>
            </a:r>
            <a:r>
              <a:rPr lang="en"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kind</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Service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rgbClr val="800000"/>
                </a:solidFill>
                <a:latin typeface="Courier New"/>
                <a:ea typeface="Courier New"/>
                <a:cs typeface="Courier New"/>
                <a:sym typeface="Courier New"/>
              </a:rPr>
              <a:t>name</a:t>
            </a:r>
            <a:r>
              <a:rPr lang="en" sz="900">
                <a:solidFill>
                  <a:schemeClr val="dk1"/>
                </a:solidFill>
                <a:latin typeface="Courier New"/>
                <a:ea typeface="Courier New"/>
                <a:cs typeface="Courier New"/>
                <a:sym typeface="Courier New"/>
              </a:rPr>
              <a:t>: </a:t>
            </a:r>
            <a:r>
              <a:rPr lang="en" sz="900">
                <a:solidFill>
                  <a:srgbClr val="0000FF"/>
                </a:solidFill>
                <a:latin typeface="Courier New"/>
                <a:ea typeface="Courier New"/>
                <a:cs typeface="Courier New"/>
                <a:sym typeface="Courier New"/>
              </a:rPr>
              <a:t>frontend-service</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0000FF"/>
              </a:solidFill>
              <a:latin typeface="Courier New"/>
              <a:ea typeface="Courier New"/>
              <a:cs typeface="Courier New"/>
              <a:sym typeface="Courier New"/>
            </a:endParaRPr>
          </a:p>
        </p:txBody>
      </p:sp>
      <p:sp>
        <p:nvSpPr>
          <p:cNvPr id="2740" name="Google Shape;2740;p283"/>
          <p:cNvSpPr txBox="1"/>
          <p:nvPr/>
        </p:nvSpPr>
        <p:spPr>
          <a:xfrm>
            <a:off x="3340250" y="859900"/>
            <a:ext cx="14577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Overpass"/>
                <a:ea typeface="Overpass"/>
                <a:cs typeface="Overpass"/>
                <a:sym typeface="Overpass"/>
              </a:rPr>
              <a:t>Kubernetes </a:t>
            </a:r>
            <a:endParaRPr/>
          </a:p>
        </p:txBody>
      </p:sp>
      <p:sp>
        <p:nvSpPr>
          <p:cNvPr id="2741" name="Google Shape;2741;p283"/>
          <p:cNvSpPr txBox="1"/>
          <p:nvPr/>
        </p:nvSpPr>
        <p:spPr>
          <a:xfrm>
            <a:off x="5776425" y="795550"/>
            <a:ext cx="11091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Overpass"/>
                <a:ea typeface="Overpass"/>
                <a:cs typeface="Overpass"/>
                <a:sym typeface="Overpass"/>
              </a:rPr>
              <a:t>Knative</a:t>
            </a:r>
            <a:r>
              <a:rPr b="1" lang="en">
                <a:solidFill>
                  <a:schemeClr val="dk1"/>
                </a:solidFill>
                <a:latin typeface="Overpass"/>
                <a:ea typeface="Overpass"/>
                <a:cs typeface="Overpass"/>
                <a:sym typeface="Overpass"/>
              </a:rPr>
              <a:t> </a:t>
            </a:r>
            <a:endParaRPr/>
          </a:p>
        </p:txBody>
      </p:sp>
      <p:cxnSp>
        <p:nvCxnSpPr>
          <p:cNvPr id="2742" name="Google Shape;2742;p283"/>
          <p:cNvCxnSpPr/>
          <p:nvPr/>
        </p:nvCxnSpPr>
        <p:spPr>
          <a:xfrm>
            <a:off x="5433850" y="851563"/>
            <a:ext cx="0" cy="3774600"/>
          </a:xfrm>
          <a:prstGeom prst="straightConnector1">
            <a:avLst/>
          </a:prstGeom>
          <a:noFill/>
          <a:ln cap="flat" cmpd="sng" w="9525">
            <a:solidFill>
              <a:srgbClr val="999999"/>
            </a:solidFill>
            <a:prstDash val="solid"/>
            <a:round/>
            <a:headEnd len="med" w="med" type="none"/>
            <a:tailEnd len="med" w="med" type="none"/>
          </a:ln>
        </p:spPr>
      </p:cxnSp>
      <p:sp>
        <p:nvSpPr>
          <p:cNvPr id="2743" name="Google Shape;2743;p283"/>
          <p:cNvSpPr txBox="1"/>
          <p:nvPr/>
        </p:nvSpPr>
        <p:spPr>
          <a:xfrm>
            <a:off x="6136225" y="4411625"/>
            <a:ext cx="11091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Overpass"/>
                <a:ea typeface="Overpass"/>
                <a:cs typeface="Overpass"/>
                <a:sym typeface="Overpass"/>
              </a:rPr>
              <a:t>22 lines</a:t>
            </a:r>
            <a:r>
              <a:rPr b="1" lang="en">
                <a:solidFill>
                  <a:schemeClr val="dk1"/>
                </a:solidFill>
                <a:latin typeface="Overpass"/>
                <a:ea typeface="Overpass"/>
                <a:cs typeface="Overpass"/>
                <a:sym typeface="Overpass"/>
              </a:rPr>
              <a:t> </a:t>
            </a:r>
            <a:endParaRPr/>
          </a:p>
        </p:txBody>
      </p:sp>
      <p:sp>
        <p:nvSpPr>
          <p:cNvPr id="2744" name="Google Shape;2744;p283"/>
          <p:cNvSpPr txBox="1"/>
          <p:nvPr/>
        </p:nvSpPr>
        <p:spPr>
          <a:xfrm>
            <a:off x="3283700" y="4447775"/>
            <a:ext cx="11091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Overpass"/>
                <a:ea typeface="Overpass"/>
                <a:cs typeface="Overpass"/>
                <a:sym typeface="Overpass"/>
              </a:rPr>
              <a:t>53</a:t>
            </a:r>
            <a:r>
              <a:rPr b="1" lang="en">
                <a:solidFill>
                  <a:schemeClr val="dk1"/>
                </a:solidFill>
                <a:latin typeface="Overpass"/>
                <a:ea typeface="Overpass"/>
                <a:cs typeface="Overpass"/>
                <a:sym typeface="Overpass"/>
              </a:rPr>
              <a:t> lines </a:t>
            </a:r>
            <a:endParaRPr/>
          </a:p>
        </p:txBody>
      </p:sp>
      <p:sp>
        <p:nvSpPr>
          <p:cNvPr id="2745" name="Google Shape;2745;p283"/>
          <p:cNvSpPr txBox="1"/>
          <p:nvPr/>
        </p:nvSpPr>
        <p:spPr>
          <a:xfrm>
            <a:off x="3727150" y="230200"/>
            <a:ext cx="3413400" cy="3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800">
                <a:solidFill>
                  <a:schemeClr val="dk1"/>
                </a:solidFill>
                <a:latin typeface="Overpass"/>
                <a:ea typeface="Overpass"/>
                <a:cs typeface="Overpass"/>
                <a:sym typeface="Overpass"/>
              </a:rPr>
              <a:t>"Lift &amp; Shift"</a:t>
            </a:r>
            <a:r>
              <a:rPr lang="en" sz="1800">
                <a:solidFill>
                  <a:schemeClr val="dk1"/>
                </a:solidFill>
                <a:latin typeface="Overpass"/>
                <a:ea typeface="Overpass"/>
                <a:cs typeface="Overpass"/>
                <a:sym typeface="Overpass"/>
              </a:rPr>
              <a:t> to Serverless</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9" name="Shape 2749"/>
        <p:cNvGrpSpPr/>
        <p:nvPr/>
      </p:nvGrpSpPr>
      <p:grpSpPr>
        <a:xfrm>
          <a:off x="0" y="0"/>
          <a:ext cx="0" cy="0"/>
          <a:chOff x="0" y="0"/>
          <a:chExt cx="0" cy="0"/>
        </a:xfrm>
      </p:grpSpPr>
      <p:sp>
        <p:nvSpPr>
          <p:cNvPr id="2750" name="Google Shape;2750;p284"/>
          <p:cNvSpPr txBox="1"/>
          <p:nvPr/>
        </p:nvSpPr>
        <p:spPr>
          <a:xfrm>
            <a:off x="228600" y="669175"/>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Serverless + Azure Functions</a:t>
            </a:r>
            <a:endParaRPr sz="2600">
              <a:latin typeface="Overpass Light"/>
              <a:ea typeface="Overpass Light"/>
              <a:cs typeface="Overpass Light"/>
              <a:sym typeface="Overpass Light"/>
            </a:endParaRPr>
          </a:p>
        </p:txBody>
      </p:sp>
      <p:sp>
        <p:nvSpPr>
          <p:cNvPr id="2751" name="Google Shape;2751;p28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752" name="Google Shape;2752;p28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verpass Light"/>
                <a:ea typeface="Overpass Light"/>
                <a:cs typeface="Overpass Light"/>
                <a:sym typeface="Overpass Light"/>
              </a:rPr>
              <a:t>Developer Preview</a:t>
            </a:r>
            <a:endParaRPr sz="900">
              <a:latin typeface="Overpass Light"/>
              <a:ea typeface="Overpass Light"/>
              <a:cs typeface="Overpass Light"/>
              <a:sym typeface="Overpass Light"/>
            </a:endParaRPr>
          </a:p>
        </p:txBody>
      </p:sp>
      <p:sp>
        <p:nvSpPr>
          <p:cNvPr id="2753" name="Google Shape;2753;p28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William Markito</a:t>
            </a:r>
            <a:endParaRPr sz="900">
              <a:solidFill>
                <a:srgbClr val="999999"/>
              </a:solidFill>
              <a:latin typeface="Overpass Light"/>
              <a:ea typeface="Overpass Light"/>
              <a:cs typeface="Overpass Light"/>
              <a:sym typeface="Overpass Light"/>
            </a:endParaRPr>
          </a:p>
        </p:txBody>
      </p:sp>
      <p:pic>
        <p:nvPicPr>
          <p:cNvPr id="2754" name="Google Shape;2754;p284"/>
          <p:cNvPicPr preferRelativeResize="0"/>
          <p:nvPr/>
        </p:nvPicPr>
        <p:blipFill>
          <a:blip r:embed="rId3">
            <a:alphaModFix/>
          </a:blip>
          <a:stretch>
            <a:fillRect/>
          </a:stretch>
        </p:blipFill>
        <p:spPr>
          <a:xfrm>
            <a:off x="6332900" y="1808325"/>
            <a:ext cx="2582500" cy="1006261"/>
          </a:xfrm>
          <a:prstGeom prst="rect">
            <a:avLst/>
          </a:prstGeom>
          <a:noFill/>
          <a:ln>
            <a:noFill/>
          </a:ln>
        </p:spPr>
      </p:pic>
      <p:pic>
        <p:nvPicPr>
          <p:cNvPr id="2755" name="Google Shape;2755;p284"/>
          <p:cNvPicPr preferRelativeResize="0"/>
          <p:nvPr/>
        </p:nvPicPr>
        <p:blipFill>
          <a:blip r:embed="rId4">
            <a:alphaModFix/>
          </a:blip>
          <a:stretch>
            <a:fillRect/>
          </a:stretch>
        </p:blipFill>
        <p:spPr>
          <a:xfrm>
            <a:off x="6543654" y="2870607"/>
            <a:ext cx="714675" cy="711688"/>
          </a:xfrm>
          <a:prstGeom prst="rect">
            <a:avLst/>
          </a:prstGeom>
          <a:noFill/>
          <a:ln>
            <a:noFill/>
          </a:ln>
        </p:spPr>
      </p:pic>
      <p:pic>
        <p:nvPicPr>
          <p:cNvPr id="2756" name="Google Shape;2756;p284"/>
          <p:cNvPicPr preferRelativeResize="0"/>
          <p:nvPr/>
        </p:nvPicPr>
        <p:blipFill rotWithShape="1">
          <a:blip r:embed="rId5">
            <a:alphaModFix/>
          </a:blip>
          <a:srcRect b="23520" l="0" r="0" t="25257"/>
          <a:stretch/>
        </p:blipFill>
        <p:spPr>
          <a:xfrm>
            <a:off x="7407592" y="2950972"/>
            <a:ext cx="1434271" cy="550955"/>
          </a:xfrm>
          <a:prstGeom prst="rect">
            <a:avLst/>
          </a:prstGeom>
          <a:noFill/>
          <a:ln>
            <a:noFill/>
          </a:ln>
        </p:spPr>
      </p:pic>
      <p:pic>
        <p:nvPicPr>
          <p:cNvPr id="2757" name="Google Shape;2757;p284"/>
          <p:cNvPicPr preferRelativeResize="0"/>
          <p:nvPr/>
        </p:nvPicPr>
        <p:blipFill>
          <a:blip r:embed="rId6">
            <a:alphaModFix/>
          </a:blip>
          <a:stretch>
            <a:fillRect/>
          </a:stretch>
        </p:blipFill>
        <p:spPr>
          <a:xfrm>
            <a:off x="3452793" y="4148038"/>
            <a:ext cx="3867532" cy="350100"/>
          </a:xfrm>
          <a:prstGeom prst="rect">
            <a:avLst/>
          </a:prstGeom>
          <a:noFill/>
          <a:ln>
            <a:noFill/>
          </a:ln>
        </p:spPr>
      </p:pic>
      <p:pic>
        <p:nvPicPr>
          <p:cNvPr id="2758" name="Google Shape;2758;p284"/>
          <p:cNvPicPr preferRelativeResize="0"/>
          <p:nvPr/>
        </p:nvPicPr>
        <p:blipFill rotWithShape="1">
          <a:blip r:embed="rId7">
            <a:alphaModFix/>
          </a:blip>
          <a:srcRect b="-5760" l="0" r="0" t="5759"/>
          <a:stretch/>
        </p:blipFill>
        <p:spPr>
          <a:xfrm>
            <a:off x="7922650" y="204375"/>
            <a:ext cx="909850" cy="909875"/>
          </a:xfrm>
          <a:prstGeom prst="rect">
            <a:avLst/>
          </a:prstGeom>
          <a:noFill/>
          <a:ln>
            <a:noFill/>
          </a:ln>
        </p:spPr>
      </p:pic>
      <p:sp>
        <p:nvSpPr>
          <p:cNvPr id="2759" name="Google Shape;2759;p284"/>
          <p:cNvSpPr txBox="1"/>
          <p:nvPr/>
        </p:nvSpPr>
        <p:spPr>
          <a:xfrm>
            <a:off x="343650" y="1382800"/>
            <a:ext cx="4701600" cy="24651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Enable FaaS in OpenShift</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Familiar developer experience using VS Code and Azure CLI</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Polling based auto-scaling for Azure Queues, Kafka...</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Reuse Knative event sources, HTTP auto-scaling </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On premise or Any cloud.</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Learn more</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8"/>
              </a:rPr>
              <a:t>https://github.com/kedacore/keda</a:t>
            </a:r>
            <a:endParaRPr sz="1200">
              <a:solidFill>
                <a:schemeClr val="dk1"/>
              </a:solidFill>
              <a:latin typeface="Overpass Light"/>
              <a:ea typeface="Overpass Light"/>
              <a:cs typeface="Overpass Light"/>
              <a:sym typeface="Overpass Light"/>
            </a:endParaRPr>
          </a:p>
        </p:txBody>
      </p:sp>
      <p:sp>
        <p:nvSpPr>
          <p:cNvPr id="2760" name="Google Shape;2760;p284"/>
          <p:cNvSpPr txBox="1"/>
          <p:nvPr/>
        </p:nvSpPr>
        <p:spPr>
          <a:xfrm>
            <a:off x="1823677" y="4123475"/>
            <a:ext cx="3000000" cy="396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In partnership with</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Google Shape;2765;p285"/>
          <p:cNvSpPr txBox="1"/>
          <p:nvPr/>
        </p:nvSpPr>
        <p:spPr>
          <a:xfrm>
            <a:off x="343650" y="1382800"/>
            <a:ext cx="38451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 dedicated network for service to service communications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Observability and distributed tracing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Policy-driven security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Routing rules &amp; chaos engineering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Powerful visualization &amp; monitoring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Will be available via OperatorHub</a:t>
            </a:r>
            <a:endParaRPr sz="1200">
              <a:solidFill>
                <a:schemeClr val="dk1"/>
              </a:solidFill>
              <a:latin typeface="Overpass Light"/>
              <a:ea typeface="Overpass Light"/>
              <a:cs typeface="Overpass Light"/>
              <a:sym typeface="Overpass Light"/>
            </a:endParaRPr>
          </a:p>
        </p:txBody>
      </p:sp>
      <p:sp>
        <p:nvSpPr>
          <p:cNvPr id="2766" name="Google Shape;2766;p2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67" name="Google Shape;2767;p285"/>
          <p:cNvPicPr preferRelativeResize="0"/>
          <p:nvPr/>
        </p:nvPicPr>
        <p:blipFill>
          <a:blip r:embed="rId3">
            <a:alphaModFix/>
          </a:blip>
          <a:stretch>
            <a:fillRect/>
          </a:stretch>
        </p:blipFill>
        <p:spPr>
          <a:xfrm>
            <a:off x="4097944" y="1403550"/>
            <a:ext cx="4557787" cy="2746726"/>
          </a:xfrm>
          <a:prstGeom prst="rect">
            <a:avLst/>
          </a:prstGeom>
          <a:noFill/>
          <a:ln>
            <a:noFill/>
          </a:ln>
        </p:spPr>
      </p:pic>
      <p:pic>
        <p:nvPicPr>
          <p:cNvPr id="2768" name="Google Shape;2768;p285"/>
          <p:cNvPicPr preferRelativeResize="0"/>
          <p:nvPr/>
        </p:nvPicPr>
        <p:blipFill rotWithShape="1">
          <a:blip r:embed="rId4">
            <a:alphaModFix/>
          </a:blip>
          <a:srcRect b="0" l="0" r="62569" t="0"/>
          <a:stretch/>
        </p:blipFill>
        <p:spPr>
          <a:xfrm>
            <a:off x="993765" y="3774469"/>
            <a:ext cx="279901" cy="391338"/>
          </a:xfrm>
          <a:prstGeom prst="rect">
            <a:avLst/>
          </a:prstGeom>
          <a:noFill/>
          <a:ln>
            <a:noFill/>
          </a:ln>
        </p:spPr>
      </p:pic>
      <p:pic>
        <p:nvPicPr>
          <p:cNvPr id="2769" name="Google Shape;2769;p285"/>
          <p:cNvPicPr preferRelativeResize="0"/>
          <p:nvPr/>
        </p:nvPicPr>
        <p:blipFill>
          <a:blip r:embed="rId5">
            <a:alphaModFix/>
          </a:blip>
          <a:stretch>
            <a:fillRect/>
          </a:stretch>
        </p:blipFill>
        <p:spPr>
          <a:xfrm>
            <a:off x="1876883" y="3787058"/>
            <a:ext cx="352095" cy="366160"/>
          </a:xfrm>
          <a:prstGeom prst="rect">
            <a:avLst/>
          </a:prstGeom>
          <a:noFill/>
          <a:ln>
            <a:noFill/>
          </a:ln>
        </p:spPr>
      </p:pic>
      <p:pic>
        <p:nvPicPr>
          <p:cNvPr id="2770" name="Google Shape;2770;p285"/>
          <p:cNvPicPr preferRelativeResize="0"/>
          <p:nvPr/>
        </p:nvPicPr>
        <p:blipFill rotWithShape="1">
          <a:blip r:embed="rId6">
            <a:alphaModFix/>
          </a:blip>
          <a:srcRect b="0" l="0" r="69261" t="0"/>
          <a:stretch/>
        </p:blipFill>
        <p:spPr>
          <a:xfrm>
            <a:off x="1364030" y="3746150"/>
            <a:ext cx="422492" cy="447975"/>
          </a:xfrm>
          <a:prstGeom prst="rect">
            <a:avLst/>
          </a:prstGeom>
          <a:noFill/>
          <a:ln>
            <a:noFill/>
          </a:ln>
        </p:spPr>
      </p:pic>
      <p:pic>
        <p:nvPicPr>
          <p:cNvPr id="2771" name="Google Shape;2771;p285"/>
          <p:cNvPicPr preferRelativeResize="0"/>
          <p:nvPr/>
        </p:nvPicPr>
        <p:blipFill>
          <a:blip r:embed="rId7">
            <a:alphaModFix/>
          </a:blip>
          <a:stretch>
            <a:fillRect/>
          </a:stretch>
        </p:blipFill>
        <p:spPr>
          <a:xfrm>
            <a:off x="2319341" y="3813280"/>
            <a:ext cx="316460" cy="313715"/>
          </a:xfrm>
          <a:prstGeom prst="rect">
            <a:avLst/>
          </a:prstGeom>
          <a:noFill/>
          <a:ln>
            <a:noFill/>
          </a:ln>
        </p:spPr>
      </p:pic>
      <p:pic>
        <p:nvPicPr>
          <p:cNvPr id="2772" name="Google Shape;2772;p285"/>
          <p:cNvPicPr preferRelativeResize="0"/>
          <p:nvPr/>
        </p:nvPicPr>
        <p:blipFill>
          <a:blip r:embed="rId8">
            <a:alphaModFix/>
          </a:blip>
          <a:stretch>
            <a:fillRect/>
          </a:stretch>
        </p:blipFill>
        <p:spPr>
          <a:xfrm>
            <a:off x="343651" y="3748149"/>
            <a:ext cx="559750" cy="443977"/>
          </a:xfrm>
          <a:prstGeom prst="rect">
            <a:avLst/>
          </a:prstGeom>
          <a:noFill/>
          <a:ln>
            <a:noFill/>
          </a:ln>
        </p:spPr>
      </p:pic>
      <p:sp>
        <p:nvSpPr>
          <p:cNvPr id="2773" name="Google Shape;2773;p28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774" name="Google Shape;2774;p28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2775" name="Google Shape;2775;p28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Service Mesh</a:t>
            </a:r>
            <a:endParaRPr sz="2600">
              <a:latin typeface="Overpass Light"/>
              <a:ea typeface="Overpass Light"/>
              <a:cs typeface="Overpass Light"/>
              <a:sym typeface="Overpass Light"/>
            </a:endParaRPr>
          </a:p>
        </p:txBody>
      </p:sp>
      <p:sp>
        <p:nvSpPr>
          <p:cNvPr id="2776" name="Google Shape;2776;p28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 in July</a:t>
            </a:r>
            <a:endParaRPr sz="900">
              <a:latin typeface="Overpass Light"/>
              <a:ea typeface="Overpass Light"/>
              <a:cs typeface="Overpass Light"/>
              <a:sym typeface="Overpass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0" name="Shape 2780"/>
        <p:cNvGrpSpPr/>
        <p:nvPr/>
      </p:nvGrpSpPr>
      <p:grpSpPr>
        <a:xfrm>
          <a:off x="0" y="0"/>
          <a:ext cx="0" cy="0"/>
          <a:chOff x="0" y="0"/>
          <a:chExt cx="0" cy="0"/>
        </a:xfrm>
      </p:grpSpPr>
      <p:sp>
        <p:nvSpPr>
          <p:cNvPr id="2781" name="Google Shape;2781;p28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Control Traffic Flow</a:t>
            </a:r>
            <a:endParaRPr sz="2600">
              <a:latin typeface="Overpass Light"/>
              <a:ea typeface="Overpass Light"/>
              <a:cs typeface="Overpass Light"/>
              <a:sym typeface="Overpass Light"/>
            </a:endParaRPr>
          </a:p>
        </p:txBody>
      </p:sp>
      <p:sp>
        <p:nvSpPr>
          <p:cNvPr id="2782" name="Google Shape;2782;p28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 in July</a:t>
            </a:r>
            <a:endParaRPr sz="900">
              <a:latin typeface="Overpass Light"/>
              <a:ea typeface="Overpass Light"/>
              <a:cs typeface="Overpass Light"/>
              <a:sym typeface="Overpass Light"/>
            </a:endParaRPr>
          </a:p>
        </p:txBody>
      </p:sp>
      <p:sp>
        <p:nvSpPr>
          <p:cNvPr id="2783" name="Google Shape;2783;p28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sp>
        <p:nvSpPr>
          <p:cNvPr id="2784" name="Google Shape;2784;p286"/>
          <p:cNvSpPr txBox="1"/>
          <p:nvPr/>
        </p:nvSpPr>
        <p:spPr>
          <a:xfrm>
            <a:off x="7066378" y="2693025"/>
            <a:ext cx="1579800" cy="47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verpass"/>
                <a:ea typeface="Overpass"/>
                <a:cs typeface="Overpass"/>
                <a:sym typeface="Overpass"/>
              </a:rPr>
              <a:t>MySQL Database</a:t>
            </a:r>
            <a:endParaRPr b="1" sz="1100">
              <a:latin typeface="Proxima Nova"/>
              <a:ea typeface="Proxima Nova"/>
              <a:cs typeface="Proxima Nova"/>
              <a:sym typeface="Proxima Nova"/>
            </a:endParaRPr>
          </a:p>
        </p:txBody>
      </p:sp>
      <p:grpSp>
        <p:nvGrpSpPr>
          <p:cNvPr id="2785" name="Google Shape;2785;p286"/>
          <p:cNvGrpSpPr/>
          <p:nvPr/>
        </p:nvGrpSpPr>
        <p:grpSpPr>
          <a:xfrm>
            <a:off x="59800" y="2722258"/>
            <a:ext cx="1521900" cy="775950"/>
            <a:chOff x="1825375" y="2346300"/>
            <a:chExt cx="1521900" cy="775950"/>
          </a:xfrm>
        </p:grpSpPr>
        <p:sp>
          <p:nvSpPr>
            <p:cNvPr id="2786" name="Google Shape;2786;p286"/>
            <p:cNvSpPr/>
            <p:nvPr/>
          </p:nvSpPr>
          <p:spPr>
            <a:xfrm>
              <a:off x="2360823" y="2346300"/>
              <a:ext cx="450900" cy="4509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6"/>
            <p:cNvSpPr txBox="1"/>
            <p:nvPr/>
          </p:nvSpPr>
          <p:spPr>
            <a:xfrm>
              <a:off x="1825375" y="2838150"/>
              <a:ext cx="15219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app.example.com</a:t>
              </a:r>
              <a:endParaRPr sz="1200">
                <a:latin typeface="Overpass"/>
                <a:ea typeface="Overpass"/>
                <a:cs typeface="Overpass"/>
                <a:sym typeface="Overpass"/>
              </a:endParaRPr>
            </a:p>
          </p:txBody>
        </p:sp>
      </p:grpSp>
      <p:cxnSp>
        <p:nvCxnSpPr>
          <p:cNvPr id="2788" name="Google Shape;2788;p286"/>
          <p:cNvCxnSpPr/>
          <p:nvPr/>
        </p:nvCxnSpPr>
        <p:spPr>
          <a:xfrm flipH="1" rot="10800000">
            <a:off x="1217225" y="2168033"/>
            <a:ext cx="1471200" cy="594000"/>
          </a:xfrm>
          <a:prstGeom prst="straightConnector1">
            <a:avLst/>
          </a:prstGeom>
          <a:noFill/>
          <a:ln cap="flat" cmpd="sng" w="9525">
            <a:solidFill>
              <a:srgbClr val="666666"/>
            </a:solidFill>
            <a:prstDash val="dash"/>
            <a:round/>
            <a:headEnd len="med" w="med" type="none"/>
            <a:tailEnd len="med" w="med" type="triangle"/>
          </a:ln>
        </p:spPr>
      </p:cxnSp>
      <p:cxnSp>
        <p:nvCxnSpPr>
          <p:cNvPr id="2789" name="Google Shape;2789;p286"/>
          <p:cNvCxnSpPr/>
          <p:nvPr/>
        </p:nvCxnSpPr>
        <p:spPr>
          <a:xfrm>
            <a:off x="1217225" y="3082433"/>
            <a:ext cx="1471200" cy="594000"/>
          </a:xfrm>
          <a:prstGeom prst="straightConnector1">
            <a:avLst/>
          </a:prstGeom>
          <a:noFill/>
          <a:ln cap="flat" cmpd="sng" w="9525">
            <a:solidFill>
              <a:srgbClr val="666666"/>
            </a:solidFill>
            <a:prstDash val="dash"/>
            <a:round/>
            <a:headEnd len="med" w="med" type="none"/>
            <a:tailEnd len="med" w="med" type="triangle"/>
          </a:ln>
        </p:spPr>
      </p:cxnSp>
      <p:sp>
        <p:nvSpPr>
          <p:cNvPr id="2790" name="Google Shape;2790;p286"/>
          <p:cNvSpPr txBox="1"/>
          <p:nvPr/>
        </p:nvSpPr>
        <p:spPr>
          <a:xfrm rot="-1350599">
            <a:off x="1469844" y="2175546"/>
            <a:ext cx="914471" cy="2566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95% of traffic</a:t>
            </a:r>
            <a:endParaRPr sz="800">
              <a:solidFill>
                <a:srgbClr val="666666"/>
              </a:solidFill>
              <a:latin typeface="Overpass"/>
              <a:ea typeface="Overpass"/>
              <a:cs typeface="Overpass"/>
              <a:sym typeface="Overpass"/>
            </a:endParaRPr>
          </a:p>
        </p:txBody>
      </p:sp>
      <p:sp>
        <p:nvSpPr>
          <p:cNvPr id="2791" name="Google Shape;2791;p286"/>
          <p:cNvSpPr txBox="1"/>
          <p:nvPr/>
        </p:nvSpPr>
        <p:spPr>
          <a:xfrm rot="1430125">
            <a:off x="1617679" y="3172755"/>
            <a:ext cx="988838" cy="25708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5% of traffic</a:t>
            </a:r>
            <a:endParaRPr sz="800">
              <a:solidFill>
                <a:srgbClr val="666666"/>
              </a:solidFill>
              <a:latin typeface="Overpass"/>
              <a:ea typeface="Overpass"/>
              <a:cs typeface="Overpass"/>
              <a:sym typeface="Overpass"/>
            </a:endParaRPr>
          </a:p>
        </p:txBody>
      </p:sp>
      <p:grpSp>
        <p:nvGrpSpPr>
          <p:cNvPr id="2792" name="Google Shape;2792;p286"/>
          <p:cNvGrpSpPr/>
          <p:nvPr/>
        </p:nvGrpSpPr>
        <p:grpSpPr>
          <a:xfrm>
            <a:off x="4712791" y="1822858"/>
            <a:ext cx="1972500" cy="899400"/>
            <a:chOff x="3432775" y="1896725"/>
            <a:chExt cx="1972500" cy="899400"/>
          </a:xfrm>
        </p:grpSpPr>
        <p:sp>
          <p:nvSpPr>
            <p:cNvPr id="2793" name="Google Shape;2793;p286"/>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6"/>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6"/>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a:t>
              </a:r>
              <a:r>
                <a:rPr lang="en" sz="1200">
                  <a:latin typeface="Overpass"/>
                  <a:ea typeface="Overpass"/>
                  <a:cs typeface="Overpass"/>
                  <a:sym typeface="Overpass"/>
                </a:rPr>
                <a:t>ackend-app (Java)</a:t>
              </a:r>
              <a:endParaRPr sz="1200">
                <a:latin typeface="Overpass"/>
                <a:ea typeface="Overpass"/>
                <a:cs typeface="Overpass"/>
                <a:sym typeface="Overpass"/>
              </a:endParaRPr>
            </a:p>
          </p:txBody>
        </p:sp>
      </p:grpSp>
      <p:grpSp>
        <p:nvGrpSpPr>
          <p:cNvPr id="2796" name="Google Shape;2796;p286"/>
          <p:cNvGrpSpPr/>
          <p:nvPr/>
        </p:nvGrpSpPr>
        <p:grpSpPr>
          <a:xfrm>
            <a:off x="2302450" y="1822858"/>
            <a:ext cx="1972500" cy="899400"/>
            <a:chOff x="3432775" y="1896725"/>
            <a:chExt cx="1972500" cy="899400"/>
          </a:xfrm>
        </p:grpSpPr>
        <p:sp>
          <p:nvSpPr>
            <p:cNvPr id="2797" name="Google Shape;2797;p286"/>
            <p:cNvSpPr/>
            <p:nvPr/>
          </p:nvSpPr>
          <p:spPr>
            <a:xfrm>
              <a:off x="4111450" y="18967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6"/>
            <p:cNvSpPr/>
            <p:nvPr/>
          </p:nvSpPr>
          <p:spPr>
            <a:xfrm>
              <a:off x="4213525" y="19908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6"/>
            <p:cNvSpPr txBox="1"/>
            <p:nvPr/>
          </p:nvSpPr>
          <p:spPr>
            <a:xfrm>
              <a:off x="3432775" y="2512025"/>
              <a:ext cx="19725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frontend-app</a:t>
              </a:r>
              <a:endParaRPr sz="1200">
                <a:latin typeface="Overpass"/>
                <a:ea typeface="Overpass"/>
                <a:cs typeface="Overpass"/>
                <a:sym typeface="Overpass"/>
              </a:endParaRPr>
            </a:p>
          </p:txBody>
        </p:sp>
      </p:grpSp>
      <p:grpSp>
        <p:nvGrpSpPr>
          <p:cNvPr id="2800" name="Google Shape;2800;p286"/>
          <p:cNvGrpSpPr/>
          <p:nvPr/>
        </p:nvGrpSpPr>
        <p:grpSpPr>
          <a:xfrm>
            <a:off x="4068541" y="3463908"/>
            <a:ext cx="3261000" cy="899400"/>
            <a:chOff x="4830250" y="3483425"/>
            <a:chExt cx="3261000" cy="899400"/>
          </a:xfrm>
        </p:grpSpPr>
        <p:sp>
          <p:nvSpPr>
            <p:cNvPr id="2801" name="Google Shape;2801;p286"/>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6"/>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6"/>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a:t>
              </a:r>
              <a:r>
                <a:rPr lang="en" sz="1200">
                  <a:latin typeface="Overpass"/>
                  <a:ea typeface="Overpass"/>
                  <a:cs typeface="Overpass"/>
                  <a:sym typeface="Overpass"/>
                </a:rPr>
                <a:t>ackend-app (Go)</a:t>
              </a:r>
              <a:endParaRPr sz="1200">
                <a:latin typeface="Overpass"/>
                <a:ea typeface="Overpass"/>
                <a:cs typeface="Overpass"/>
                <a:sym typeface="Overpass"/>
              </a:endParaRPr>
            </a:p>
          </p:txBody>
        </p:sp>
      </p:grpSp>
      <p:grpSp>
        <p:nvGrpSpPr>
          <p:cNvPr id="2804" name="Google Shape;2804;p286"/>
          <p:cNvGrpSpPr/>
          <p:nvPr/>
        </p:nvGrpSpPr>
        <p:grpSpPr>
          <a:xfrm>
            <a:off x="1658200" y="3463908"/>
            <a:ext cx="3261000" cy="899400"/>
            <a:chOff x="4830250" y="3483425"/>
            <a:chExt cx="3261000" cy="899400"/>
          </a:xfrm>
        </p:grpSpPr>
        <p:sp>
          <p:nvSpPr>
            <p:cNvPr id="2805" name="Google Shape;2805;p286"/>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6"/>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6"/>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frontend-app</a:t>
              </a:r>
              <a:endParaRPr sz="1200">
                <a:latin typeface="Overpass"/>
                <a:ea typeface="Overpass"/>
                <a:cs typeface="Overpass"/>
                <a:sym typeface="Overpass"/>
              </a:endParaRPr>
            </a:p>
          </p:txBody>
        </p:sp>
      </p:grpSp>
      <p:cxnSp>
        <p:nvCxnSpPr>
          <p:cNvPr id="2808" name="Google Shape;2808;p286"/>
          <p:cNvCxnSpPr/>
          <p:nvPr/>
        </p:nvCxnSpPr>
        <p:spPr>
          <a:xfrm rot="10800000">
            <a:off x="3827100" y="2090033"/>
            <a:ext cx="1350000" cy="0"/>
          </a:xfrm>
          <a:prstGeom prst="straightConnector1">
            <a:avLst/>
          </a:prstGeom>
          <a:noFill/>
          <a:ln cap="flat" cmpd="sng" w="9525">
            <a:solidFill>
              <a:srgbClr val="666666"/>
            </a:solidFill>
            <a:prstDash val="dash"/>
            <a:round/>
            <a:headEnd len="med" w="med" type="triangle"/>
            <a:tailEnd len="med" w="med" type="none"/>
          </a:ln>
        </p:spPr>
      </p:cxnSp>
      <p:cxnSp>
        <p:nvCxnSpPr>
          <p:cNvPr id="2809" name="Google Shape;2809;p286"/>
          <p:cNvCxnSpPr/>
          <p:nvPr/>
        </p:nvCxnSpPr>
        <p:spPr>
          <a:xfrm rot="10800000">
            <a:off x="3827100" y="3774308"/>
            <a:ext cx="1350000" cy="0"/>
          </a:xfrm>
          <a:prstGeom prst="straightConnector1">
            <a:avLst/>
          </a:prstGeom>
          <a:noFill/>
          <a:ln cap="flat" cmpd="sng" w="9525">
            <a:solidFill>
              <a:srgbClr val="666666"/>
            </a:solidFill>
            <a:prstDash val="dash"/>
            <a:round/>
            <a:headEnd len="med" w="med" type="triangle"/>
            <a:tailEnd len="med" w="med" type="none"/>
          </a:ln>
        </p:spPr>
      </p:cxnSp>
      <p:sp>
        <p:nvSpPr>
          <p:cNvPr id="2810" name="Google Shape;2810;p286"/>
          <p:cNvSpPr txBox="1"/>
          <p:nvPr/>
        </p:nvSpPr>
        <p:spPr>
          <a:xfrm rot="1980">
            <a:off x="3871173" y="17825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verpass"/>
                <a:ea typeface="Overpass"/>
                <a:cs typeface="Overpass"/>
                <a:sym typeface="Overpass"/>
              </a:rPr>
              <a:t>makes call to</a:t>
            </a:r>
            <a:endParaRPr sz="800">
              <a:solidFill>
                <a:srgbClr val="666666"/>
              </a:solidFill>
              <a:latin typeface="Overpass"/>
              <a:ea typeface="Overpass"/>
              <a:cs typeface="Overpass"/>
              <a:sym typeface="Overpass"/>
            </a:endParaRPr>
          </a:p>
        </p:txBody>
      </p:sp>
      <p:sp>
        <p:nvSpPr>
          <p:cNvPr id="2811" name="Google Shape;2811;p286"/>
          <p:cNvSpPr txBox="1"/>
          <p:nvPr/>
        </p:nvSpPr>
        <p:spPr>
          <a:xfrm rot="1980">
            <a:off x="3871173" y="3458958"/>
            <a:ext cx="1041600" cy="2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666666"/>
                </a:solidFill>
                <a:latin typeface="Overpass"/>
                <a:ea typeface="Overpass"/>
                <a:cs typeface="Overpass"/>
                <a:sym typeface="Overpass"/>
              </a:rPr>
              <a:t>makes call to</a:t>
            </a:r>
            <a:endParaRPr sz="800">
              <a:solidFill>
                <a:srgbClr val="666666"/>
              </a:solidFill>
              <a:latin typeface="Overpass"/>
              <a:ea typeface="Overpass"/>
              <a:cs typeface="Overpass"/>
              <a:sym typeface="Overpass"/>
            </a:endParaRPr>
          </a:p>
          <a:p>
            <a:pPr indent="0" lvl="0" marL="0" rtl="0" algn="ctr">
              <a:spcBef>
                <a:spcPts val="0"/>
              </a:spcBef>
              <a:spcAft>
                <a:spcPts val="0"/>
              </a:spcAft>
              <a:buNone/>
            </a:pPr>
            <a:r>
              <a:t/>
            </a:r>
            <a:endParaRPr sz="800">
              <a:solidFill>
                <a:srgbClr val="666666"/>
              </a:solidFill>
              <a:latin typeface="Overpass"/>
              <a:ea typeface="Overpass"/>
              <a:cs typeface="Overpass"/>
              <a:sym typeface="Overpass"/>
            </a:endParaRPr>
          </a:p>
        </p:txBody>
      </p:sp>
      <p:sp>
        <p:nvSpPr>
          <p:cNvPr id="2812" name="Google Shape;2812;p286"/>
          <p:cNvSpPr txBox="1"/>
          <p:nvPr/>
        </p:nvSpPr>
        <p:spPr>
          <a:xfrm>
            <a:off x="1894200" y="1304608"/>
            <a:ext cx="5355600" cy="3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Control flow of traffic between application components</a:t>
            </a:r>
            <a:endParaRPr>
              <a:latin typeface="Overpass"/>
              <a:ea typeface="Overpass"/>
              <a:cs typeface="Overpass"/>
              <a:sym typeface="Overpass"/>
            </a:endParaRPr>
          </a:p>
        </p:txBody>
      </p:sp>
      <p:sp>
        <p:nvSpPr>
          <p:cNvPr id="2813" name="Google Shape;2813;p28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814" name="Google Shape;2814;p286"/>
          <p:cNvSpPr txBox="1"/>
          <p:nvPr/>
        </p:nvSpPr>
        <p:spPr>
          <a:xfrm>
            <a:off x="3116683" y="1922942"/>
            <a:ext cx="472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v1</a:t>
            </a:r>
            <a:endParaRPr b="1">
              <a:latin typeface="Overpass"/>
              <a:ea typeface="Overpass"/>
              <a:cs typeface="Overpass"/>
              <a:sym typeface="Overpass"/>
            </a:endParaRPr>
          </a:p>
        </p:txBody>
      </p:sp>
      <p:sp>
        <p:nvSpPr>
          <p:cNvPr id="2815" name="Google Shape;2815;p286"/>
          <p:cNvSpPr txBox="1"/>
          <p:nvPr/>
        </p:nvSpPr>
        <p:spPr>
          <a:xfrm>
            <a:off x="3092450" y="3583725"/>
            <a:ext cx="472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verpass"/>
                <a:ea typeface="Overpass"/>
                <a:cs typeface="Overpass"/>
                <a:sym typeface="Overpass"/>
              </a:rPr>
              <a:t>v2</a:t>
            </a:r>
            <a:endParaRPr b="1">
              <a:latin typeface="Overpass"/>
              <a:ea typeface="Overpass"/>
              <a:cs typeface="Overpass"/>
              <a:sym typeface="Overpass"/>
            </a:endParaRPr>
          </a:p>
        </p:txBody>
      </p:sp>
      <p:cxnSp>
        <p:nvCxnSpPr>
          <p:cNvPr id="2816" name="Google Shape;2816;p286"/>
          <p:cNvCxnSpPr/>
          <p:nvPr/>
        </p:nvCxnSpPr>
        <p:spPr>
          <a:xfrm flipH="1">
            <a:off x="6192391" y="33291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cxnSp>
        <p:nvCxnSpPr>
          <p:cNvPr id="2817" name="Google Shape;2817;p286"/>
          <p:cNvCxnSpPr/>
          <p:nvPr/>
        </p:nvCxnSpPr>
        <p:spPr>
          <a:xfrm rot="10800000">
            <a:off x="6192391" y="2097687"/>
            <a:ext cx="492900" cy="475800"/>
          </a:xfrm>
          <a:prstGeom prst="bentConnector3">
            <a:avLst>
              <a:gd fmla="val -707" name="adj1"/>
            </a:avLst>
          </a:prstGeom>
          <a:noFill/>
          <a:ln cap="flat" cmpd="sng" w="9525">
            <a:solidFill>
              <a:srgbClr val="666666"/>
            </a:solidFill>
            <a:prstDash val="dash"/>
            <a:round/>
            <a:headEnd len="med" w="med" type="triangle"/>
            <a:tailEnd len="med" w="med" type="none"/>
          </a:ln>
        </p:spPr>
      </p:cxnSp>
      <p:grpSp>
        <p:nvGrpSpPr>
          <p:cNvPr id="2818" name="Google Shape;2818;p286"/>
          <p:cNvGrpSpPr/>
          <p:nvPr/>
        </p:nvGrpSpPr>
        <p:grpSpPr>
          <a:xfrm>
            <a:off x="5059141" y="2625708"/>
            <a:ext cx="3261000" cy="899400"/>
            <a:chOff x="4830250" y="3483425"/>
            <a:chExt cx="3261000" cy="899400"/>
          </a:xfrm>
        </p:grpSpPr>
        <p:sp>
          <p:nvSpPr>
            <p:cNvPr id="2819" name="Google Shape;2819;p286"/>
            <p:cNvSpPr/>
            <p:nvPr/>
          </p:nvSpPr>
          <p:spPr>
            <a:xfrm>
              <a:off x="6153150" y="3483425"/>
              <a:ext cx="615300" cy="615300"/>
            </a:xfrm>
            <a:prstGeom prst="ellipse">
              <a:avLst/>
            </a:prstGeom>
            <a:solidFill>
              <a:srgbClr val="00415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6"/>
            <p:cNvSpPr/>
            <p:nvPr/>
          </p:nvSpPr>
          <p:spPr>
            <a:xfrm>
              <a:off x="6255225" y="3577575"/>
              <a:ext cx="411300" cy="426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6"/>
            <p:cNvSpPr txBox="1"/>
            <p:nvPr/>
          </p:nvSpPr>
          <p:spPr>
            <a:xfrm>
              <a:off x="4830250" y="4098725"/>
              <a:ext cx="32610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Overpass"/>
                <a:ea typeface="Overpass"/>
                <a:cs typeface="Overpass"/>
                <a:sym typeface="Overpass"/>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25" name="Shape 2825"/>
        <p:cNvGrpSpPr/>
        <p:nvPr/>
      </p:nvGrpSpPr>
      <p:grpSpPr>
        <a:xfrm>
          <a:off x="0" y="0"/>
          <a:ext cx="0" cy="0"/>
          <a:chOff x="0" y="0"/>
          <a:chExt cx="0" cy="0"/>
        </a:xfrm>
      </p:grpSpPr>
      <p:sp>
        <p:nvSpPr>
          <p:cNvPr id="2826" name="Google Shape;2826;p28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Service Mesh</a:t>
            </a:r>
            <a:endParaRPr sz="2600">
              <a:latin typeface="Overpass Light"/>
              <a:ea typeface="Overpass Light"/>
              <a:cs typeface="Overpass Light"/>
              <a:sym typeface="Overpass Light"/>
            </a:endParaRPr>
          </a:p>
        </p:txBody>
      </p:sp>
      <p:sp>
        <p:nvSpPr>
          <p:cNvPr id="2827" name="Google Shape;2827;p28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828" name="Google Shape;2828;p28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 in July</a:t>
            </a:r>
            <a:endParaRPr sz="900">
              <a:latin typeface="Overpass Light"/>
              <a:ea typeface="Overpass Light"/>
              <a:cs typeface="Overpass Light"/>
              <a:sym typeface="Overpass Light"/>
            </a:endParaRPr>
          </a:p>
        </p:txBody>
      </p:sp>
      <p:sp>
        <p:nvSpPr>
          <p:cNvPr id="2829" name="Google Shape;2829;p28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pic>
        <p:nvPicPr>
          <p:cNvPr id="2830" name="Google Shape;2830;p287"/>
          <p:cNvPicPr preferRelativeResize="0"/>
          <p:nvPr/>
        </p:nvPicPr>
        <p:blipFill>
          <a:blip r:embed="rId3">
            <a:alphaModFix/>
          </a:blip>
          <a:stretch>
            <a:fillRect/>
          </a:stretch>
        </p:blipFill>
        <p:spPr>
          <a:xfrm>
            <a:off x="6407314" y="3908584"/>
            <a:ext cx="665700" cy="692285"/>
          </a:xfrm>
          <a:prstGeom prst="rect">
            <a:avLst/>
          </a:prstGeom>
          <a:noFill/>
          <a:ln>
            <a:noFill/>
          </a:ln>
        </p:spPr>
      </p:pic>
      <p:pic>
        <p:nvPicPr>
          <p:cNvPr id="2831" name="Google Shape;2831;p287"/>
          <p:cNvPicPr preferRelativeResize="0"/>
          <p:nvPr/>
        </p:nvPicPr>
        <p:blipFill rotWithShape="1">
          <a:blip r:embed="rId4">
            <a:alphaModFix/>
          </a:blip>
          <a:srcRect b="0" l="0" r="69261" t="0"/>
          <a:stretch/>
        </p:blipFill>
        <p:spPr>
          <a:xfrm>
            <a:off x="2278171" y="1298675"/>
            <a:ext cx="874548" cy="927282"/>
          </a:xfrm>
          <a:prstGeom prst="rect">
            <a:avLst/>
          </a:prstGeom>
          <a:noFill/>
          <a:ln>
            <a:noFill/>
          </a:ln>
        </p:spPr>
      </p:pic>
      <p:pic>
        <p:nvPicPr>
          <p:cNvPr id="2832" name="Google Shape;2832;p287"/>
          <p:cNvPicPr preferRelativeResize="0"/>
          <p:nvPr/>
        </p:nvPicPr>
        <p:blipFill>
          <a:blip r:embed="rId5">
            <a:alphaModFix/>
          </a:blip>
          <a:stretch>
            <a:fillRect/>
          </a:stretch>
        </p:blipFill>
        <p:spPr>
          <a:xfrm>
            <a:off x="3741628" y="2163509"/>
            <a:ext cx="1551834" cy="1545488"/>
          </a:xfrm>
          <a:prstGeom prst="rect">
            <a:avLst/>
          </a:prstGeom>
          <a:noFill/>
          <a:ln>
            <a:noFill/>
          </a:ln>
        </p:spPr>
      </p:pic>
      <p:cxnSp>
        <p:nvCxnSpPr>
          <p:cNvPr id="2833" name="Google Shape;2833;p287"/>
          <p:cNvCxnSpPr>
            <a:stCxn id="2832" idx="1"/>
            <a:endCxn id="2831" idx="3"/>
          </p:cNvCxnSpPr>
          <p:nvPr/>
        </p:nvCxnSpPr>
        <p:spPr>
          <a:xfrm rot="10800000">
            <a:off x="3152728" y="1762353"/>
            <a:ext cx="588900" cy="1173900"/>
          </a:xfrm>
          <a:prstGeom prst="curvedConnector3">
            <a:avLst>
              <a:gd fmla="val 50011" name="adj1"/>
            </a:avLst>
          </a:prstGeom>
          <a:noFill/>
          <a:ln cap="flat" cmpd="sng" w="9525">
            <a:solidFill>
              <a:srgbClr val="666666"/>
            </a:solidFill>
            <a:prstDash val="solid"/>
            <a:round/>
            <a:headEnd len="med" w="med" type="none"/>
            <a:tailEnd len="med" w="med" type="none"/>
          </a:ln>
        </p:spPr>
      </p:cxnSp>
      <p:cxnSp>
        <p:nvCxnSpPr>
          <p:cNvPr id="2834" name="Google Shape;2834;p287"/>
          <p:cNvCxnSpPr>
            <a:stCxn id="2832" idx="1"/>
            <a:endCxn id="2835" idx="3"/>
          </p:cNvCxnSpPr>
          <p:nvPr/>
        </p:nvCxnSpPr>
        <p:spPr>
          <a:xfrm flipH="1">
            <a:off x="2895928" y="2936253"/>
            <a:ext cx="845700" cy="1320600"/>
          </a:xfrm>
          <a:prstGeom prst="curvedConnector3">
            <a:avLst>
              <a:gd fmla="val 49998" name="adj1"/>
            </a:avLst>
          </a:prstGeom>
          <a:noFill/>
          <a:ln cap="flat" cmpd="sng" w="9525">
            <a:solidFill>
              <a:srgbClr val="666666"/>
            </a:solidFill>
            <a:prstDash val="solid"/>
            <a:round/>
            <a:headEnd len="med" w="med" type="none"/>
            <a:tailEnd len="med" w="med" type="none"/>
          </a:ln>
        </p:spPr>
      </p:cxnSp>
      <p:cxnSp>
        <p:nvCxnSpPr>
          <p:cNvPr id="2836" name="Google Shape;2836;p287"/>
          <p:cNvCxnSpPr>
            <a:stCxn id="2837" idx="1"/>
            <a:endCxn id="2832" idx="3"/>
          </p:cNvCxnSpPr>
          <p:nvPr/>
        </p:nvCxnSpPr>
        <p:spPr>
          <a:xfrm flipH="1">
            <a:off x="5293566" y="1777387"/>
            <a:ext cx="1148400" cy="1158900"/>
          </a:xfrm>
          <a:prstGeom prst="curvedConnector3">
            <a:avLst>
              <a:gd fmla="val 49998" name="adj1"/>
            </a:avLst>
          </a:prstGeom>
          <a:noFill/>
          <a:ln cap="flat" cmpd="sng" w="9525">
            <a:solidFill>
              <a:srgbClr val="666666"/>
            </a:solidFill>
            <a:prstDash val="solid"/>
            <a:round/>
            <a:headEnd len="med" w="med" type="none"/>
            <a:tailEnd len="med" w="med" type="none"/>
          </a:ln>
        </p:spPr>
      </p:cxnSp>
      <p:cxnSp>
        <p:nvCxnSpPr>
          <p:cNvPr id="2838" name="Google Shape;2838;p287"/>
          <p:cNvCxnSpPr>
            <a:stCxn id="2830" idx="1"/>
            <a:endCxn id="2832" idx="3"/>
          </p:cNvCxnSpPr>
          <p:nvPr/>
        </p:nvCxnSpPr>
        <p:spPr>
          <a:xfrm rot="10800000">
            <a:off x="5293414" y="2936226"/>
            <a:ext cx="1113900" cy="1318500"/>
          </a:xfrm>
          <a:prstGeom prst="curvedConnector3">
            <a:avLst>
              <a:gd fmla="val 49998" name="adj1"/>
            </a:avLst>
          </a:prstGeom>
          <a:noFill/>
          <a:ln cap="flat" cmpd="sng" w="9525">
            <a:solidFill>
              <a:srgbClr val="666666"/>
            </a:solidFill>
            <a:prstDash val="solid"/>
            <a:round/>
            <a:headEnd len="med" w="med" type="none"/>
            <a:tailEnd len="med" w="med" type="none"/>
          </a:ln>
        </p:spPr>
      </p:cxnSp>
      <p:pic>
        <p:nvPicPr>
          <p:cNvPr id="2839" name="Google Shape;2839;p287"/>
          <p:cNvPicPr preferRelativeResize="0"/>
          <p:nvPr/>
        </p:nvPicPr>
        <p:blipFill>
          <a:blip r:embed="rId6">
            <a:alphaModFix/>
          </a:blip>
          <a:stretch>
            <a:fillRect/>
          </a:stretch>
        </p:blipFill>
        <p:spPr>
          <a:xfrm>
            <a:off x="7396916" y="2165538"/>
            <a:ext cx="1596878" cy="1070474"/>
          </a:xfrm>
          <a:prstGeom prst="rect">
            <a:avLst/>
          </a:prstGeom>
          <a:noFill/>
          <a:ln>
            <a:noFill/>
          </a:ln>
        </p:spPr>
      </p:pic>
      <p:pic>
        <p:nvPicPr>
          <p:cNvPr id="2840" name="Google Shape;2840;p287"/>
          <p:cNvPicPr preferRelativeResize="0"/>
          <p:nvPr/>
        </p:nvPicPr>
        <p:blipFill>
          <a:blip r:embed="rId7">
            <a:alphaModFix/>
          </a:blip>
          <a:stretch>
            <a:fillRect/>
          </a:stretch>
        </p:blipFill>
        <p:spPr>
          <a:xfrm>
            <a:off x="448677" y="1660708"/>
            <a:ext cx="1730239" cy="769717"/>
          </a:xfrm>
          <a:prstGeom prst="rect">
            <a:avLst/>
          </a:prstGeom>
          <a:noFill/>
          <a:ln>
            <a:noFill/>
          </a:ln>
        </p:spPr>
      </p:pic>
      <p:pic>
        <p:nvPicPr>
          <p:cNvPr id="2841" name="Google Shape;2841;p287"/>
          <p:cNvPicPr preferRelativeResize="0"/>
          <p:nvPr/>
        </p:nvPicPr>
        <p:blipFill>
          <a:blip r:embed="rId8">
            <a:alphaModFix/>
          </a:blip>
          <a:stretch>
            <a:fillRect/>
          </a:stretch>
        </p:blipFill>
        <p:spPr>
          <a:xfrm>
            <a:off x="355550" y="3213999"/>
            <a:ext cx="1922621" cy="1070471"/>
          </a:xfrm>
          <a:prstGeom prst="rect">
            <a:avLst/>
          </a:prstGeom>
          <a:noFill/>
          <a:ln>
            <a:noFill/>
          </a:ln>
        </p:spPr>
      </p:pic>
      <p:cxnSp>
        <p:nvCxnSpPr>
          <p:cNvPr id="2842" name="Google Shape;2842;p287"/>
          <p:cNvCxnSpPr>
            <a:stCxn id="2830" idx="3"/>
            <a:endCxn id="2839" idx="2"/>
          </p:cNvCxnSpPr>
          <p:nvPr/>
        </p:nvCxnSpPr>
        <p:spPr>
          <a:xfrm flipH="1" rot="10800000">
            <a:off x="7073013" y="3235926"/>
            <a:ext cx="1122300" cy="1018800"/>
          </a:xfrm>
          <a:prstGeom prst="bentConnector2">
            <a:avLst/>
          </a:prstGeom>
          <a:noFill/>
          <a:ln cap="flat" cmpd="sng" w="9525">
            <a:solidFill>
              <a:srgbClr val="666666"/>
            </a:solidFill>
            <a:prstDash val="solid"/>
            <a:round/>
            <a:headEnd len="med" w="med" type="none"/>
            <a:tailEnd len="med" w="med" type="none"/>
          </a:ln>
        </p:spPr>
      </p:cxnSp>
      <p:cxnSp>
        <p:nvCxnSpPr>
          <p:cNvPr id="2843" name="Google Shape;2843;p287"/>
          <p:cNvCxnSpPr>
            <a:stCxn id="2837" idx="3"/>
            <a:endCxn id="2839" idx="0"/>
          </p:cNvCxnSpPr>
          <p:nvPr/>
        </p:nvCxnSpPr>
        <p:spPr>
          <a:xfrm>
            <a:off x="7219751" y="1777387"/>
            <a:ext cx="975600" cy="388200"/>
          </a:xfrm>
          <a:prstGeom prst="bentConnector2">
            <a:avLst/>
          </a:prstGeom>
          <a:noFill/>
          <a:ln cap="flat" cmpd="sng" w="9525">
            <a:solidFill>
              <a:srgbClr val="666666"/>
            </a:solidFill>
            <a:prstDash val="solid"/>
            <a:round/>
            <a:headEnd len="med" w="med" type="none"/>
            <a:tailEnd len="med" w="med" type="none"/>
          </a:ln>
        </p:spPr>
      </p:cxnSp>
      <p:sp>
        <p:nvSpPr>
          <p:cNvPr id="2844" name="Google Shape;2844;p287"/>
          <p:cNvSpPr txBox="1"/>
          <p:nvPr/>
        </p:nvSpPr>
        <p:spPr>
          <a:xfrm>
            <a:off x="2179647" y="2699031"/>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2845" name="Google Shape;2845;p287"/>
          <p:cNvSpPr txBox="1"/>
          <p:nvPr/>
        </p:nvSpPr>
        <p:spPr>
          <a:xfrm>
            <a:off x="6116826" y="2706492"/>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2846" name="Google Shape;2846;p287"/>
          <p:cNvSpPr txBox="1"/>
          <p:nvPr/>
        </p:nvSpPr>
        <p:spPr>
          <a:xfrm>
            <a:off x="4117515" y="1312151"/>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Secure</a:t>
            </a:r>
            <a:endParaRPr>
              <a:solidFill>
                <a:srgbClr val="FFFFFF"/>
              </a:solidFill>
              <a:latin typeface="Overpass"/>
              <a:ea typeface="Overpass"/>
              <a:cs typeface="Overpass"/>
              <a:sym typeface="Overpass"/>
            </a:endParaRPr>
          </a:p>
        </p:txBody>
      </p:sp>
      <p:sp>
        <p:nvSpPr>
          <p:cNvPr id="2847" name="Google Shape;2847;p287"/>
          <p:cNvSpPr txBox="1"/>
          <p:nvPr/>
        </p:nvSpPr>
        <p:spPr>
          <a:xfrm>
            <a:off x="4743052" y="3888219"/>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Control</a:t>
            </a:r>
            <a:endParaRPr>
              <a:solidFill>
                <a:srgbClr val="FFFFFF"/>
              </a:solidFill>
              <a:latin typeface="Overpass"/>
              <a:ea typeface="Overpass"/>
              <a:cs typeface="Overpass"/>
              <a:sym typeface="Overpass"/>
            </a:endParaRPr>
          </a:p>
        </p:txBody>
      </p:sp>
      <p:sp>
        <p:nvSpPr>
          <p:cNvPr id="2848" name="Google Shape;2848;p287"/>
          <p:cNvSpPr txBox="1"/>
          <p:nvPr/>
        </p:nvSpPr>
        <p:spPr>
          <a:xfrm>
            <a:off x="3499942" y="3888219"/>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Connect</a:t>
            </a:r>
            <a:endParaRPr>
              <a:solidFill>
                <a:srgbClr val="FFFFFF"/>
              </a:solidFill>
              <a:latin typeface="Overpass"/>
              <a:ea typeface="Overpass"/>
              <a:cs typeface="Overpass"/>
              <a:sym typeface="Overpass"/>
            </a:endParaRPr>
          </a:p>
        </p:txBody>
      </p:sp>
      <p:pic>
        <p:nvPicPr>
          <p:cNvPr id="2837" name="Google Shape;2837;p287"/>
          <p:cNvPicPr preferRelativeResize="0"/>
          <p:nvPr/>
        </p:nvPicPr>
        <p:blipFill>
          <a:blip r:embed="rId9">
            <a:alphaModFix/>
          </a:blip>
          <a:stretch>
            <a:fillRect/>
          </a:stretch>
        </p:blipFill>
        <p:spPr>
          <a:xfrm>
            <a:off x="6441966" y="1391882"/>
            <a:ext cx="777784" cy="771011"/>
          </a:xfrm>
          <a:prstGeom prst="rect">
            <a:avLst/>
          </a:prstGeom>
          <a:noFill/>
          <a:ln>
            <a:noFill/>
          </a:ln>
        </p:spPr>
      </p:pic>
      <p:sp>
        <p:nvSpPr>
          <p:cNvPr id="2849" name="Google Shape;2849;p287"/>
          <p:cNvSpPr txBox="1"/>
          <p:nvPr/>
        </p:nvSpPr>
        <p:spPr>
          <a:xfrm>
            <a:off x="2162808" y="2194052"/>
            <a:ext cx="665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Jaeger</a:t>
            </a:r>
            <a:endParaRPr sz="1000">
              <a:latin typeface="Overpass"/>
              <a:ea typeface="Overpass"/>
              <a:cs typeface="Overpass"/>
              <a:sym typeface="Overpass"/>
            </a:endParaRPr>
          </a:p>
        </p:txBody>
      </p:sp>
      <p:sp>
        <p:nvSpPr>
          <p:cNvPr id="2850" name="Google Shape;2850;p287"/>
          <p:cNvSpPr txBox="1"/>
          <p:nvPr/>
        </p:nvSpPr>
        <p:spPr>
          <a:xfrm>
            <a:off x="2300831" y="4369578"/>
            <a:ext cx="6657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Kiali</a:t>
            </a:r>
            <a:endParaRPr sz="1000">
              <a:latin typeface="Overpass"/>
              <a:ea typeface="Overpass"/>
              <a:cs typeface="Overpass"/>
              <a:sym typeface="Overpass"/>
            </a:endParaRPr>
          </a:p>
        </p:txBody>
      </p:sp>
      <p:sp>
        <p:nvSpPr>
          <p:cNvPr id="2851" name="Google Shape;2851;p287"/>
          <p:cNvSpPr txBox="1"/>
          <p:nvPr/>
        </p:nvSpPr>
        <p:spPr>
          <a:xfrm>
            <a:off x="6312705" y="4521978"/>
            <a:ext cx="8649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Grafana</a:t>
            </a:r>
            <a:endParaRPr sz="1000">
              <a:latin typeface="Overpass"/>
              <a:ea typeface="Overpass"/>
              <a:cs typeface="Overpass"/>
              <a:sym typeface="Overpass"/>
            </a:endParaRPr>
          </a:p>
        </p:txBody>
      </p:sp>
      <p:sp>
        <p:nvSpPr>
          <p:cNvPr id="2852" name="Google Shape;2852;p287"/>
          <p:cNvSpPr txBox="1"/>
          <p:nvPr/>
        </p:nvSpPr>
        <p:spPr>
          <a:xfrm>
            <a:off x="6367851" y="2194050"/>
            <a:ext cx="9366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Prometheus</a:t>
            </a:r>
            <a:endParaRPr sz="1000">
              <a:latin typeface="Overpass"/>
              <a:ea typeface="Overpass"/>
              <a:cs typeface="Overpass"/>
              <a:sym typeface="Overpass"/>
            </a:endParaRPr>
          </a:p>
        </p:txBody>
      </p:sp>
      <p:cxnSp>
        <p:nvCxnSpPr>
          <p:cNvPr id="2853" name="Google Shape;2853;p287"/>
          <p:cNvCxnSpPr>
            <a:stCxn id="2847" idx="3"/>
            <a:endCxn id="2845" idx="2"/>
          </p:cNvCxnSpPr>
          <p:nvPr/>
        </p:nvCxnSpPr>
        <p:spPr>
          <a:xfrm flipH="1" rot="10800000">
            <a:off x="5617552" y="3139869"/>
            <a:ext cx="936600" cy="965100"/>
          </a:xfrm>
          <a:prstGeom prst="curvedConnector2">
            <a:avLst/>
          </a:prstGeom>
          <a:noFill/>
          <a:ln cap="flat" cmpd="sng" w="9525">
            <a:solidFill>
              <a:srgbClr val="073763"/>
            </a:solidFill>
            <a:prstDash val="dash"/>
            <a:round/>
            <a:headEnd len="med" w="med" type="none"/>
            <a:tailEnd len="med" w="med" type="stealth"/>
          </a:ln>
        </p:spPr>
      </p:cxnSp>
      <p:cxnSp>
        <p:nvCxnSpPr>
          <p:cNvPr id="2854" name="Google Shape;2854;p287"/>
          <p:cNvCxnSpPr>
            <a:stCxn id="2845" idx="0"/>
            <a:endCxn id="2846" idx="3"/>
          </p:cNvCxnSpPr>
          <p:nvPr/>
        </p:nvCxnSpPr>
        <p:spPr>
          <a:xfrm flipH="1" rot="5400000">
            <a:off x="5184276" y="1336692"/>
            <a:ext cx="1177500" cy="1562100"/>
          </a:xfrm>
          <a:prstGeom prst="curvedConnector2">
            <a:avLst/>
          </a:prstGeom>
          <a:noFill/>
          <a:ln cap="flat" cmpd="sng" w="9525">
            <a:solidFill>
              <a:srgbClr val="073763"/>
            </a:solidFill>
            <a:prstDash val="dash"/>
            <a:round/>
            <a:headEnd len="med" w="med" type="none"/>
            <a:tailEnd len="med" w="med" type="stealth"/>
          </a:ln>
        </p:spPr>
      </p:cxnSp>
      <p:cxnSp>
        <p:nvCxnSpPr>
          <p:cNvPr id="2855" name="Google Shape;2855;p287"/>
          <p:cNvCxnSpPr>
            <a:stCxn id="2846" idx="1"/>
            <a:endCxn id="2844" idx="0"/>
          </p:cNvCxnSpPr>
          <p:nvPr/>
        </p:nvCxnSpPr>
        <p:spPr>
          <a:xfrm flipH="1">
            <a:off x="2616915" y="1528901"/>
            <a:ext cx="1500600" cy="1170000"/>
          </a:xfrm>
          <a:prstGeom prst="curvedConnector2">
            <a:avLst/>
          </a:prstGeom>
          <a:noFill/>
          <a:ln cap="flat" cmpd="sng" w="9525">
            <a:solidFill>
              <a:srgbClr val="073763"/>
            </a:solidFill>
            <a:prstDash val="dash"/>
            <a:round/>
            <a:headEnd len="med" w="med" type="none"/>
            <a:tailEnd len="med" w="med" type="stealth"/>
          </a:ln>
        </p:spPr>
      </p:cxnSp>
      <p:cxnSp>
        <p:nvCxnSpPr>
          <p:cNvPr id="2856" name="Google Shape;2856;p287"/>
          <p:cNvCxnSpPr>
            <a:stCxn id="2844" idx="2"/>
            <a:endCxn id="2848" idx="1"/>
          </p:cNvCxnSpPr>
          <p:nvPr/>
        </p:nvCxnSpPr>
        <p:spPr>
          <a:xfrm flipH="1" rot="-5400000">
            <a:off x="2572197" y="3177231"/>
            <a:ext cx="972300" cy="882900"/>
          </a:xfrm>
          <a:prstGeom prst="curvedConnector2">
            <a:avLst/>
          </a:prstGeom>
          <a:noFill/>
          <a:ln cap="flat" cmpd="sng" w="9525">
            <a:solidFill>
              <a:srgbClr val="073763"/>
            </a:solidFill>
            <a:prstDash val="dash"/>
            <a:round/>
            <a:headEnd len="med" w="med" type="none"/>
            <a:tailEnd len="med" w="med" type="stealth"/>
          </a:ln>
        </p:spPr>
      </p:cxnSp>
      <p:cxnSp>
        <p:nvCxnSpPr>
          <p:cNvPr id="2857" name="Google Shape;2857;p287"/>
          <p:cNvCxnSpPr>
            <a:stCxn id="2848" idx="3"/>
            <a:endCxn id="2847" idx="1"/>
          </p:cNvCxnSpPr>
          <p:nvPr/>
        </p:nvCxnSpPr>
        <p:spPr>
          <a:xfrm>
            <a:off x="4374442" y="4104969"/>
            <a:ext cx="368700" cy="600"/>
          </a:xfrm>
          <a:prstGeom prst="curvedConnector3">
            <a:avLst>
              <a:gd fmla="val 50010" name="adj1"/>
            </a:avLst>
          </a:prstGeom>
          <a:noFill/>
          <a:ln cap="flat" cmpd="sng" w="9525">
            <a:solidFill>
              <a:srgbClr val="666666"/>
            </a:solidFill>
            <a:prstDash val="dash"/>
            <a:round/>
            <a:headEnd len="med" w="med" type="none"/>
            <a:tailEnd len="med" w="med" type="stealth"/>
          </a:ln>
        </p:spPr>
      </p:cxnSp>
      <p:sp>
        <p:nvSpPr>
          <p:cNvPr id="2858" name="Google Shape;2858;p287"/>
          <p:cNvSpPr txBox="1"/>
          <p:nvPr/>
        </p:nvSpPr>
        <p:spPr>
          <a:xfrm>
            <a:off x="4305330" y="1902249"/>
            <a:ext cx="665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Istio</a:t>
            </a:r>
            <a:endParaRPr sz="1000">
              <a:latin typeface="Overpass"/>
              <a:ea typeface="Overpass"/>
              <a:cs typeface="Overpass"/>
              <a:sym typeface="Overpass"/>
            </a:endParaRPr>
          </a:p>
        </p:txBody>
      </p:sp>
      <p:pic>
        <p:nvPicPr>
          <p:cNvPr id="2835" name="Google Shape;2835;p287"/>
          <p:cNvPicPr preferRelativeResize="0"/>
          <p:nvPr/>
        </p:nvPicPr>
        <p:blipFill>
          <a:blip r:embed="rId10">
            <a:alphaModFix/>
          </a:blip>
          <a:stretch>
            <a:fillRect/>
          </a:stretch>
        </p:blipFill>
        <p:spPr>
          <a:xfrm>
            <a:off x="2230117" y="3992660"/>
            <a:ext cx="665848" cy="52811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62" name="Shape 2862"/>
        <p:cNvGrpSpPr/>
        <p:nvPr/>
      </p:nvGrpSpPr>
      <p:grpSpPr>
        <a:xfrm>
          <a:off x="0" y="0"/>
          <a:ext cx="0" cy="0"/>
          <a:chOff x="0" y="0"/>
          <a:chExt cx="0" cy="0"/>
        </a:xfrm>
      </p:grpSpPr>
      <p:sp>
        <p:nvSpPr>
          <p:cNvPr id="2863" name="Google Shape;2863;p28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a:t>
            </a:r>
            <a:r>
              <a:rPr lang="en" sz="2600">
                <a:latin typeface="Overpass Light"/>
                <a:ea typeface="Overpass Light"/>
                <a:cs typeface="Overpass Light"/>
                <a:sym typeface="Overpass Light"/>
              </a:rPr>
              <a:t> Service Mesh</a:t>
            </a:r>
            <a:endParaRPr sz="2600">
              <a:latin typeface="Overpass Light"/>
              <a:ea typeface="Overpass Light"/>
              <a:cs typeface="Overpass Light"/>
              <a:sym typeface="Overpass Light"/>
            </a:endParaRPr>
          </a:p>
        </p:txBody>
      </p:sp>
      <p:sp>
        <p:nvSpPr>
          <p:cNvPr id="2864" name="Google Shape;2864;p28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865" name="Google Shape;2865;p28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Brian ‘redbeard’ Harrington</a:t>
            </a:r>
            <a:endParaRPr sz="900">
              <a:solidFill>
                <a:srgbClr val="999999"/>
              </a:solidFill>
              <a:latin typeface="Overpass Light"/>
              <a:ea typeface="Overpass Light"/>
              <a:cs typeface="Overpass Light"/>
              <a:sym typeface="Overpass Light"/>
            </a:endParaRPr>
          </a:p>
        </p:txBody>
      </p:sp>
      <p:cxnSp>
        <p:nvCxnSpPr>
          <p:cNvPr id="2866" name="Google Shape;2866;p288"/>
          <p:cNvCxnSpPr/>
          <p:nvPr/>
        </p:nvCxnSpPr>
        <p:spPr>
          <a:xfrm rot="10800000">
            <a:off x="917025" y="3459222"/>
            <a:ext cx="619200" cy="0"/>
          </a:xfrm>
          <a:prstGeom prst="straightConnector1">
            <a:avLst/>
          </a:prstGeom>
          <a:noFill/>
          <a:ln cap="flat" cmpd="sng" w="9525">
            <a:solidFill>
              <a:srgbClr val="666666"/>
            </a:solidFill>
            <a:prstDash val="dot"/>
            <a:round/>
            <a:headEnd len="med" w="med" type="none"/>
            <a:tailEnd len="med" w="med" type="none"/>
          </a:ln>
        </p:spPr>
      </p:cxnSp>
      <p:cxnSp>
        <p:nvCxnSpPr>
          <p:cNvPr id="2867" name="Google Shape;2867;p288"/>
          <p:cNvCxnSpPr/>
          <p:nvPr/>
        </p:nvCxnSpPr>
        <p:spPr>
          <a:xfrm rot="10800000">
            <a:off x="917025" y="2735322"/>
            <a:ext cx="619200" cy="0"/>
          </a:xfrm>
          <a:prstGeom prst="straightConnector1">
            <a:avLst/>
          </a:prstGeom>
          <a:noFill/>
          <a:ln cap="flat" cmpd="sng" w="9525">
            <a:solidFill>
              <a:srgbClr val="666666"/>
            </a:solidFill>
            <a:prstDash val="dot"/>
            <a:round/>
            <a:headEnd len="med" w="med" type="none"/>
            <a:tailEnd len="med" w="med" type="none"/>
          </a:ln>
        </p:spPr>
      </p:cxnSp>
      <p:cxnSp>
        <p:nvCxnSpPr>
          <p:cNvPr id="2868" name="Google Shape;2868;p288"/>
          <p:cNvCxnSpPr/>
          <p:nvPr/>
        </p:nvCxnSpPr>
        <p:spPr>
          <a:xfrm rot="10800000">
            <a:off x="917025" y="2011422"/>
            <a:ext cx="619200" cy="0"/>
          </a:xfrm>
          <a:prstGeom prst="straightConnector1">
            <a:avLst/>
          </a:prstGeom>
          <a:noFill/>
          <a:ln cap="flat" cmpd="sng" w="9525">
            <a:solidFill>
              <a:srgbClr val="666666"/>
            </a:solidFill>
            <a:prstDash val="dot"/>
            <a:round/>
            <a:headEnd len="med" w="med" type="none"/>
            <a:tailEnd len="med" w="med" type="none"/>
          </a:ln>
        </p:spPr>
      </p:cxnSp>
      <p:sp>
        <p:nvSpPr>
          <p:cNvPr id="2869" name="Google Shape;2869;p288"/>
          <p:cNvSpPr txBox="1"/>
          <p:nvPr/>
        </p:nvSpPr>
        <p:spPr>
          <a:xfrm>
            <a:off x="704363" y="3668772"/>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a:t>
            </a:r>
            <a:endParaRPr sz="900">
              <a:solidFill>
                <a:srgbClr val="666666"/>
              </a:solidFill>
              <a:latin typeface="Overpass"/>
              <a:ea typeface="Overpass"/>
              <a:cs typeface="Overpass"/>
              <a:sym typeface="Overpass"/>
            </a:endParaRPr>
          </a:p>
        </p:txBody>
      </p:sp>
      <p:sp>
        <p:nvSpPr>
          <p:cNvPr id="2870" name="Google Shape;2870;p288"/>
          <p:cNvSpPr txBox="1"/>
          <p:nvPr/>
        </p:nvSpPr>
        <p:spPr>
          <a:xfrm>
            <a:off x="704363" y="2982972"/>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INFRA OPS</a:t>
            </a:r>
            <a:endParaRPr sz="900">
              <a:solidFill>
                <a:srgbClr val="666666"/>
              </a:solidFill>
              <a:latin typeface="Overpass"/>
              <a:ea typeface="Overpass"/>
              <a:cs typeface="Overpass"/>
              <a:sym typeface="Overpass"/>
            </a:endParaRPr>
          </a:p>
        </p:txBody>
      </p:sp>
      <p:sp>
        <p:nvSpPr>
          <p:cNvPr id="2871" name="Google Shape;2871;p288"/>
          <p:cNvSpPr txBox="1"/>
          <p:nvPr/>
        </p:nvSpPr>
        <p:spPr>
          <a:xfrm>
            <a:off x="704363" y="2220972"/>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 OPS</a:t>
            </a:r>
            <a:endParaRPr sz="900">
              <a:solidFill>
                <a:srgbClr val="666666"/>
              </a:solidFill>
              <a:latin typeface="Overpass"/>
              <a:ea typeface="Overpass"/>
              <a:cs typeface="Overpass"/>
              <a:sym typeface="Overpass"/>
            </a:endParaRPr>
          </a:p>
        </p:txBody>
      </p:sp>
      <p:sp>
        <p:nvSpPr>
          <p:cNvPr id="2872" name="Google Shape;2872;p288"/>
          <p:cNvSpPr txBox="1"/>
          <p:nvPr/>
        </p:nvSpPr>
        <p:spPr>
          <a:xfrm>
            <a:off x="704363" y="1511359"/>
            <a:ext cx="10083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SERVICE</a:t>
            </a:r>
            <a:endParaRPr sz="900">
              <a:solidFill>
                <a:srgbClr val="666666"/>
              </a:solidFill>
              <a:latin typeface="Overpass"/>
              <a:ea typeface="Overpass"/>
              <a:cs typeface="Overpass"/>
              <a:sym typeface="Overpass"/>
            </a:endParaRPr>
          </a:p>
        </p:txBody>
      </p:sp>
      <p:pic>
        <p:nvPicPr>
          <p:cNvPr id="2873" name="Google Shape;2873;p288"/>
          <p:cNvPicPr preferRelativeResize="0"/>
          <p:nvPr/>
        </p:nvPicPr>
        <p:blipFill>
          <a:blip r:embed="rId3">
            <a:alphaModFix/>
          </a:blip>
          <a:stretch>
            <a:fillRect/>
          </a:stretch>
        </p:blipFill>
        <p:spPr>
          <a:xfrm>
            <a:off x="3904710" y="3019688"/>
            <a:ext cx="233962" cy="249628"/>
          </a:xfrm>
          <a:prstGeom prst="rect">
            <a:avLst/>
          </a:prstGeom>
          <a:noFill/>
          <a:ln>
            <a:noFill/>
          </a:ln>
        </p:spPr>
      </p:pic>
      <p:pic>
        <p:nvPicPr>
          <p:cNvPr id="2874" name="Google Shape;2874;p288"/>
          <p:cNvPicPr preferRelativeResize="0"/>
          <p:nvPr/>
        </p:nvPicPr>
        <p:blipFill>
          <a:blip r:embed="rId4">
            <a:alphaModFix/>
          </a:blip>
          <a:stretch>
            <a:fillRect/>
          </a:stretch>
        </p:blipFill>
        <p:spPr>
          <a:xfrm>
            <a:off x="3183502" y="3004472"/>
            <a:ext cx="161500" cy="255450"/>
          </a:xfrm>
          <a:prstGeom prst="rect">
            <a:avLst/>
          </a:prstGeom>
          <a:noFill/>
          <a:ln>
            <a:noFill/>
          </a:ln>
        </p:spPr>
      </p:pic>
      <p:pic>
        <p:nvPicPr>
          <p:cNvPr id="2875" name="Google Shape;2875;p288"/>
          <p:cNvPicPr preferRelativeResize="0"/>
          <p:nvPr/>
        </p:nvPicPr>
        <p:blipFill>
          <a:blip r:embed="rId5">
            <a:alphaModFix/>
          </a:blip>
          <a:stretch>
            <a:fillRect/>
          </a:stretch>
        </p:blipFill>
        <p:spPr>
          <a:xfrm>
            <a:off x="2345099" y="3042199"/>
            <a:ext cx="278695" cy="204600"/>
          </a:xfrm>
          <a:prstGeom prst="rect">
            <a:avLst/>
          </a:prstGeom>
          <a:noFill/>
          <a:ln>
            <a:noFill/>
          </a:ln>
        </p:spPr>
      </p:pic>
      <p:cxnSp>
        <p:nvCxnSpPr>
          <p:cNvPr id="2876" name="Google Shape;2876;p288"/>
          <p:cNvCxnSpPr/>
          <p:nvPr/>
        </p:nvCxnSpPr>
        <p:spPr>
          <a:xfrm>
            <a:off x="7131475" y="3455567"/>
            <a:ext cx="1164900" cy="0"/>
          </a:xfrm>
          <a:prstGeom prst="straightConnector1">
            <a:avLst/>
          </a:prstGeom>
          <a:noFill/>
          <a:ln cap="flat" cmpd="sng" w="9525">
            <a:solidFill>
              <a:srgbClr val="000000"/>
            </a:solidFill>
            <a:prstDash val="dot"/>
            <a:round/>
            <a:headEnd len="med" w="med" type="none"/>
            <a:tailEnd len="med" w="med" type="none"/>
          </a:ln>
        </p:spPr>
      </p:cxnSp>
      <p:sp>
        <p:nvSpPr>
          <p:cNvPr id="2877" name="Google Shape;2877;p288"/>
          <p:cNvSpPr txBox="1"/>
          <p:nvPr/>
        </p:nvSpPr>
        <p:spPr>
          <a:xfrm>
            <a:off x="6988225" y="3524884"/>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INFRASTRUCTURE</a:t>
            </a:r>
            <a:endParaRPr sz="1000">
              <a:latin typeface="Overpass"/>
              <a:ea typeface="Overpass"/>
              <a:cs typeface="Overpass"/>
              <a:sym typeface="Overpass"/>
            </a:endParaRPr>
          </a:p>
        </p:txBody>
      </p:sp>
      <p:sp>
        <p:nvSpPr>
          <p:cNvPr id="2878" name="Google Shape;2878;p288"/>
          <p:cNvSpPr/>
          <p:nvPr/>
        </p:nvSpPr>
        <p:spPr>
          <a:xfrm>
            <a:off x="1957249" y="2665496"/>
            <a:ext cx="5029800" cy="7407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Container Platform</a:t>
            </a:r>
            <a:endParaRPr sz="1600">
              <a:solidFill>
                <a:srgbClr val="F3F3F3"/>
              </a:solidFill>
              <a:latin typeface="Overpass"/>
              <a:ea typeface="Overpass"/>
              <a:cs typeface="Overpass"/>
              <a:sym typeface="Overpass"/>
            </a:endParaRPr>
          </a:p>
          <a:p>
            <a:pPr indent="0" lvl="0" marL="0" rtl="0" algn="ctr">
              <a:spcBef>
                <a:spcPts val="0"/>
              </a:spcBef>
              <a:spcAft>
                <a:spcPts val="0"/>
              </a:spcAft>
              <a:buClr>
                <a:srgbClr val="F3F3F3"/>
              </a:buClr>
              <a:buFont typeface="Proxima Nova"/>
              <a:buNone/>
            </a:pPr>
            <a:r>
              <a:rPr lang="en">
                <a:solidFill>
                  <a:srgbClr val="F3F3F3"/>
                </a:solidFill>
                <a:latin typeface="Overpass"/>
                <a:ea typeface="Overpass"/>
                <a:cs typeface="Overpass"/>
                <a:sym typeface="Overpass"/>
              </a:rPr>
              <a:t>(Enterprise Kubernetes)</a:t>
            </a:r>
            <a:endParaRPr>
              <a:solidFill>
                <a:srgbClr val="F3F3F3"/>
              </a:solidFill>
              <a:latin typeface="Overpass"/>
              <a:ea typeface="Overpass"/>
              <a:cs typeface="Overpass"/>
              <a:sym typeface="Overpass"/>
            </a:endParaRPr>
          </a:p>
        </p:txBody>
      </p:sp>
      <p:pic>
        <p:nvPicPr>
          <p:cNvPr id="2879" name="Google Shape;2879;p288"/>
          <p:cNvPicPr preferRelativeResize="0"/>
          <p:nvPr/>
        </p:nvPicPr>
        <p:blipFill>
          <a:blip r:embed="rId6">
            <a:alphaModFix/>
          </a:blip>
          <a:stretch>
            <a:fillRect/>
          </a:stretch>
        </p:blipFill>
        <p:spPr>
          <a:xfrm>
            <a:off x="7326824" y="2455673"/>
            <a:ext cx="640404" cy="682176"/>
          </a:xfrm>
          <a:prstGeom prst="rect">
            <a:avLst/>
          </a:prstGeom>
          <a:noFill/>
          <a:ln>
            <a:noFill/>
          </a:ln>
        </p:spPr>
      </p:pic>
      <p:grpSp>
        <p:nvGrpSpPr>
          <p:cNvPr id="2880" name="Google Shape;2880;p288"/>
          <p:cNvGrpSpPr/>
          <p:nvPr/>
        </p:nvGrpSpPr>
        <p:grpSpPr>
          <a:xfrm>
            <a:off x="1957249" y="3451789"/>
            <a:ext cx="5029800" cy="589700"/>
            <a:chOff x="1554475" y="3704142"/>
            <a:chExt cx="5029800" cy="589700"/>
          </a:xfrm>
        </p:grpSpPr>
        <p:sp>
          <p:nvSpPr>
            <p:cNvPr id="2881" name="Google Shape;2881;p288"/>
            <p:cNvSpPr/>
            <p:nvPr/>
          </p:nvSpPr>
          <p:spPr>
            <a:xfrm>
              <a:off x="1554475" y="3704142"/>
              <a:ext cx="5029800" cy="555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88"/>
            <p:cNvSpPr txBox="1"/>
            <p:nvPr/>
          </p:nvSpPr>
          <p:spPr>
            <a:xfrm>
              <a:off x="3872138" y="4011842"/>
              <a:ext cx="10857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2883" name="Google Shape;2883;p288"/>
            <p:cNvPicPr preferRelativeResize="0"/>
            <p:nvPr/>
          </p:nvPicPr>
          <p:blipFill>
            <a:blip r:embed="rId3">
              <a:alphaModFix/>
            </a:blip>
            <a:stretch>
              <a:fillRect/>
            </a:stretch>
          </p:blipFill>
          <p:spPr>
            <a:xfrm>
              <a:off x="5089275" y="3797683"/>
              <a:ext cx="233962" cy="249628"/>
            </a:xfrm>
            <a:prstGeom prst="rect">
              <a:avLst/>
            </a:prstGeom>
            <a:noFill/>
            <a:ln>
              <a:noFill/>
            </a:ln>
          </p:spPr>
        </p:pic>
        <p:sp>
          <p:nvSpPr>
            <p:cNvPr id="2884" name="Google Shape;2884;p288"/>
            <p:cNvSpPr txBox="1"/>
            <p:nvPr/>
          </p:nvSpPr>
          <p:spPr>
            <a:xfrm>
              <a:off x="4820293"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2885" name="Google Shape;2885;p288"/>
            <p:cNvPicPr preferRelativeResize="0"/>
            <p:nvPr/>
          </p:nvPicPr>
          <p:blipFill>
            <a:blip r:embed="rId3">
              <a:alphaModFix/>
            </a:blip>
            <a:stretch>
              <a:fillRect/>
            </a:stretch>
          </p:blipFill>
          <p:spPr>
            <a:xfrm>
              <a:off x="5882945" y="3797696"/>
              <a:ext cx="233962" cy="249628"/>
            </a:xfrm>
            <a:prstGeom prst="rect">
              <a:avLst/>
            </a:prstGeom>
            <a:noFill/>
            <a:ln>
              <a:noFill/>
            </a:ln>
          </p:spPr>
        </p:pic>
        <p:sp>
          <p:nvSpPr>
            <p:cNvPr id="2886" name="Google Shape;2886;p288"/>
            <p:cNvSpPr txBox="1"/>
            <p:nvPr/>
          </p:nvSpPr>
          <p:spPr>
            <a:xfrm>
              <a:off x="5628181" y="4011833"/>
              <a:ext cx="774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2887" name="Google Shape;2887;p288"/>
            <p:cNvPicPr preferRelativeResize="0"/>
            <p:nvPr/>
          </p:nvPicPr>
          <p:blipFill>
            <a:blip r:embed="rId3">
              <a:alphaModFix/>
            </a:blip>
            <a:stretch>
              <a:fillRect/>
            </a:stretch>
          </p:blipFill>
          <p:spPr>
            <a:xfrm>
              <a:off x="4295605" y="3797683"/>
              <a:ext cx="233962" cy="249628"/>
            </a:xfrm>
            <a:prstGeom prst="rect">
              <a:avLst/>
            </a:prstGeom>
            <a:noFill/>
            <a:ln>
              <a:noFill/>
            </a:ln>
          </p:spPr>
        </p:pic>
        <p:pic>
          <p:nvPicPr>
            <p:cNvPr id="2888" name="Google Shape;2888;p288"/>
            <p:cNvPicPr preferRelativeResize="0"/>
            <p:nvPr/>
          </p:nvPicPr>
          <p:blipFill>
            <a:blip r:embed="rId3">
              <a:alphaModFix/>
            </a:blip>
            <a:stretch>
              <a:fillRect/>
            </a:stretch>
          </p:blipFill>
          <p:spPr>
            <a:xfrm>
              <a:off x="3501935" y="3797683"/>
              <a:ext cx="233962" cy="249628"/>
            </a:xfrm>
            <a:prstGeom prst="rect">
              <a:avLst/>
            </a:prstGeom>
            <a:noFill/>
            <a:ln>
              <a:noFill/>
            </a:ln>
          </p:spPr>
        </p:pic>
        <p:pic>
          <p:nvPicPr>
            <p:cNvPr id="2889" name="Google Shape;2889;p288"/>
            <p:cNvPicPr preferRelativeResize="0"/>
            <p:nvPr/>
          </p:nvPicPr>
          <p:blipFill>
            <a:blip r:embed="rId4">
              <a:alphaModFix/>
            </a:blip>
            <a:stretch>
              <a:fillRect/>
            </a:stretch>
          </p:blipFill>
          <p:spPr>
            <a:xfrm>
              <a:off x="2780727" y="3782467"/>
              <a:ext cx="161500" cy="255450"/>
            </a:xfrm>
            <a:prstGeom prst="rect">
              <a:avLst/>
            </a:prstGeom>
            <a:noFill/>
            <a:ln>
              <a:noFill/>
            </a:ln>
          </p:spPr>
        </p:pic>
        <p:pic>
          <p:nvPicPr>
            <p:cNvPr id="2890" name="Google Shape;2890;p288"/>
            <p:cNvPicPr preferRelativeResize="0"/>
            <p:nvPr/>
          </p:nvPicPr>
          <p:blipFill>
            <a:blip r:embed="rId5">
              <a:alphaModFix/>
            </a:blip>
            <a:stretch>
              <a:fillRect/>
            </a:stretch>
          </p:blipFill>
          <p:spPr>
            <a:xfrm>
              <a:off x="1942325" y="3820194"/>
              <a:ext cx="278695" cy="204600"/>
            </a:xfrm>
            <a:prstGeom prst="rect">
              <a:avLst/>
            </a:prstGeom>
            <a:noFill/>
            <a:ln>
              <a:noFill/>
            </a:ln>
          </p:spPr>
        </p:pic>
        <p:sp>
          <p:nvSpPr>
            <p:cNvPr id="2891" name="Google Shape;2891;p288"/>
            <p:cNvSpPr txBox="1"/>
            <p:nvPr/>
          </p:nvSpPr>
          <p:spPr>
            <a:xfrm>
              <a:off x="3155372"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2892" name="Google Shape;2892;p288"/>
            <p:cNvSpPr txBox="1"/>
            <p:nvPr/>
          </p:nvSpPr>
          <p:spPr>
            <a:xfrm>
              <a:off x="2448077"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2893" name="Google Shape;2893;p288"/>
            <p:cNvSpPr txBox="1"/>
            <p:nvPr/>
          </p:nvSpPr>
          <p:spPr>
            <a:xfrm>
              <a:off x="1611726" y="4011833"/>
              <a:ext cx="9399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grpSp>
      <p:sp>
        <p:nvSpPr>
          <p:cNvPr id="2894" name="Google Shape;2894;p288"/>
          <p:cNvSpPr/>
          <p:nvPr/>
        </p:nvSpPr>
        <p:spPr>
          <a:xfrm>
            <a:off x="1957249" y="2111283"/>
            <a:ext cx="5029800" cy="521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3F3F3"/>
              </a:buClr>
              <a:buFont typeface="Proxima Nova"/>
              <a:buNone/>
            </a:pPr>
            <a:r>
              <a:rPr lang="en" sz="1600">
                <a:solidFill>
                  <a:srgbClr val="F3F3F3"/>
                </a:solidFill>
                <a:latin typeface="Overpass"/>
                <a:ea typeface="Overpass"/>
                <a:cs typeface="Overpass"/>
                <a:sym typeface="Overpass"/>
              </a:rPr>
              <a:t>OpenShift Service Mesh</a:t>
            </a:r>
            <a:br>
              <a:rPr lang="en" sz="1600">
                <a:solidFill>
                  <a:srgbClr val="F3F3F3"/>
                </a:solidFill>
                <a:latin typeface="Overpass"/>
                <a:ea typeface="Overpass"/>
                <a:cs typeface="Overpass"/>
                <a:sym typeface="Overpass"/>
              </a:rPr>
            </a:br>
            <a:r>
              <a:rPr lang="en">
                <a:solidFill>
                  <a:srgbClr val="F3F3F3"/>
                </a:solidFill>
                <a:latin typeface="Overpass"/>
                <a:ea typeface="Overpass"/>
                <a:cs typeface="Overpass"/>
                <a:sym typeface="Overpass"/>
              </a:rPr>
              <a:t>(Istio + Jaeger + Kiali)</a:t>
            </a:r>
            <a:endParaRPr>
              <a:solidFill>
                <a:srgbClr val="F3F3F3"/>
              </a:solidFill>
              <a:latin typeface="Overpass"/>
              <a:ea typeface="Overpass"/>
              <a:cs typeface="Overpass"/>
              <a:sym typeface="Overpass"/>
            </a:endParaRPr>
          </a:p>
        </p:txBody>
      </p:sp>
      <p:cxnSp>
        <p:nvCxnSpPr>
          <p:cNvPr id="2895" name="Google Shape;2895;p288"/>
          <p:cNvCxnSpPr/>
          <p:nvPr/>
        </p:nvCxnSpPr>
        <p:spPr>
          <a:xfrm>
            <a:off x="7131475" y="2083967"/>
            <a:ext cx="1164900" cy="0"/>
          </a:xfrm>
          <a:prstGeom prst="straightConnector1">
            <a:avLst/>
          </a:prstGeom>
          <a:noFill/>
          <a:ln cap="flat" cmpd="sng" w="9525">
            <a:solidFill>
              <a:srgbClr val="000000"/>
            </a:solidFill>
            <a:prstDash val="dot"/>
            <a:round/>
            <a:headEnd len="med" w="med" type="none"/>
            <a:tailEnd len="med" w="med" type="none"/>
          </a:ln>
        </p:spPr>
      </p:cxnSp>
      <p:sp>
        <p:nvSpPr>
          <p:cNvPr id="2896" name="Google Shape;2896;p288"/>
          <p:cNvSpPr txBox="1"/>
          <p:nvPr/>
        </p:nvSpPr>
        <p:spPr>
          <a:xfrm>
            <a:off x="6988225" y="1543684"/>
            <a:ext cx="1451400" cy="3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ANY</a:t>
            </a:r>
            <a:endParaRPr sz="1000">
              <a:latin typeface="Overpass"/>
              <a:ea typeface="Overpass"/>
              <a:cs typeface="Overpass"/>
              <a:sym typeface="Overpass"/>
            </a:endParaRPr>
          </a:p>
          <a:p>
            <a:pPr indent="0" lvl="0" marL="0" rtl="0" algn="ctr">
              <a:spcBef>
                <a:spcPts val="0"/>
              </a:spcBef>
              <a:spcAft>
                <a:spcPts val="0"/>
              </a:spcAft>
              <a:buNone/>
            </a:pPr>
            <a:r>
              <a:rPr lang="en" sz="1000">
                <a:latin typeface="Overpass"/>
                <a:ea typeface="Overpass"/>
                <a:cs typeface="Overpass"/>
                <a:sym typeface="Overpass"/>
              </a:rPr>
              <a:t>APPLICATION</a:t>
            </a:r>
            <a:endParaRPr sz="1000">
              <a:latin typeface="Overpass"/>
              <a:ea typeface="Overpass"/>
              <a:cs typeface="Overpass"/>
              <a:sym typeface="Overpass"/>
            </a:endParaRPr>
          </a:p>
        </p:txBody>
      </p:sp>
      <p:sp>
        <p:nvSpPr>
          <p:cNvPr id="2897" name="Google Shape;2897;p288"/>
          <p:cNvSpPr/>
          <p:nvPr/>
        </p:nvSpPr>
        <p:spPr>
          <a:xfrm>
            <a:off x="5979651" y="143622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2898" name="Google Shape;2898;p288"/>
          <p:cNvSpPr/>
          <p:nvPr/>
        </p:nvSpPr>
        <p:spPr>
          <a:xfrm>
            <a:off x="5027151" y="143622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2899" name="Google Shape;2899;p288"/>
          <p:cNvSpPr/>
          <p:nvPr/>
        </p:nvSpPr>
        <p:spPr>
          <a:xfrm>
            <a:off x="4074651" y="143622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2900" name="Google Shape;2900;p288"/>
          <p:cNvSpPr/>
          <p:nvPr/>
        </p:nvSpPr>
        <p:spPr>
          <a:xfrm>
            <a:off x="3122151" y="143622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2901" name="Google Shape;2901;p288"/>
          <p:cNvSpPr/>
          <p:nvPr/>
        </p:nvSpPr>
        <p:spPr>
          <a:xfrm>
            <a:off x="2169651" y="1436224"/>
            <a:ext cx="827700" cy="6285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Service</a:t>
            </a:r>
            <a:br>
              <a:rPr lang="en" sz="700">
                <a:solidFill>
                  <a:srgbClr val="FFFFFF"/>
                </a:solidFill>
                <a:latin typeface="Overpass"/>
                <a:ea typeface="Overpass"/>
                <a:cs typeface="Overpass"/>
                <a:sym typeface="Overpass"/>
              </a:rPr>
            </a:br>
            <a:endParaRPr sz="700">
              <a:solidFill>
                <a:srgbClr val="FFFFFF"/>
              </a:solidFill>
              <a:latin typeface="Overpass"/>
              <a:ea typeface="Overpass"/>
              <a:cs typeface="Overpass"/>
              <a:sym typeface="Overpass"/>
            </a:endParaRPr>
          </a:p>
          <a:p>
            <a:pPr indent="0" lvl="0" marL="0" rtl="0" algn="ctr">
              <a:spcBef>
                <a:spcPts val="0"/>
              </a:spcBef>
              <a:spcAft>
                <a:spcPts val="0"/>
              </a:spcAft>
              <a:buNone/>
            </a:pPr>
            <a:r>
              <a:rPr lang="en" sz="700">
                <a:solidFill>
                  <a:srgbClr val="A2C4C9"/>
                </a:solidFill>
                <a:latin typeface="Overpass"/>
                <a:ea typeface="Overpass"/>
                <a:cs typeface="Overpass"/>
                <a:sym typeface="Overpass"/>
              </a:rPr>
              <a:t>CONTAINER</a:t>
            </a:r>
            <a:endParaRPr sz="700">
              <a:solidFill>
                <a:srgbClr val="A2C4C9"/>
              </a:solidFill>
              <a:latin typeface="Overpass"/>
              <a:ea typeface="Overpass"/>
              <a:cs typeface="Overpass"/>
              <a:sym typeface="Overpass"/>
            </a:endParaRPr>
          </a:p>
        </p:txBody>
      </p:sp>
      <p:sp>
        <p:nvSpPr>
          <p:cNvPr id="2902" name="Google Shape;2902;p28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 in July</a:t>
            </a:r>
            <a:endParaRPr sz="900">
              <a:latin typeface="Overpass Light"/>
              <a:ea typeface="Overpass Light"/>
              <a:cs typeface="Overpass Light"/>
              <a:sym typeface="Overpass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6" name="Shape 2906"/>
        <p:cNvGrpSpPr/>
        <p:nvPr/>
      </p:nvGrpSpPr>
      <p:grpSpPr>
        <a:xfrm>
          <a:off x="0" y="0"/>
          <a:ext cx="0" cy="0"/>
          <a:chOff x="0" y="0"/>
          <a:chExt cx="0" cy="0"/>
        </a:xfrm>
      </p:grpSpPr>
      <p:sp>
        <p:nvSpPr>
          <p:cNvPr id="2907" name="Google Shape;2907;p28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CodeReady Workspaces</a:t>
            </a:r>
            <a:endParaRPr sz="2600">
              <a:latin typeface="Overpass Light"/>
              <a:ea typeface="Overpass Light"/>
              <a:cs typeface="Overpass Light"/>
              <a:sym typeface="Overpass Light"/>
            </a:endParaRPr>
          </a:p>
        </p:txBody>
      </p:sp>
      <p:sp>
        <p:nvSpPr>
          <p:cNvPr id="2908" name="Google Shape;2908;p28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909" name="Google Shape;2909;p28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910" name="Google Shape;2910;p28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Stevan LeMeur</a:t>
            </a:r>
            <a:endParaRPr sz="900">
              <a:solidFill>
                <a:srgbClr val="999999"/>
              </a:solidFill>
              <a:latin typeface="Overpass Light"/>
              <a:ea typeface="Overpass Light"/>
              <a:cs typeface="Overpass Light"/>
              <a:sym typeface="Overpass Light"/>
            </a:endParaRPr>
          </a:p>
        </p:txBody>
      </p:sp>
      <p:sp>
        <p:nvSpPr>
          <p:cNvPr id="2911" name="Google Shape;2911;p289"/>
          <p:cNvSpPr txBox="1"/>
          <p:nvPr/>
        </p:nvSpPr>
        <p:spPr>
          <a:xfrm>
            <a:off x="708625" y="1990240"/>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a:solidFill>
                  <a:srgbClr val="FFFFFF"/>
                </a:solidFill>
                <a:latin typeface="Overpass"/>
                <a:ea typeface="Overpass"/>
                <a:cs typeface="Overpass"/>
                <a:sym typeface="Overpass"/>
              </a:rPr>
              <a:t>Container Workspaces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Workspace replicas to end “works on my machine” and enable team collaboration.</a:t>
            </a:r>
            <a:endParaRPr>
              <a:solidFill>
                <a:srgbClr val="FFFFFF"/>
              </a:solidFill>
              <a:latin typeface="Overpass Light"/>
              <a:ea typeface="Overpass Light"/>
              <a:cs typeface="Overpass Light"/>
              <a:sym typeface="Overpass Light"/>
            </a:endParaRPr>
          </a:p>
        </p:txBody>
      </p:sp>
      <p:sp>
        <p:nvSpPr>
          <p:cNvPr id="2912" name="Google Shape;2912;p289"/>
          <p:cNvSpPr txBox="1"/>
          <p:nvPr/>
        </p:nvSpPr>
        <p:spPr>
          <a:xfrm>
            <a:off x="1123800" y="1162475"/>
            <a:ext cx="6896400" cy="7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The collaborative OpenShift-Native IDE. </a:t>
            </a:r>
            <a:r>
              <a:rPr lang="en" sz="1800">
                <a:latin typeface="Overpass"/>
                <a:ea typeface="Overpass"/>
                <a:cs typeface="Overpass"/>
                <a:sym typeface="Overpass"/>
              </a:rPr>
              <a:t>Free for any customer of OpenShift Dedicated or OpenShift Container Platform.</a:t>
            </a:r>
            <a:endParaRPr sz="1800">
              <a:latin typeface="Overpass"/>
              <a:ea typeface="Overpass"/>
              <a:cs typeface="Overpass"/>
              <a:sym typeface="Overpass"/>
            </a:endParaRPr>
          </a:p>
        </p:txBody>
      </p:sp>
      <p:sp>
        <p:nvSpPr>
          <p:cNvPr id="2913" name="Google Shape;2913;p289"/>
          <p:cNvSpPr txBox="1"/>
          <p:nvPr/>
        </p:nvSpPr>
        <p:spPr>
          <a:xfrm>
            <a:off x="708625"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Based on the open</a:t>
            </a:r>
            <a:endParaRPr sz="1100">
              <a:latin typeface="Overpass"/>
              <a:ea typeface="Overpass"/>
              <a:cs typeface="Overpass"/>
              <a:sym typeface="Overpass"/>
            </a:endParaRPr>
          </a:p>
          <a:p>
            <a:pPr indent="0" lvl="0" marL="0" rtl="0" algn="ctr">
              <a:spcBef>
                <a:spcPts val="0"/>
              </a:spcBef>
              <a:spcAft>
                <a:spcPts val="0"/>
              </a:spcAft>
              <a:buNone/>
            </a:pPr>
            <a:r>
              <a:rPr lang="en" sz="1100">
                <a:latin typeface="Overpass"/>
                <a:ea typeface="Overpass"/>
                <a:cs typeface="Overpass"/>
                <a:sym typeface="Overpass"/>
              </a:rPr>
              <a:t> Eclipse Che project</a:t>
            </a:r>
            <a:endParaRPr sz="1100">
              <a:latin typeface="Overpass"/>
              <a:ea typeface="Overpass"/>
              <a:cs typeface="Overpass"/>
              <a:sym typeface="Overpass"/>
            </a:endParaRPr>
          </a:p>
        </p:txBody>
      </p:sp>
      <p:sp>
        <p:nvSpPr>
          <p:cNvPr id="2914" name="Google Shape;2914;p289"/>
          <p:cNvSpPr txBox="1"/>
          <p:nvPr/>
        </p:nvSpPr>
        <p:spPr>
          <a:xfrm>
            <a:off x="2701812"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Red Hat Linux and Application Infrastructure</a:t>
            </a:r>
            <a:endParaRPr sz="1100">
              <a:latin typeface="Overpass"/>
              <a:ea typeface="Overpass"/>
              <a:cs typeface="Overpass"/>
              <a:sym typeface="Overpass"/>
            </a:endParaRPr>
          </a:p>
        </p:txBody>
      </p:sp>
      <p:sp>
        <p:nvSpPr>
          <p:cNvPr id="2915" name="Google Shape;2915;p289"/>
          <p:cNvSpPr txBox="1"/>
          <p:nvPr/>
        </p:nvSpPr>
        <p:spPr>
          <a:xfrm>
            <a:off x="4694999" y="3307675"/>
            <a:ext cx="1955100" cy="606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Plugin model for extensibility</a:t>
            </a:r>
            <a:endParaRPr sz="1100">
              <a:latin typeface="Overpass"/>
              <a:ea typeface="Overpass"/>
              <a:cs typeface="Overpass"/>
              <a:sym typeface="Overpass"/>
            </a:endParaRPr>
          </a:p>
        </p:txBody>
      </p:sp>
      <p:sp>
        <p:nvSpPr>
          <p:cNvPr id="2916" name="Google Shape;2916;p289"/>
          <p:cNvSpPr txBox="1"/>
          <p:nvPr/>
        </p:nvSpPr>
        <p:spPr>
          <a:xfrm>
            <a:off x="6688186" y="3307675"/>
            <a:ext cx="1955100" cy="6060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Serverless support</a:t>
            </a:r>
            <a:endParaRPr sz="1100">
              <a:latin typeface="Overpass"/>
              <a:ea typeface="Overpass"/>
              <a:cs typeface="Overpass"/>
              <a:sym typeface="Overpass"/>
            </a:endParaRPr>
          </a:p>
          <a:p>
            <a:pPr indent="0" lvl="0" marL="0" rtl="0" algn="ctr">
              <a:spcBef>
                <a:spcPts val="0"/>
              </a:spcBef>
              <a:spcAft>
                <a:spcPts val="0"/>
              </a:spcAft>
              <a:buNone/>
            </a:pPr>
            <a:r>
              <a:rPr lang="en" sz="1100">
                <a:latin typeface="Overpass"/>
                <a:ea typeface="Overpass"/>
                <a:cs typeface="Overpass"/>
                <a:sym typeface="Overpass"/>
              </a:rPr>
              <a:t>(coming later)</a:t>
            </a:r>
            <a:endParaRPr sz="1100">
              <a:latin typeface="Overpass"/>
              <a:ea typeface="Overpass"/>
              <a:cs typeface="Overpass"/>
              <a:sym typeface="Overpass"/>
            </a:endParaRPr>
          </a:p>
        </p:txBody>
      </p:sp>
      <p:sp>
        <p:nvSpPr>
          <p:cNvPr id="2917" name="Google Shape;2917;p289"/>
          <p:cNvSpPr txBox="1"/>
          <p:nvPr/>
        </p:nvSpPr>
        <p:spPr>
          <a:xfrm>
            <a:off x="3374891" y="198852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a:solidFill>
                  <a:srgbClr val="FFFFFF"/>
                </a:solidFill>
                <a:latin typeface="Overpass"/>
                <a:ea typeface="Overpass"/>
                <a:cs typeface="Overpass"/>
                <a:sym typeface="Overpass"/>
              </a:rPr>
              <a:t>DevOps Integrations</a:t>
            </a:r>
            <a:br>
              <a:rPr lang="en">
                <a:solidFill>
                  <a:srgbClr val="FFFFFF"/>
                </a:solidFill>
                <a:latin typeface="Overpass Light"/>
                <a:ea typeface="Overpass Light"/>
                <a:cs typeface="Overpass Light"/>
                <a:sym typeface="Overpass Light"/>
              </a:rPr>
            </a:br>
            <a:endParaRPr>
              <a:solidFill>
                <a:srgbClr val="FFFFFF"/>
              </a:solidFill>
              <a:latin typeface="Overpass Light"/>
              <a:ea typeface="Overpass Light"/>
              <a:cs typeface="Overpass Light"/>
              <a:sym typeface="Overpass Light"/>
            </a:endParaRPr>
          </a:p>
          <a:p>
            <a:pPr indent="0" lvl="0" marL="0" rtl="0" algn="l">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Reference developer workspaces from any issue, failed build, or git notification.</a:t>
            </a:r>
            <a:endParaRPr>
              <a:solidFill>
                <a:srgbClr val="FFFFFF"/>
              </a:solidFill>
              <a:latin typeface="Overpass Light"/>
              <a:ea typeface="Overpass Light"/>
              <a:cs typeface="Overpass Light"/>
              <a:sym typeface="Overpass Light"/>
            </a:endParaRPr>
          </a:p>
        </p:txBody>
      </p:sp>
      <p:sp>
        <p:nvSpPr>
          <p:cNvPr id="2918" name="Google Shape;2918;p289"/>
          <p:cNvSpPr txBox="1"/>
          <p:nvPr/>
        </p:nvSpPr>
        <p:spPr>
          <a:xfrm>
            <a:off x="6041150" y="1990215"/>
            <a:ext cx="2602200" cy="1268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FFFF"/>
                </a:solidFill>
                <a:latin typeface="Overpass"/>
                <a:ea typeface="Overpass"/>
                <a:cs typeface="Overpass"/>
                <a:sym typeface="Overpass"/>
              </a:rPr>
              <a:t>Protect Source Code</a:t>
            </a:r>
            <a:endParaRPr b="1">
              <a:solidFill>
                <a:srgbClr val="FFFFFF"/>
              </a:solidFill>
              <a:latin typeface="Overpass"/>
              <a:ea typeface="Overpass"/>
              <a:cs typeface="Overpass"/>
              <a:sym typeface="Overpass"/>
            </a:endParaRPr>
          </a:p>
          <a:p>
            <a:pPr indent="0" lvl="0" marL="0" rtl="0" algn="l">
              <a:lnSpc>
                <a:spcPct val="100000"/>
              </a:lnSpc>
              <a:spcBef>
                <a:spcPts val="0"/>
              </a:spcBef>
              <a:spcAft>
                <a:spcPts val="0"/>
              </a:spcAft>
              <a:buClr>
                <a:srgbClr val="000000"/>
              </a:buClr>
              <a:buSzPts val="1100"/>
              <a:buFont typeface="Arial"/>
              <a:buNone/>
            </a:pPr>
            <a:r>
              <a:t/>
            </a:r>
            <a:endParaRPr>
              <a:solidFill>
                <a:srgbClr val="FFFFFF"/>
              </a:solidFill>
              <a:latin typeface="Overpass Light"/>
              <a:ea typeface="Overpass Light"/>
              <a:cs typeface="Overpass Light"/>
              <a:sym typeface="Overpass Light"/>
            </a:endParaRPr>
          </a:p>
          <a:p>
            <a:pPr indent="0" lvl="0" marL="0" rtl="0" algn="l">
              <a:lnSpc>
                <a:spcPct val="100000"/>
              </a:lnSpc>
              <a:spcBef>
                <a:spcPts val="0"/>
              </a:spcBef>
              <a:spcAft>
                <a:spcPts val="0"/>
              </a:spcAft>
              <a:buClr>
                <a:srgbClr val="000000"/>
              </a:buClr>
              <a:buSzPts val="1100"/>
              <a:buFont typeface="Arial"/>
              <a:buNone/>
            </a:pPr>
            <a:r>
              <a:rPr lang="en">
                <a:solidFill>
                  <a:srgbClr val="FFFFFF"/>
                </a:solidFill>
                <a:latin typeface="Overpass Light"/>
                <a:ea typeface="Overpass Light"/>
                <a:cs typeface="Overpass Light"/>
                <a:sym typeface="Overpass Light"/>
              </a:rPr>
              <a:t>Full access to source code without any of it landing on hard-to-secure laptops.</a:t>
            </a:r>
            <a:endParaRPr>
              <a:solidFill>
                <a:srgbClr val="FFFFFF"/>
              </a:solidFill>
              <a:latin typeface="Overpass Light"/>
              <a:ea typeface="Overpass Light"/>
              <a:cs typeface="Overpass Light"/>
              <a:sym typeface="Overpass Light"/>
            </a:endParaRPr>
          </a:p>
        </p:txBody>
      </p:sp>
      <p:pic>
        <p:nvPicPr>
          <p:cNvPr id="2919" name="Google Shape;2919;p289"/>
          <p:cNvPicPr preferRelativeResize="0"/>
          <p:nvPr/>
        </p:nvPicPr>
        <p:blipFill>
          <a:blip r:embed="rId3">
            <a:alphaModFix/>
          </a:blip>
          <a:stretch>
            <a:fillRect/>
          </a:stretch>
        </p:blipFill>
        <p:spPr>
          <a:xfrm>
            <a:off x="5585825" y="2035251"/>
            <a:ext cx="315075" cy="332260"/>
          </a:xfrm>
          <a:prstGeom prst="rect">
            <a:avLst/>
          </a:prstGeom>
          <a:noFill/>
          <a:ln>
            <a:noFill/>
          </a:ln>
        </p:spPr>
      </p:pic>
      <p:pic>
        <p:nvPicPr>
          <p:cNvPr id="2920" name="Google Shape;2920;p289"/>
          <p:cNvPicPr preferRelativeResize="0"/>
          <p:nvPr/>
        </p:nvPicPr>
        <p:blipFill>
          <a:blip r:embed="rId4">
            <a:alphaModFix/>
          </a:blip>
          <a:stretch>
            <a:fillRect/>
          </a:stretch>
        </p:blipFill>
        <p:spPr>
          <a:xfrm>
            <a:off x="2768250" y="1970119"/>
            <a:ext cx="495724" cy="495700"/>
          </a:xfrm>
          <a:prstGeom prst="rect">
            <a:avLst/>
          </a:prstGeom>
          <a:noFill/>
          <a:ln>
            <a:noFill/>
          </a:ln>
        </p:spPr>
      </p:pic>
      <p:sp>
        <p:nvSpPr>
          <p:cNvPr id="2921" name="Google Shape;2921;p289"/>
          <p:cNvSpPr/>
          <p:nvPr/>
        </p:nvSpPr>
        <p:spPr>
          <a:xfrm>
            <a:off x="233375" y="4214550"/>
            <a:ext cx="8736000" cy="394800"/>
          </a:xfrm>
          <a:prstGeom prst="parallelogram">
            <a:avLst>
              <a:gd fmla="val 113683" name="adj"/>
            </a:avLst>
          </a:prstGeom>
          <a:solidFill>
            <a:srgbClr val="38761D"/>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Use It To: </a:t>
            </a:r>
            <a:r>
              <a:rPr lang="en">
                <a:solidFill>
                  <a:srgbClr val="FFFFFF"/>
                </a:solidFill>
                <a:latin typeface="Overpass"/>
                <a:ea typeface="Overpass"/>
                <a:cs typeface="Overpass"/>
                <a:sym typeface="Overpass"/>
              </a:rPr>
              <a:t>Replace VDI for devs, and enable true container-based DevOps.</a:t>
            </a:r>
            <a:endParaRPr>
              <a:solidFill>
                <a:srgbClr val="FFFFFF"/>
              </a:solidFill>
              <a:latin typeface="Overpass"/>
              <a:ea typeface="Overpass"/>
              <a:cs typeface="Overpass"/>
              <a:sym typeface="Overpas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25" name="Shape 2925"/>
        <p:cNvGrpSpPr/>
        <p:nvPr/>
      </p:nvGrpSpPr>
      <p:grpSpPr>
        <a:xfrm>
          <a:off x="0" y="0"/>
          <a:ext cx="0" cy="0"/>
          <a:chOff x="0" y="0"/>
          <a:chExt cx="0" cy="0"/>
        </a:xfrm>
      </p:grpSpPr>
      <p:sp>
        <p:nvSpPr>
          <p:cNvPr id="2926" name="Google Shape;2926;p290"/>
          <p:cNvSpPr txBox="1"/>
          <p:nvPr/>
        </p:nvSpPr>
        <p:spPr>
          <a:xfrm>
            <a:off x="287800" y="1584325"/>
            <a:ext cx="27075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verpass"/>
                <a:ea typeface="Overpass"/>
                <a:cs typeface="Overpass"/>
                <a:sym typeface="Overpass"/>
              </a:rPr>
              <a:t>C</a:t>
            </a:r>
            <a:r>
              <a:rPr lang="en" sz="1600">
                <a:solidFill>
                  <a:schemeClr val="dk1"/>
                </a:solidFill>
                <a:latin typeface="Overpass"/>
                <a:ea typeface="Overpass"/>
                <a:cs typeface="Overpass"/>
                <a:sym typeface="Overpass"/>
              </a:rPr>
              <a:t>ollaborative web IDE </a:t>
            </a:r>
            <a:endParaRPr sz="1600">
              <a:solidFill>
                <a:schemeClr val="dk1"/>
              </a:solidFill>
              <a:latin typeface="Overpass"/>
              <a:ea typeface="Overpass"/>
              <a:cs typeface="Overpass"/>
              <a:sym typeface="Overpass"/>
            </a:endParaRPr>
          </a:p>
          <a:p>
            <a:pPr indent="0" lvl="0" marL="45720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rPr lang="en" sz="1600">
                <a:solidFill>
                  <a:schemeClr val="dk1"/>
                </a:solidFill>
                <a:latin typeface="Overpass"/>
                <a:ea typeface="Overpass"/>
                <a:cs typeface="Overpass"/>
                <a:sym typeface="Overpass"/>
              </a:rPr>
              <a:t>Supported Eclipse Che</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rPr lang="en" sz="1600">
                <a:solidFill>
                  <a:schemeClr val="dk1"/>
                </a:solidFill>
                <a:latin typeface="Overpass"/>
                <a:ea typeface="Overpass"/>
                <a:cs typeface="Overpass"/>
                <a:sym typeface="Overpass"/>
              </a:rPr>
              <a:t>Available in OperatorHub</a:t>
            </a:r>
            <a:endParaRPr sz="1600">
              <a:solidFill>
                <a:schemeClr val="dk1"/>
              </a:solidFill>
              <a:latin typeface="Overpass"/>
              <a:ea typeface="Overpass"/>
              <a:cs typeface="Overpass"/>
              <a:sym typeface="Overpass"/>
            </a:endParaRPr>
          </a:p>
          <a:p>
            <a:pPr indent="0" lvl="0" marL="45720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rPr lang="en" sz="1600">
                <a:solidFill>
                  <a:schemeClr val="dk1"/>
                </a:solidFill>
                <a:latin typeface="Overpass"/>
                <a:ea typeface="Overpass"/>
                <a:cs typeface="Overpass"/>
                <a:sym typeface="Overpass"/>
              </a:rPr>
              <a:t>Included in OCP/OSD SKU</a:t>
            </a:r>
            <a:endParaRPr sz="1600">
              <a:solidFill>
                <a:schemeClr val="dk1"/>
              </a:solidFill>
              <a:latin typeface="Overpass"/>
              <a:ea typeface="Overpass"/>
              <a:cs typeface="Overpass"/>
              <a:sym typeface="Overpass"/>
            </a:endParaRPr>
          </a:p>
        </p:txBody>
      </p:sp>
      <p:pic>
        <p:nvPicPr>
          <p:cNvPr id="2927" name="Google Shape;2927;p290"/>
          <p:cNvPicPr preferRelativeResize="0"/>
          <p:nvPr/>
        </p:nvPicPr>
        <p:blipFill>
          <a:blip r:embed="rId3">
            <a:alphaModFix/>
          </a:blip>
          <a:stretch>
            <a:fillRect/>
          </a:stretch>
        </p:blipFill>
        <p:spPr>
          <a:xfrm>
            <a:off x="2995375" y="939075"/>
            <a:ext cx="6007750" cy="3619750"/>
          </a:xfrm>
          <a:prstGeom prst="rect">
            <a:avLst/>
          </a:prstGeom>
          <a:noFill/>
          <a:ln>
            <a:noFill/>
          </a:ln>
        </p:spPr>
      </p:pic>
      <p:sp>
        <p:nvSpPr>
          <p:cNvPr id="2928" name="Google Shape;2928;p290"/>
          <p:cNvSpPr txBox="1"/>
          <p:nvPr/>
        </p:nvSpPr>
        <p:spPr>
          <a:xfrm>
            <a:off x="228600" y="2119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CodeReady Workspaces</a:t>
            </a:r>
            <a:endParaRPr sz="2600">
              <a:latin typeface="Overpass Light"/>
              <a:ea typeface="Overpass Light"/>
              <a:cs typeface="Overpass Light"/>
              <a:sym typeface="Overpas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219"/>
          <p:cNvSpPr/>
          <p:nvPr/>
        </p:nvSpPr>
        <p:spPr>
          <a:xfrm>
            <a:off x="5008025" y="1817750"/>
            <a:ext cx="3024600" cy="2208000"/>
          </a:xfrm>
          <a:prstGeom prst="roundRect">
            <a:avLst>
              <a:gd fmla="val 16667" name="adj"/>
            </a:avLst>
          </a:prstGeom>
          <a:solidFill>
            <a:schemeClr val="lt2"/>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1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4.1 Supported </a:t>
            </a:r>
            <a:r>
              <a:rPr lang="en" sz="2600">
                <a:latin typeface="Overpass Light"/>
                <a:ea typeface="Overpass Light"/>
                <a:cs typeface="Overpass Light"/>
                <a:sym typeface="Overpass Light"/>
              </a:rPr>
              <a:t>Providers*</a:t>
            </a:r>
            <a:endParaRPr sz="2600">
              <a:latin typeface="Overpass Light"/>
              <a:ea typeface="Overpass Light"/>
              <a:cs typeface="Overpass Light"/>
              <a:sym typeface="Overpass Light"/>
            </a:endParaRPr>
          </a:p>
        </p:txBody>
      </p:sp>
      <p:sp>
        <p:nvSpPr>
          <p:cNvPr id="1482" name="Google Shape;1482;p21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483" name="Google Shape;1483;p21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484" name="Google Shape;1484;p21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485" name="Google Shape;1485;p219"/>
          <p:cNvSpPr txBox="1"/>
          <p:nvPr/>
        </p:nvSpPr>
        <p:spPr>
          <a:xfrm>
            <a:off x="1691548" y="1414841"/>
            <a:ext cx="20835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Full Stack Automated</a:t>
            </a:r>
            <a:endParaRPr sz="1200">
              <a:latin typeface="Overpass"/>
              <a:ea typeface="Overpass"/>
              <a:cs typeface="Overpass"/>
              <a:sym typeface="Overpass"/>
            </a:endParaRPr>
          </a:p>
        </p:txBody>
      </p:sp>
      <p:sp>
        <p:nvSpPr>
          <p:cNvPr id="1486" name="Google Shape;1486;p219"/>
          <p:cNvSpPr txBox="1"/>
          <p:nvPr/>
        </p:nvSpPr>
        <p:spPr>
          <a:xfrm>
            <a:off x="5478587" y="1414841"/>
            <a:ext cx="2083500" cy="4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Pre-existing Infrastructure</a:t>
            </a:r>
            <a:endParaRPr sz="1200">
              <a:latin typeface="Overpass"/>
              <a:ea typeface="Overpass"/>
              <a:cs typeface="Overpass"/>
              <a:sym typeface="Overpass"/>
            </a:endParaRPr>
          </a:p>
        </p:txBody>
      </p:sp>
      <p:pic>
        <p:nvPicPr>
          <p:cNvPr descr="Image result for AWS" id="1487" name="Google Shape;1487;p219"/>
          <p:cNvPicPr preferRelativeResize="0"/>
          <p:nvPr/>
        </p:nvPicPr>
        <p:blipFill>
          <a:blip r:embed="rId3">
            <a:alphaModFix/>
          </a:blip>
          <a:stretch>
            <a:fillRect/>
          </a:stretch>
        </p:blipFill>
        <p:spPr>
          <a:xfrm>
            <a:off x="6072647" y="2128250"/>
            <a:ext cx="895354" cy="337025"/>
          </a:xfrm>
          <a:prstGeom prst="rect">
            <a:avLst/>
          </a:prstGeom>
          <a:noFill/>
          <a:ln>
            <a:noFill/>
          </a:ln>
        </p:spPr>
      </p:pic>
      <p:pic>
        <p:nvPicPr>
          <p:cNvPr id="1488" name="Google Shape;1488;p219"/>
          <p:cNvPicPr preferRelativeResize="0"/>
          <p:nvPr/>
        </p:nvPicPr>
        <p:blipFill>
          <a:blip r:embed="rId4">
            <a:alphaModFix/>
          </a:blip>
          <a:stretch>
            <a:fillRect/>
          </a:stretch>
        </p:blipFill>
        <p:spPr>
          <a:xfrm>
            <a:off x="5985125" y="3329015"/>
            <a:ext cx="1070399" cy="337017"/>
          </a:xfrm>
          <a:prstGeom prst="rect">
            <a:avLst/>
          </a:prstGeom>
          <a:noFill/>
          <a:ln>
            <a:noFill/>
          </a:ln>
        </p:spPr>
      </p:pic>
      <p:grpSp>
        <p:nvGrpSpPr>
          <p:cNvPr id="1489" name="Google Shape;1489;p219"/>
          <p:cNvGrpSpPr/>
          <p:nvPr/>
        </p:nvGrpSpPr>
        <p:grpSpPr>
          <a:xfrm>
            <a:off x="6022815" y="2756198"/>
            <a:ext cx="1222905" cy="337123"/>
            <a:chOff x="6809719" y="2823981"/>
            <a:chExt cx="1222905" cy="337123"/>
          </a:xfrm>
        </p:grpSpPr>
        <p:sp>
          <p:nvSpPr>
            <p:cNvPr id="1490" name="Google Shape;1490;p219"/>
            <p:cNvSpPr txBox="1"/>
            <p:nvPr/>
          </p:nvSpPr>
          <p:spPr>
            <a:xfrm>
              <a:off x="6953824" y="2842203"/>
              <a:ext cx="10788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Bare Metal</a:t>
              </a:r>
              <a:endParaRPr b="1" sz="1100">
                <a:solidFill>
                  <a:srgbClr val="434343"/>
                </a:solidFill>
                <a:latin typeface="Proxima Nova"/>
                <a:ea typeface="Proxima Nova"/>
                <a:cs typeface="Proxima Nova"/>
                <a:sym typeface="Proxima Nova"/>
              </a:endParaRPr>
            </a:p>
          </p:txBody>
        </p:sp>
        <p:pic>
          <p:nvPicPr>
            <p:cNvPr id="1491" name="Google Shape;1491;p219"/>
            <p:cNvPicPr preferRelativeResize="0"/>
            <p:nvPr/>
          </p:nvPicPr>
          <p:blipFill>
            <a:blip r:embed="rId5">
              <a:alphaModFix/>
            </a:blip>
            <a:stretch>
              <a:fillRect/>
            </a:stretch>
          </p:blipFill>
          <p:spPr>
            <a:xfrm>
              <a:off x="6809719" y="2823981"/>
              <a:ext cx="258313" cy="318702"/>
            </a:xfrm>
            <a:prstGeom prst="rect">
              <a:avLst/>
            </a:prstGeom>
            <a:noFill/>
            <a:ln>
              <a:noFill/>
            </a:ln>
            <a:effectLst>
              <a:outerShdw blurRad="57150" rotWithShape="0" algn="bl" dir="2700000" dist="47625">
                <a:srgbClr val="000000">
                  <a:alpha val="50000"/>
                </a:srgbClr>
              </a:outerShdw>
            </a:effectLst>
          </p:spPr>
        </p:pic>
      </p:grpSp>
      <p:sp>
        <p:nvSpPr>
          <p:cNvPr id="1492" name="Google Shape;1492;p219"/>
          <p:cNvSpPr txBox="1"/>
          <p:nvPr/>
        </p:nvSpPr>
        <p:spPr>
          <a:xfrm>
            <a:off x="2610000" y="4194525"/>
            <a:ext cx="3924000" cy="4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600"/>
              </a:spcAft>
              <a:buNone/>
            </a:pPr>
            <a:r>
              <a:rPr i="1" lang="en" sz="1000">
                <a:latin typeface="Overpass"/>
                <a:ea typeface="Overpass"/>
                <a:cs typeface="Overpass"/>
                <a:sym typeface="Overpass"/>
              </a:rPr>
              <a:t>   </a:t>
            </a:r>
            <a:r>
              <a:rPr i="1" lang="en" sz="1000">
                <a:latin typeface="Overpass"/>
                <a:ea typeface="Overpass"/>
                <a:cs typeface="Overpass"/>
                <a:sym typeface="Overpass"/>
              </a:rPr>
              <a:t>* Requires Int</a:t>
            </a:r>
            <a:r>
              <a:rPr i="1" lang="en" sz="1000">
                <a:latin typeface="Overpass"/>
                <a:ea typeface="Overpass"/>
                <a:cs typeface="Overpass"/>
                <a:sym typeface="Overpass"/>
              </a:rPr>
              <a:t>e</a:t>
            </a:r>
            <a:r>
              <a:rPr i="1" lang="en" sz="1000">
                <a:latin typeface="Overpass"/>
                <a:ea typeface="Overpass"/>
                <a:cs typeface="Overpass"/>
                <a:sym typeface="Overpass"/>
              </a:rPr>
              <a:t>rnet connectivity; support for cluster-wide proxy </a:t>
            </a:r>
            <a:br>
              <a:rPr i="1" lang="en" sz="1000">
                <a:latin typeface="Overpass"/>
                <a:ea typeface="Overpass"/>
                <a:cs typeface="Overpass"/>
                <a:sym typeface="Overpass"/>
              </a:rPr>
            </a:br>
            <a:r>
              <a:rPr i="1" lang="en" sz="1000">
                <a:latin typeface="Overpass"/>
                <a:ea typeface="Overpass"/>
                <a:cs typeface="Overpass"/>
                <a:sym typeface="Overpass"/>
              </a:rPr>
              <a:t>      &amp; disconnected installation/updating tentatively planned for 4.2</a:t>
            </a:r>
            <a:endParaRPr i="1" sz="1000">
              <a:latin typeface="Overpass"/>
              <a:ea typeface="Overpass"/>
              <a:cs typeface="Overpass"/>
              <a:sym typeface="Overpass"/>
            </a:endParaRPr>
          </a:p>
        </p:txBody>
      </p:sp>
      <p:sp>
        <p:nvSpPr>
          <p:cNvPr id="1493" name="Google Shape;1493;p219"/>
          <p:cNvSpPr/>
          <p:nvPr/>
        </p:nvSpPr>
        <p:spPr>
          <a:xfrm>
            <a:off x="1221000" y="1817750"/>
            <a:ext cx="3024600" cy="2208000"/>
          </a:xfrm>
          <a:prstGeom prst="roundRect">
            <a:avLst>
              <a:gd fmla="val 16667" name="adj"/>
            </a:avLst>
          </a:prstGeom>
          <a:solidFill>
            <a:schemeClr val="lt2"/>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AWS" id="1494" name="Google Shape;1494;p219"/>
          <p:cNvPicPr preferRelativeResize="0"/>
          <p:nvPr/>
        </p:nvPicPr>
        <p:blipFill>
          <a:blip r:embed="rId3">
            <a:alphaModFix/>
          </a:blip>
          <a:stretch>
            <a:fillRect/>
          </a:stretch>
        </p:blipFill>
        <p:spPr>
          <a:xfrm>
            <a:off x="2285622" y="2753237"/>
            <a:ext cx="895354" cy="3370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32" name="Shape 2932"/>
        <p:cNvGrpSpPr/>
        <p:nvPr/>
      </p:nvGrpSpPr>
      <p:grpSpPr>
        <a:xfrm>
          <a:off x="0" y="0"/>
          <a:ext cx="0" cy="0"/>
          <a:chOff x="0" y="0"/>
          <a:chExt cx="0" cy="0"/>
        </a:xfrm>
      </p:grpSpPr>
      <p:sp>
        <p:nvSpPr>
          <p:cNvPr id="2933" name="Google Shape;2933;p29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Visual Studio Code Extensions</a:t>
            </a:r>
            <a:endParaRPr sz="2600">
              <a:latin typeface="Overpass Light"/>
              <a:ea typeface="Overpass Light"/>
              <a:cs typeface="Overpass Light"/>
              <a:sym typeface="Overpass Light"/>
            </a:endParaRPr>
          </a:p>
        </p:txBody>
      </p:sp>
      <p:sp>
        <p:nvSpPr>
          <p:cNvPr id="2934" name="Google Shape;2934;p29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935" name="Google Shape;2935;p291"/>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936" name="Google Shape;2936;p291"/>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Bob Davis</a:t>
            </a:r>
            <a:endParaRPr sz="900">
              <a:solidFill>
                <a:srgbClr val="999999"/>
              </a:solidFill>
              <a:latin typeface="Overpass Light"/>
              <a:ea typeface="Overpass Light"/>
              <a:cs typeface="Overpass Light"/>
              <a:sym typeface="Overpass Light"/>
            </a:endParaRPr>
          </a:p>
        </p:txBody>
      </p:sp>
      <p:pic>
        <p:nvPicPr>
          <p:cNvPr id="2937" name="Google Shape;2937;p291"/>
          <p:cNvPicPr preferRelativeResize="0"/>
          <p:nvPr/>
        </p:nvPicPr>
        <p:blipFill>
          <a:blip r:embed="rId3">
            <a:alphaModFix/>
          </a:blip>
          <a:stretch>
            <a:fillRect/>
          </a:stretch>
        </p:blipFill>
        <p:spPr>
          <a:xfrm>
            <a:off x="4545275" y="1213095"/>
            <a:ext cx="3919788" cy="2503371"/>
          </a:xfrm>
          <a:prstGeom prst="rect">
            <a:avLst/>
          </a:prstGeom>
          <a:noFill/>
          <a:ln>
            <a:noFill/>
          </a:ln>
        </p:spPr>
      </p:pic>
      <p:pic>
        <p:nvPicPr>
          <p:cNvPr id="2938" name="Google Shape;2938;p291"/>
          <p:cNvPicPr preferRelativeResize="0"/>
          <p:nvPr/>
        </p:nvPicPr>
        <p:blipFill>
          <a:blip r:embed="rId4">
            <a:alphaModFix/>
          </a:blip>
          <a:stretch>
            <a:fillRect/>
          </a:stretch>
        </p:blipFill>
        <p:spPr>
          <a:xfrm>
            <a:off x="4885722" y="1663617"/>
            <a:ext cx="3919788" cy="2503371"/>
          </a:xfrm>
          <a:prstGeom prst="rect">
            <a:avLst/>
          </a:prstGeom>
          <a:noFill/>
          <a:ln>
            <a:noFill/>
          </a:ln>
        </p:spPr>
      </p:pic>
      <p:pic>
        <p:nvPicPr>
          <p:cNvPr id="2939" name="Google Shape;2939;p291"/>
          <p:cNvPicPr preferRelativeResize="0"/>
          <p:nvPr/>
        </p:nvPicPr>
        <p:blipFill>
          <a:blip r:embed="rId5">
            <a:alphaModFix/>
          </a:blip>
          <a:stretch>
            <a:fillRect/>
          </a:stretch>
        </p:blipFill>
        <p:spPr>
          <a:xfrm>
            <a:off x="5224215" y="2093824"/>
            <a:ext cx="3919788" cy="2503357"/>
          </a:xfrm>
          <a:prstGeom prst="rect">
            <a:avLst/>
          </a:prstGeom>
          <a:noFill/>
          <a:ln>
            <a:noFill/>
          </a:ln>
        </p:spPr>
      </p:pic>
      <p:sp>
        <p:nvSpPr>
          <p:cNvPr id="2940" name="Google Shape;2940;p291"/>
          <p:cNvSpPr txBox="1"/>
          <p:nvPr/>
        </p:nvSpPr>
        <p:spPr>
          <a:xfrm>
            <a:off x="343650" y="1339000"/>
            <a:ext cx="40539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Extremely popular plugins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Our first extension, Language Support for Java™ by Red Hat, was published in Sept., 2016 as an experiment.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1000"/>
              </a:spcBef>
              <a:spcAft>
                <a:spcPts val="0"/>
              </a:spcAft>
              <a:buNone/>
            </a:pPr>
            <a:r>
              <a:rPr lang="en" sz="1200">
                <a:solidFill>
                  <a:schemeClr val="dk1"/>
                </a:solidFill>
                <a:latin typeface="Overpass Light"/>
                <a:ea typeface="Overpass Light"/>
                <a:cs typeface="Overpass Light"/>
                <a:sym typeface="Overpass Light"/>
              </a:rPr>
              <a:t>Over 50 releases later, it’s been downloaded nearly 16 million times by over 2.5 Million developers!</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More coming soon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We’ve been adding more extensions to help developers using VS Code have a fantastic experience when coding in Java, XML, Yaml, etc., or when working with OpenShift or other technologies where Red Hat is the expert. </a:t>
            </a:r>
            <a:endParaRPr sz="1200">
              <a:solidFill>
                <a:schemeClr val="dk1"/>
              </a:solidFill>
              <a:latin typeface="Overpass Light"/>
              <a:ea typeface="Overpass Light"/>
              <a:cs typeface="Overpass Light"/>
              <a:sym typeface="Overpass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4" name="Shape 2944"/>
        <p:cNvGrpSpPr/>
        <p:nvPr/>
      </p:nvGrpSpPr>
      <p:grpSpPr>
        <a:xfrm>
          <a:off x="0" y="0"/>
          <a:ext cx="0" cy="0"/>
          <a:chOff x="0" y="0"/>
          <a:chExt cx="0" cy="0"/>
        </a:xfrm>
      </p:grpSpPr>
      <p:sp>
        <p:nvSpPr>
          <p:cNvPr id="2945" name="Google Shape;2945;p292"/>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VS Code Kubernetes Extension</a:t>
            </a:r>
            <a:endParaRPr sz="2600">
              <a:latin typeface="Overpass Light"/>
              <a:ea typeface="Overpass Light"/>
              <a:cs typeface="Overpass Light"/>
              <a:sym typeface="Overpass Light"/>
            </a:endParaRPr>
          </a:p>
        </p:txBody>
      </p:sp>
      <p:sp>
        <p:nvSpPr>
          <p:cNvPr id="2946" name="Google Shape;2946;p29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
        <p:nvSpPr>
          <p:cNvPr id="2947" name="Google Shape;2947;p29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948" name="Google Shape;2948;p29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Bob Davis</a:t>
            </a:r>
            <a:endParaRPr sz="900">
              <a:solidFill>
                <a:srgbClr val="999999"/>
              </a:solidFill>
              <a:latin typeface="Overpass Light"/>
              <a:ea typeface="Overpass Light"/>
              <a:cs typeface="Overpass Light"/>
              <a:sym typeface="Overpass Light"/>
            </a:endParaRPr>
          </a:p>
        </p:txBody>
      </p:sp>
      <p:sp>
        <p:nvSpPr>
          <p:cNvPr id="2949" name="Google Shape;2949;p292"/>
          <p:cNvSpPr txBox="1"/>
          <p:nvPr/>
        </p:nvSpPr>
        <p:spPr>
          <a:xfrm>
            <a:off x="343650" y="1339000"/>
            <a:ext cx="4053900" cy="33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200">
                <a:solidFill>
                  <a:schemeClr val="dk1"/>
                </a:solidFill>
                <a:latin typeface="Overpass"/>
                <a:ea typeface="Overpass"/>
                <a:cs typeface="Overpass"/>
                <a:sym typeface="Overpass"/>
              </a:rPr>
              <a:t>Kubernetes Extension Improvements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Collaboration spearheaded by Red Hat and OpenShift needs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Many improvements around:</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Non-cluster-admin use cases</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Auto-hide Helm features when no Tiller installed</a:t>
            </a:r>
            <a:endParaRPr sz="1200">
              <a:solidFill>
                <a:schemeClr val="dk1"/>
              </a:solidFill>
              <a:latin typeface="Overpass Light"/>
              <a:ea typeface="Overpass Light"/>
              <a:cs typeface="Overpass Light"/>
              <a:sym typeface="Overpass Light"/>
            </a:endParaRPr>
          </a:p>
          <a:p>
            <a:pPr indent="-304800" lvl="1" marL="9144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nodes to navigator</a:t>
            </a:r>
            <a:endParaRPr sz="1200">
              <a:solidFill>
                <a:schemeClr val="dk1"/>
              </a:solidFill>
              <a:latin typeface="Overpass Light"/>
              <a:ea typeface="Overpass Light"/>
              <a:cs typeface="Overpass Light"/>
              <a:sym typeface="Overpass Light"/>
            </a:endParaRPr>
          </a:p>
          <a:p>
            <a:pPr indent="0" lvl="0" marL="457200" rtl="0" algn="l">
              <a:lnSpc>
                <a:spcPct val="115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rPr b="1" lang="en" sz="1200">
                <a:solidFill>
                  <a:schemeClr val="dk1"/>
                </a:solidFill>
                <a:latin typeface="Overpass"/>
                <a:ea typeface="Overpass"/>
                <a:cs typeface="Overpass"/>
                <a:sym typeface="Overpass"/>
              </a:rPr>
              <a:t>OpenShift Improvements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OpenShift logo on OpenShift clusters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Add: Routes, DeploymentConfig, Projects, ImageStreams</a:t>
            </a:r>
            <a:endParaRPr sz="1200">
              <a:solidFill>
                <a:schemeClr val="dk1"/>
              </a:solidFill>
              <a:latin typeface="Overpass Light"/>
              <a:ea typeface="Overpass Light"/>
              <a:cs typeface="Overpass Light"/>
              <a:sym typeface="Overpass Light"/>
            </a:endParaRPr>
          </a:p>
          <a:p>
            <a:pPr indent="-304800" lvl="0" marL="45720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Ability to set Project context</a:t>
            </a:r>
            <a:endParaRPr sz="1200">
              <a:solidFill>
                <a:schemeClr val="dk1"/>
              </a:solidFill>
              <a:latin typeface="Overpass Light"/>
              <a:ea typeface="Overpass Light"/>
              <a:cs typeface="Overpass Light"/>
              <a:sym typeface="Overpass Light"/>
            </a:endParaRPr>
          </a:p>
        </p:txBody>
      </p:sp>
      <p:pic>
        <p:nvPicPr>
          <p:cNvPr id="2950" name="Google Shape;2950;p292"/>
          <p:cNvPicPr preferRelativeResize="0"/>
          <p:nvPr/>
        </p:nvPicPr>
        <p:blipFill>
          <a:blip r:embed="rId3">
            <a:alphaModFix/>
          </a:blip>
          <a:stretch>
            <a:fillRect/>
          </a:stretch>
        </p:blipFill>
        <p:spPr>
          <a:xfrm>
            <a:off x="4549950" y="1375350"/>
            <a:ext cx="4019885" cy="315441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54" name="Shape 2954"/>
        <p:cNvGrpSpPr/>
        <p:nvPr/>
      </p:nvGrpSpPr>
      <p:grpSpPr>
        <a:xfrm>
          <a:off x="0" y="0"/>
          <a:ext cx="0" cy="0"/>
          <a:chOff x="0" y="0"/>
          <a:chExt cx="0" cy="0"/>
        </a:xfrm>
      </p:grpSpPr>
      <p:sp>
        <p:nvSpPr>
          <p:cNvPr id="2955" name="Google Shape;2955;p293"/>
          <p:cNvSpPr txBox="1"/>
          <p:nvPr/>
        </p:nvSpPr>
        <p:spPr>
          <a:xfrm>
            <a:off x="6105601" y="3406325"/>
            <a:ext cx="2475300" cy="7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Sync local changes to running pods on OpenShift</a:t>
            </a:r>
            <a:endParaRPr>
              <a:latin typeface="Overpass Light"/>
              <a:ea typeface="Overpass Light"/>
              <a:cs typeface="Overpass Light"/>
              <a:sym typeface="Overpass Light"/>
            </a:endParaRPr>
          </a:p>
        </p:txBody>
      </p:sp>
      <p:sp>
        <p:nvSpPr>
          <p:cNvPr id="2956" name="Google Shape;2956;p293"/>
          <p:cNvSpPr txBox="1"/>
          <p:nvPr/>
        </p:nvSpPr>
        <p:spPr>
          <a:xfrm>
            <a:off x="969852" y="966650"/>
            <a:ext cx="7367400" cy="840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 developer-focused command-line tool for rapid development iterations on OpenShift</a:t>
            </a:r>
            <a:endParaRPr sz="2600">
              <a:latin typeface="Overpass Light"/>
              <a:ea typeface="Overpass Light"/>
              <a:cs typeface="Overpass Light"/>
              <a:sym typeface="Overpass Light"/>
            </a:endParaRPr>
          </a:p>
        </p:txBody>
      </p:sp>
      <p:sp>
        <p:nvSpPr>
          <p:cNvPr id="2957" name="Google Shape;2957;p293"/>
          <p:cNvSpPr txBox="1"/>
          <p:nvPr/>
        </p:nvSpPr>
        <p:spPr>
          <a:xfrm>
            <a:off x="3302105" y="2579109"/>
            <a:ext cx="2475300" cy="681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00"/>
                </a:solidFill>
                <a:latin typeface="Consolas"/>
                <a:ea typeface="Consolas"/>
                <a:cs typeface="Consolas"/>
                <a:sym typeface="Consolas"/>
              </a:rPr>
              <a:t>$odo push</a:t>
            </a:r>
            <a:endParaRPr sz="2400">
              <a:solidFill>
                <a:srgbClr val="00FF00"/>
              </a:solidFill>
              <a:latin typeface="Consolas"/>
              <a:ea typeface="Consolas"/>
              <a:cs typeface="Consolas"/>
              <a:sym typeface="Consolas"/>
            </a:endParaRPr>
          </a:p>
        </p:txBody>
      </p:sp>
      <p:sp>
        <p:nvSpPr>
          <p:cNvPr id="2958" name="Google Shape;2958;p293"/>
          <p:cNvSpPr txBox="1"/>
          <p:nvPr/>
        </p:nvSpPr>
        <p:spPr>
          <a:xfrm>
            <a:off x="6105507" y="2579109"/>
            <a:ext cx="2475300" cy="681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00"/>
                </a:solidFill>
                <a:latin typeface="Consolas"/>
                <a:ea typeface="Consolas"/>
                <a:cs typeface="Consolas"/>
                <a:sym typeface="Consolas"/>
              </a:rPr>
              <a:t>$odo watch</a:t>
            </a:r>
            <a:endParaRPr sz="2400">
              <a:solidFill>
                <a:srgbClr val="00FF00"/>
              </a:solidFill>
              <a:latin typeface="Consolas"/>
              <a:ea typeface="Consolas"/>
              <a:cs typeface="Consolas"/>
              <a:sym typeface="Consolas"/>
            </a:endParaRPr>
          </a:p>
        </p:txBody>
      </p:sp>
      <p:sp>
        <p:nvSpPr>
          <p:cNvPr id="2959" name="Google Shape;2959;p293"/>
          <p:cNvSpPr txBox="1"/>
          <p:nvPr/>
        </p:nvSpPr>
        <p:spPr>
          <a:xfrm>
            <a:off x="3422601" y="3368717"/>
            <a:ext cx="2233800" cy="7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Build and deploy app from current directory</a:t>
            </a:r>
            <a:endParaRPr>
              <a:latin typeface="Overpass Light"/>
              <a:ea typeface="Overpass Light"/>
              <a:cs typeface="Overpass Light"/>
              <a:sym typeface="Overpass Light"/>
            </a:endParaRPr>
          </a:p>
        </p:txBody>
      </p:sp>
      <p:sp>
        <p:nvSpPr>
          <p:cNvPr id="2960" name="Google Shape;2960;p293"/>
          <p:cNvSpPr txBox="1"/>
          <p:nvPr/>
        </p:nvSpPr>
        <p:spPr>
          <a:xfrm>
            <a:off x="468150" y="2579109"/>
            <a:ext cx="2475300" cy="681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00"/>
                </a:solidFill>
                <a:latin typeface="Consolas"/>
                <a:ea typeface="Consolas"/>
                <a:cs typeface="Consolas"/>
                <a:sym typeface="Consolas"/>
              </a:rPr>
              <a:t>$odo create</a:t>
            </a:r>
            <a:endParaRPr sz="2400">
              <a:solidFill>
                <a:srgbClr val="00FF00"/>
              </a:solidFill>
              <a:latin typeface="Consolas"/>
              <a:ea typeface="Consolas"/>
              <a:cs typeface="Consolas"/>
              <a:sym typeface="Consolas"/>
            </a:endParaRPr>
          </a:p>
        </p:txBody>
      </p:sp>
      <p:sp>
        <p:nvSpPr>
          <p:cNvPr id="2961" name="Google Shape;2961;p293"/>
          <p:cNvSpPr txBox="1"/>
          <p:nvPr/>
        </p:nvSpPr>
        <p:spPr>
          <a:xfrm>
            <a:off x="646139" y="3368725"/>
            <a:ext cx="2119500" cy="7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Create app from supported runtimes</a:t>
            </a:r>
            <a:endParaRPr>
              <a:latin typeface="Overpass Light"/>
              <a:ea typeface="Overpass Light"/>
              <a:cs typeface="Overpass Light"/>
              <a:sym typeface="Overpass Light"/>
            </a:endParaRPr>
          </a:p>
        </p:txBody>
      </p:sp>
      <p:sp>
        <p:nvSpPr>
          <p:cNvPr id="2962" name="Google Shape;2962;p29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NEXT WAVE OF DEVELOPER TOOLS</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66" name="Shape 2966"/>
        <p:cNvGrpSpPr/>
        <p:nvPr/>
      </p:nvGrpSpPr>
      <p:grpSpPr>
        <a:xfrm>
          <a:off x="0" y="0"/>
          <a:ext cx="0" cy="0"/>
          <a:chOff x="0" y="0"/>
          <a:chExt cx="0" cy="0"/>
        </a:xfrm>
      </p:grpSpPr>
      <p:pic>
        <p:nvPicPr>
          <p:cNvPr id="2967" name="Google Shape;2967;p294"/>
          <p:cNvPicPr preferRelativeResize="0"/>
          <p:nvPr/>
        </p:nvPicPr>
        <p:blipFill rotWithShape="1">
          <a:blip r:embed="rId3">
            <a:alphaModFix/>
          </a:blip>
          <a:srcRect b="0" l="0" r="2600" t="0"/>
          <a:stretch/>
        </p:blipFill>
        <p:spPr>
          <a:xfrm>
            <a:off x="1234850" y="183025"/>
            <a:ext cx="6371900" cy="1031425"/>
          </a:xfrm>
          <a:prstGeom prst="rect">
            <a:avLst/>
          </a:prstGeom>
          <a:noFill/>
          <a:ln>
            <a:noFill/>
          </a:ln>
        </p:spPr>
      </p:pic>
      <p:pic>
        <p:nvPicPr>
          <p:cNvPr id="2968" name="Google Shape;2968;p294"/>
          <p:cNvPicPr preferRelativeResize="0"/>
          <p:nvPr/>
        </p:nvPicPr>
        <p:blipFill rotWithShape="1">
          <a:blip r:embed="rId4">
            <a:alphaModFix/>
          </a:blip>
          <a:srcRect b="8012" l="3160" r="5481" t="0"/>
          <a:stretch/>
        </p:blipFill>
        <p:spPr>
          <a:xfrm>
            <a:off x="1234850" y="1295900"/>
            <a:ext cx="6371900" cy="3610576"/>
          </a:xfrm>
          <a:prstGeom prst="rect">
            <a:avLst/>
          </a:prstGeom>
          <a:noFill/>
          <a:ln>
            <a:noFill/>
          </a:ln>
        </p:spPr>
      </p:pic>
      <p:sp>
        <p:nvSpPr>
          <p:cNvPr id="2969" name="Google Shape;2969;p294"/>
          <p:cNvSpPr/>
          <p:nvPr/>
        </p:nvSpPr>
        <p:spPr>
          <a:xfrm>
            <a:off x="5828073" y="750600"/>
            <a:ext cx="1216800" cy="19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3" name="Shape 2973"/>
        <p:cNvGrpSpPr/>
        <p:nvPr/>
      </p:nvGrpSpPr>
      <p:grpSpPr>
        <a:xfrm>
          <a:off x="0" y="0"/>
          <a:ext cx="0" cy="0"/>
          <a:chOff x="0" y="0"/>
          <a:chExt cx="0" cy="0"/>
        </a:xfrm>
      </p:grpSpPr>
      <p:sp>
        <p:nvSpPr>
          <p:cNvPr id="2974" name="Google Shape;2974;p295"/>
          <p:cNvSpPr txBox="1"/>
          <p:nvPr>
            <p:ph type="title"/>
          </p:nvPr>
        </p:nvSpPr>
        <p:spPr>
          <a:xfrm>
            <a:off x="1280675" y="527000"/>
            <a:ext cx="65151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2800">
                <a:solidFill>
                  <a:schemeClr val="dk1"/>
                </a:solidFill>
                <a:latin typeface="Courier New"/>
                <a:ea typeface="Courier New"/>
                <a:cs typeface="Courier New"/>
                <a:sym typeface="Courier New"/>
              </a:rPr>
              <a:t>odo</a:t>
            </a:r>
            <a:r>
              <a:rPr b="1" lang="en" sz="2800">
                <a:solidFill>
                  <a:schemeClr val="dk1"/>
                </a:solidFill>
                <a:latin typeface="Overpass"/>
                <a:ea typeface="Overpass"/>
                <a:cs typeface="Overpass"/>
                <a:sym typeface="Overpass"/>
              </a:rPr>
              <a:t>: OpenShift’s Dev-focused CLI</a:t>
            </a:r>
            <a:endParaRPr b="1" sz="2800">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a:p>
        </p:txBody>
      </p:sp>
      <p:sp>
        <p:nvSpPr>
          <p:cNvPr id="2975" name="Google Shape;2975;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NEXT WAVE OF DEVELOPER TOOLS</a:t>
            </a:r>
            <a:endParaRPr sz="900">
              <a:solidFill>
                <a:srgbClr val="C5000B"/>
              </a:solidFill>
            </a:endParaRPr>
          </a:p>
          <a:p>
            <a:pPr indent="0" lvl="0" marL="0" rtl="0" algn="l">
              <a:spcBef>
                <a:spcPts val="0"/>
              </a:spcBef>
              <a:spcAft>
                <a:spcPts val="0"/>
              </a:spcAft>
              <a:buNone/>
            </a:pPr>
            <a:r>
              <a:t/>
            </a:r>
            <a:endParaRPr/>
          </a:p>
        </p:txBody>
      </p:sp>
      <p:sp>
        <p:nvSpPr>
          <p:cNvPr id="2976" name="Google Shape;2976;p295"/>
          <p:cNvSpPr/>
          <p:nvPr/>
        </p:nvSpPr>
        <p:spPr>
          <a:xfrm>
            <a:off x="4197425" y="1085125"/>
            <a:ext cx="4121400" cy="1699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900">
                <a:solidFill>
                  <a:srgbClr val="00FF00"/>
                </a:solidFill>
                <a:latin typeface="Roboto Mono"/>
                <a:ea typeface="Roboto Mono"/>
                <a:cs typeface="Roboto Mono"/>
                <a:sym typeface="Roboto Mono"/>
              </a:rPr>
              <a:t> $ odo create php frontend</a:t>
            </a:r>
            <a:endParaRPr sz="9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EFEFEF"/>
                </a:solidFill>
                <a:latin typeface="Roboto Mono"/>
                <a:ea typeface="Roboto Mono"/>
                <a:cs typeface="Roboto Mono"/>
                <a:sym typeface="Roboto Mono"/>
              </a:rPr>
              <a:t> Component ‘frontend’ was created.</a:t>
            </a:r>
            <a:endParaRPr sz="900">
              <a:solidFill>
                <a:srgbClr val="EFEFE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EFEFEF"/>
                </a:solidFill>
                <a:latin typeface="Roboto Mono"/>
                <a:ea typeface="Roboto Mono"/>
                <a:cs typeface="Roboto Mono"/>
                <a:sym typeface="Roboto Mono"/>
              </a:rPr>
              <a:t> To push source code to the component run ‘odo push’</a:t>
            </a:r>
            <a:endParaRPr sz="900">
              <a:solidFill>
                <a:srgbClr val="EFEFEF"/>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9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00FF00"/>
                </a:solidFill>
                <a:latin typeface="Roboto Mono"/>
                <a:ea typeface="Roboto Mono"/>
                <a:cs typeface="Roboto Mono"/>
                <a:sym typeface="Roboto Mono"/>
              </a:rPr>
              <a:t> $ odo push</a:t>
            </a:r>
            <a:endParaRPr sz="9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EFEFEF"/>
                </a:solidFill>
                <a:latin typeface="Roboto Mono"/>
                <a:ea typeface="Roboto Mono"/>
                <a:cs typeface="Roboto Mono"/>
                <a:sym typeface="Roboto Mono"/>
              </a:rPr>
              <a:t> Pushing changes to component: frontend</a:t>
            </a:r>
            <a:endParaRPr sz="900">
              <a:solidFill>
                <a:srgbClr val="EFEFEF"/>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00FF00"/>
                </a:solidFill>
                <a:latin typeface="Roboto Mono"/>
                <a:ea typeface="Roboto Mono"/>
                <a:cs typeface="Roboto Mono"/>
                <a:sym typeface="Roboto Mono"/>
              </a:rPr>
              <a:t> $ odo url create</a:t>
            </a:r>
            <a:endParaRPr sz="9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EFEFEF"/>
                </a:solidFill>
                <a:latin typeface="Roboto Mono"/>
                <a:ea typeface="Roboto Mono"/>
                <a:cs typeface="Roboto Mono"/>
                <a:sym typeface="Roboto Mono"/>
              </a:rPr>
              <a:t> frontend -</a:t>
            </a:r>
            <a:r>
              <a:rPr lang="en" sz="900">
                <a:solidFill>
                  <a:srgbClr val="00FF00"/>
                </a:solidFill>
                <a:latin typeface="Roboto Mono"/>
                <a:ea typeface="Roboto Mono"/>
                <a:cs typeface="Roboto Mono"/>
                <a:sym typeface="Roboto Mono"/>
              </a:rPr>
              <a:t> </a:t>
            </a:r>
            <a:r>
              <a:rPr lang="en" sz="900">
                <a:solidFill>
                  <a:srgbClr val="3C78D8"/>
                </a:solidFill>
                <a:latin typeface="Roboto Mono"/>
                <a:ea typeface="Roboto Mono"/>
                <a:cs typeface="Roboto Mono"/>
                <a:sym typeface="Roboto Mono"/>
              </a:rPr>
              <a:t>http://frontend-myapp.192.168.99.100.nip.io</a:t>
            </a:r>
            <a:endParaRPr sz="900">
              <a:solidFill>
                <a:srgbClr val="3C78D8"/>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9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00FF00"/>
                </a:solidFill>
                <a:latin typeface="Roboto Mono"/>
                <a:ea typeface="Roboto Mono"/>
                <a:cs typeface="Roboto Mono"/>
                <a:sym typeface="Roboto Mono"/>
              </a:rPr>
              <a:t> $ odo watch</a:t>
            </a:r>
            <a:endParaRPr sz="900">
              <a:solidFill>
                <a:srgbClr val="00FF00"/>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sz="900">
                <a:solidFill>
                  <a:srgbClr val="EFEFEF"/>
                </a:solidFill>
                <a:latin typeface="Roboto Mono"/>
                <a:ea typeface="Roboto Mono"/>
                <a:cs typeface="Roboto Mono"/>
                <a:sym typeface="Roboto Mono"/>
              </a:rPr>
              <a:t> Waiting for something to change in /dev/frontend</a:t>
            </a:r>
            <a:endParaRPr sz="900">
              <a:solidFill>
                <a:srgbClr val="00FF00"/>
              </a:solidFill>
              <a:latin typeface="Roboto Mono"/>
              <a:ea typeface="Roboto Mono"/>
              <a:cs typeface="Roboto Mono"/>
              <a:sym typeface="Roboto Mono"/>
            </a:endParaRPr>
          </a:p>
        </p:txBody>
      </p:sp>
      <p:sp>
        <p:nvSpPr>
          <p:cNvPr id="2977" name="Google Shape;2977;p295"/>
          <p:cNvSpPr txBox="1"/>
          <p:nvPr/>
        </p:nvSpPr>
        <p:spPr>
          <a:xfrm>
            <a:off x="694575" y="1308150"/>
            <a:ext cx="3293400" cy="281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verpass"/>
                <a:ea typeface="Overpass"/>
                <a:cs typeface="Overpass"/>
                <a:sym typeface="Overpass"/>
              </a:rPr>
              <a:t>A developer-focused command-line tool for rapid development iterations on OpenShift.</a:t>
            </a:r>
            <a:endParaRPr sz="1800">
              <a:latin typeface="Overpass"/>
              <a:ea typeface="Overpass"/>
              <a:cs typeface="Overpass"/>
              <a:sym typeface="Overpass"/>
            </a:endParaRPr>
          </a:p>
          <a:p>
            <a:pPr indent="0" lvl="0" marL="0" rtl="0" algn="l">
              <a:spcBef>
                <a:spcPts val="0"/>
              </a:spcBef>
              <a:spcAft>
                <a:spcPts val="0"/>
              </a:spcAft>
              <a:buNone/>
            </a:pPr>
            <a:r>
              <a:t/>
            </a:r>
            <a:endParaRPr sz="1800">
              <a:latin typeface="Overpass"/>
              <a:ea typeface="Overpass"/>
              <a:cs typeface="Overpass"/>
              <a:sym typeface="Overpass"/>
            </a:endParaRPr>
          </a:p>
          <a:p>
            <a:pPr indent="0" lvl="0" marL="0" rtl="0" algn="l">
              <a:spcBef>
                <a:spcPts val="0"/>
              </a:spcBef>
              <a:spcAft>
                <a:spcPts val="0"/>
              </a:spcAft>
              <a:buNone/>
            </a:pPr>
            <a:r>
              <a:t/>
            </a:r>
            <a:endParaRPr sz="1800">
              <a:latin typeface="Overpass"/>
              <a:ea typeface="Overpass"/>
              <a:cs typeface="Overpass"/>
              <a:sym typeface="Overpass"/>
            </a:endParaRPr>
          </a:p>
          <a:p>
            <a:pPr indent="0" lvl="0" marL="0" rtl="0" algn="l">
              <a:spcBef>
                <a:spcPts val="0"/>
              </a:spcBef>
              <a:spcAft>
                <a:spcPts val="0"/>
              </a:spcAft>
              <a:buNone/>
            </a:pPr>
            <a:r>
              <a:rPr lang="en" sz="1800">
                <a:latin typeface="Overpass"/>
                <a:ea typeface="Overpass"/>
                <a:cs typeface="Overpass"/>
                <a:sym typeface="Overpass"/>
              </a:rPr>
              <a:t>Available for download from Web Console</a:t>
            </a:r>
            <a:endParaRPr sz="1800">
              <a:latin typeface="Overpass"/>
              <a:ea typeface="Overpass"/>
              <a:cs typeface="Overpass"/>
              <a:sym typeface="Overpass"/>
            </a:endParaRPr>
          </a:p>
          <a:p>
            <a:pPr indent="0" lvl="0" marL="0" rtl="0" algn="l">
              <a:spcBef>
                <a:spcPts val="0"/>
              </a:spcBef>
              <a:spcAft>
                <a:spcPts val="0"/>
              </a:spcAft>
              <a:buNone/>
            </a:pPr>
            <a:r>
              <a:t/>
            </a:r>
            <a:endParaRPr sz="1800">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highlight>
                <a:srgbClr val="0B5394"/>
              </a:highlight>
              <a:latin typeface="Overpass"/>
              <a:ea typeface="Overpass"/>
              <a:cs typeface="Overpass"/>
              <a:sym typeface="Overpass"/>
            </a:endParaRPr>
          </a:p>
        </p:txBody>
      </p:sp>
      <p:sp>
        <p:nvSpPr>
          <p:cNvPr id="2978" name="Google Shape;2978;p295"/>
          <p:cNvSpPr/>
          <p:nvPr/>
        </p:nvSpPr>
        <p:spPr>
          <a:xfrm>
            <a:off x="233375" y="4290750"/>
            <a:ext cx="8727600" cy="394800"/>
          </a:xfrm>
          <a:prstGeom prst="parallelogram">
            <a:avLst>
              <a:gd fmla="val 113683" name="adj"/>
            </a:avLst>
          </a:prstGeom>
          <a:solidFill>
            <a:srgbClr val="38761D"/>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Use It To: </a:t>
            </a:r>
            <a:r>
              <a:rPr lang="en">
                <a:solidFill>
                  <a:srgbClr val="FFFFFF"/>
                </a:solidFill>
                <a:latin typeface="Overpass"/>
                <a:ea typeface="Overpass"/>
                <a:cs typeface="Overpass"/>
                <a:sym typeface="Overpass"/>
              </a:rPr>
              <a:t>Enable the ‘git push’ flow developers love, but with OpenShift Kubernetes.</a:t>
            </a:r>
            <a:endParaRPr>
              <a:solidFill>
                <a:srgbClr val="FFFFFF"/>
              </a:solidFill>
              <a:latin typeface="Overpass"/>
              <a:ea typeface="Overpass"/>
              <a:cs typeface="Overpass"/>
              <a:sym typeface="Overpass"/>
            </a:endParaRPr>
          </a:p>
        </p:txBody>
      </p:sp>
      <p:sp>
        <p:nvSpPr>
          <p:cNvPr id="2979" name="Google Shape;2979;p29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sp>
        <p:nvSpPr>
          <p:cNvPr id="2980" name="Google Shape;2980;p29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Tech Preview</a:t>
            </a:r>
            <a:endParaRPr sz="900">
              <a:latin typeface="Overpass Light"/>
              <a:ea typeface="Overpass Light"/>
              <a:cs typeface="Overpass Light"/>
              <a:sym typeface="Overpass Light"/>
            </a:endParaRPr>
          </a:p>
        </p:txBody>
      </p:sp>
      <p:pic>
        <p:nvPicPr>
          <p:cNvPr id="2981" name="Google Shape;2981;p295"/>
          <p:cNvPicPr preferRelativeResize="0"/>
          <p:nvPr/>
        </p:nvPicPr>
        <p:blipFill rotWithShape="1">
          <a:blip r:embed="rId3">
            <a:alphaModFix/>
          </a:blip>
          <a:srcRect b="2869" l="0" r="0" t="-2870"/>
          <a:stretch/>
        </p:blipFill>
        <p:spPr>
          <a:xfrm>
            <a:off x="4438800" y="2831363"/>
            <a:ext cx="3638650" cy="1412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5" name="Shape 2985"/>
        <p:cNvGrpSpPr/>
        <p:nvPr/>
      </p:nvGrpSpPr>
      <p:grpSpPr>
        <a:xfrm>
          <a:off x="0" y="0"/>
          <a:ext cx="0" cy="0"/>
          <a:chOff x="0" y="0"/>
          <a:chExt cx="0" cy="0"/>
        </a:xfrm>
      </p:grpSpPr>
      <p:sp>
        <p:nvSpPr>
          <p:cNvPr id="2986" name="Google Shape;2986;p296"/>
          <p:cNvSpPr txBox="1"/>
          <p:nvPr>
            <p:ph type="title"/>
          </p:nvPr>
        </p:nvSpPr>
        <p:spPr>
          <a:xfrm>
            <a:off x="1314450" y="653875"/>
            <a:ext cx="6515100" cy="725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2800">
                <a:solidFill>
                  <a:schemeClr val="dk1"/>
                </a:solidFill>
                <a:latin typeface="Overpass"/>
                <a:ea typeface="Overpass"/>
                <a:cs typeface="Overpass"/>
                <a:sym typeface="Overpass"/>
              </a:rPr>
              <a:t>CodeReady Containers</a:t>
            </a:r>
            <a:endParaRPr/>
          </a:p>
        </p:txBody>
      </p:sp>
      <p:sp>
        <p:nvSpPr>
          <p:cNvPr id="2987" name="Google Shape;2987;p2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Clr>
                <a:schemeClr val="dk1"/>
              </a:buClr>
              <a:buSzPts val="1100"/>
              <a:buFont typeface="Arial"/>
              <a:buNone/>
            </a:pPr>
            <a:r>
              <a:rPr lang="en" sz="900">
                <a:solidFill>
                  <a:srgbClr val="C5000B"/>
                </a:solidFill>
              </a:rPr>
              <a:t>NEXT WAVE OF DEVELOPER TOOLS</a:t>
            </a:r>
            <a:endParaRPr sz="900">
              <a:solidFill>
                <a:srgbClr val="C5000B"/>
              </a:solidFill>
            </a:endParaRPr>
          </a:p>
          <a:p>
            <a:pPr indent="0" lvl="0" marL="0" rtl="0" algn="l">
              <a:spcBef>
                <a:spcPts val="0"/>
              </a:spcBef>
              <a:spcAft>
                <a:spcPts val="0"/>
              </a:spcAft>
              <a:buNone/>
            </a:pPr>
            <a:r>
              <a:t/>
            </a:r>
            <a:endParaRPr/>
          </a:p>
        </p:txBody>
      </p:sp>
      <p:sp>
        <p:nvSpPr>
          <p:cNvPr id="2988" name="Google Shape;2988;p296"/>
          <p:cNvSpPr txBox="1"/>
          <p:nvPr/>
        </p:nvSpPr>
        <p:spPr>
          <a:xfrm>
            <a:off x="585150" y="1618525"/>
            <a:ext cx="3577500" cy="2600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600">
                <a:solidFill>
                  <a:srgbClr val="000000"/>
                </a:solidFill>
                <a:latin typeface="Overpass Light"/>
                <a:ea typeface="Overpass Light"/>
                <a:cs typeface="Overpass Light"/>
                <a:sym typeface="Overpass Light"/>
              </a:rPr>
              <a:t>Provides a pre-built development environment based on </a:t>
            </a:r>
            <a:r>
              <a:rPr b="1" lang="en" sz="1600">
                <a:solidFill>
                  <a:srgbClr val="000000"/>
                </a:solidFill>
                <a:latin typeface="Overpass"/>
                <a:ea typeface="Overpass"/>
                <a:cs typeface="Overpass"/>
                <a:sym typeface="Overpass"/>
              </a:rPr>
              <a:t>Red Hat Enterprise Linux</a:t>
            </a:r>
            <a:r>
              <a:rPr lang="en" sz="1600">
                <a:solidFill>
                  <a:srgbClr val="000000"/>
                </a:solidFill>
                <a:latin typeface="Overpass Light"/>
                <a:ea typeface="Overpass Light"/>
                <a:cs typeface="Overpass Light"/>
                <a:sym typeface="Overpass Light"/>
              </a:rPr>
              <a:t> and </a:t>
            </a:r>
            <a:r>
              <a:rPr b="1" lang="en" sz="1600">
                <a:solidFill>
                  <a:srgbClr val="000000"/>
                </a:solidFill>
                <a:latin typeface="Overpass"/>
                <a:ea typeface="Overpass"/>
                <a:cs typeface="Overpass"/>
                <a:sym typeface="Overpass"/>
              </a:rPr>
              <a:t>OpenShift</a:t>
            </a:r>
            <a:r>
              <a:rPr lang="en" sz="1600">
                <a:solidFill>
                  <a:srgbClr val="000000"/>
                </a:solidFill>
                <a:latin typeface="Overpass Light"/>
                <a:ea typeface="Overpass Light"/>
                <a:cs typeface="Overpass Light"/>
                <a:sym typeface="Overpass Light"/>
              </a:rPr>
              <a:t> for quick container-based application development. Use with OpenShift on-premises or cloud.</a:t>
            </a:r>
            <a:endParaRPr sz="1600">
              <a:solidFill>
                <a:srgbClr val="000000"/>
              </a:solidFill>
              <a:latin typeface="Overpass Light"/>
              <a:ea typeface="Overpass Light"/>
              <a:cs typeface="Overpass Light"/>
              <a:sym typeface="Overpass Light"/>
            </a:endParaRPr>
          </a:p>
          <a:p>
            <a:pPr indent="0" lvl="0" marL="0" rtl="0" algn="l">
              <a:spcBef>
                <a:spcPts val="1000"/>
              </a:spcBef>
              <a:spcAft>
                <a:spcPts val="0"/>
              </a:spcAft>
              <a:buNone/>
            </a:pPr>
            <a:r>
              <a:t/>
            </a:r>
            <a:endParaRPr sz="1600">
              <a:solidFill>
                <a:srgbClr val="000000"/>
              </a:solidFill>
              <a:latin typeface="Overpass Light"/>
              <a:ea typeface="Overpass Light"/>
              <a:cs typeface="Overpass Light"/>
              <a:sym typeface="Overpass Light"/>
            </a:endParaRPr>
          </a:p>
        </p:txBody>
      </p:sp>
      <p:sp>
        <p:nvSpPr>
          <p:cNvPr id="2989" name="Google Shape;2989;p296"/>
          <p:cNvSpPr/>
          <p:nvPr/>
        </p:nvSpPr>
        <p:spPr>
          <a:xfrm>
            <a:off x="233375" y="4290750"/>
            <a:ext cx="8743200" cy="394800"/>
          </a:xfrm>
          <a:prstGeom prst="parallelogram">
            <a:avLst>
              <a:gd fmla="val 113683" name="adj"/>
            </a:avLst>
          </a:prstGeom>
          <a:solidFill>
            <a:srgbClr val="38761D"/>
          </a:solidFill>
          <a:ln>
            <a:noFill/>
          </a:ln>
          <a:effectLst>
            <a:outerShdw blurRad="57150" rotWithShape="0" algn="bl" dir="13860000" dist="66675">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Use It To: </a:t>
            </a:r>
            <a:r>
              <a:rPr lang="en">
                <a:solidFill>
                  <a:srgbClr val="FFFFFF"/>
                </a:solidFill>
                <a:latin typeface="Overpass"/>
                <a:ea typeface="Overpass"/>
                <a:cs typeface="Overpass"/>
                <a:sym typeface="Overpass"/>
              </a:rPr>
              <a:t>Simplify direct-to-OpenShift 4 development on laptops.</a:t>
            </a:r>
            <a:endParaRPr>
              <a:solidFill>
                <a:srgbClr val="FFFFFF"/>
              </a:solidFill>
              <a:latin typeface="Overpass"/>
              <a:ea typeface="Overpass"/>
              <a:cs typeface="Overpass"/>
              <a:sym typeface="Overpass"/>
            </a:endParaRPr>
          </a:p>
        </p:txBody>
      </p:sp>
      <p:sp>
        <p:nvSpPr>
          <p:cNvPr id="2990" name="Google Shape;2990;p296"/>
          <p:cNvSpPr txBox="1"/>
          <p:nvPr/>
        </p:nvSpPr>
        <p:spPr>
          <a:xfrm>
            <a:off x="4235425" y="1079950"/>
            <a:ext cx="4784100" cy="3095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600">
                <a:latin typeface="Overpass"/>
                <a:ea typeface="Overpass"/>
                <a:cs typeface="Overpass"/>
                <a:sym typeface="Overpass"/>
              </a:rPr>
              <a:t>Internal Alpha Details</a:t>
            </a:r>
            <a:endParaRPr b="1" sz="1600">
              <a:solidFill>
                <a:srgbClr val="000000"/>
              </a:solidFill>
              <a:latin typeface="Overpass"/>
              <a:ea typeface="Overpass"/>
              <a:cs typeface="Overpass"/>
              <a:sym typeface="Overpass"/>
            </a:endParaRPr>
          </a:p>
          <a:p>
            <a:pPr indent="-330200" lvl="0" marL="457200" rtl="0" algn="l">
              <a:spcBef>
                <a:spcPts val="1000"/>
              </a:spcBef>
              <a:spcAft>
                <a:spcPts val="0"/>
              </a:spcAft>
              <a:buClr>
                <a:srgbClr val="000000"/>
              </a:buClr>
              <a:buSzPts val="1600"/>
              <a:buFont typeface="Overpass Light"/>
              <a:buChar char="-"/>
            </a:pPr>
            <a:r>
              <a:rPr lang="en" sz="1600">
                <a:solidFill>
                  <a:srgbClr val="000000"/>
                </a:solidFill>
                <a:latin typeface="Overpass Light"/>
                <a:ea typeface="Overpass Light"/>
                <a:cs typeface="Overpass Light"/>
                <a:sym typeface="Overpass Light"/>
              </a:rPr>
              <a:t>Linux</a:t>
            </a:r>
            <a:r>
              <a:rPr lang="en" sz="1600">
                <a:latin typeface="Overpass Light"/>
                <a:ea typeface="Overpass Light"/>
                <a:cs typeface="Overpass Light"/>
                <a:sym typeface="Overpass Light"/>
              </a:rPr>
              <a:t> (KVM) provides a single machine (node) instance</a:t>
            </a:r>
            <a:endParaRPr sz="1600">
              <a:latin typeface="Overpass Light"/>
              <a:ea typeface="Overpass Light"/>
              <a:cs typeface="Overpass Light"/>
              <a:sym typeface="Overpass Light"/>
            </a:endParaRPr>
          </a:p>
          <a:p>
            <a:pPr indent="-330200" lvl="0" marL="457200" rtl="0" algn="l">
              <a:spcBef>
                <a:spcPts val="0"/>
              </a:spcBef>
              <a:spcAft>
                <a:spcPts val="0"/>
              </a:spcAft>
              <a:buSzPts val="1600"/>
              <a:buFont typeface="Overpass Light"/>
              <a:buChar char="-"/>
            </a:pPr>
            <a:r>
              <a:rPr lang="en" sz="1600">
                <a:latin typeface="Overpass Light"/>
                <a:ea typeface="Overpass Light"/>
                <a:cs typeface="Overpass Light"/>
                <a:sym typeface="Overpass Light"/>
              </a:rPr>
              <a:t>Commands: setup, start, stop, delete</a:t>
            </a:r>
            <a:endParaRPr sz="1600">
              <a:latin typeface="Overpass Light"/>
              <a:ea typeface="Overpass Light"/>
              <a:cs typeface="Overpass Light"/>
              <a:sym typeface="Overpass Light"/>
            </a:endParaRPr>
          </a:p>
          <a:p>
            <a:pPr indent="-330200" lvl="0" marL="457200" rtl="0" algn="l">
              <a:spcBef>
                <a:spcPts val="0"/>
              </a:spcBef>
              <a:spcAft>
                <a:spcPts val="0"/>
              </a:spcAft>
              <a:buSzPts val="1600"/>
              <a:buFont typeface="Overpass Light"/>
              <a:buChar char="-"/>
            </a:pPr>
            <a:r>
              <a:rPr lang="en" sz="1600">
                <a:latin typeface="Overpass Light"/>
                <a:ea typeface="Overpass Light"/>
                <a:cs typeface="Overpass Light"/>
                <a:sym typeface="Overpass Light"/>
              </a:rPr>
              <a:t>Internal-only until pull secret is externalized / configured</a:t>
            </a:r>
            <a:endParaRPr sz="1600">
              <a:latin typeface="Overpass Light"/>
              <a:ea typeface="Overpass Light"/>
              <a:cs typeface="Overpass Light"/>
              <a:sym typeface="Overpass Light"/>
            </a:endParaRPr>
          </a:p>
          <a:p>
            <a:pPr indent="-330200" lvl="0" marL="457200" rtl="0" algn="l">
              <a:spcBef>
                <a:spcPts val="0"/>
              </a:spcBef>
              <a:spcAft>
                <a:spcPts val="0"/>
              </a:spcAft>
              <a:buSzPts val="1600"/>
              <a:buFont typeface="Overpass Light"/>
              <a:buChar char="-"/>
            </a:pPr>
            <a:r>
              <a:rPr lang="en" sz="1600">
                <a:latin typeface="Overpass Light"/>
                <a:ea typeface="Overpass Light"/>
                <a:cs typeface="Overpass Light"/>
                <a:sym typeface="Overpass Light"/>
              </a:rPr>
              <a:t>PoCs exist for Windows and MacOS (VirtualBox)</a:t>
            </a:r>
            <a:endParaRPr sz="1600">
              <a:latin typeface="Overpass Light"/>
              <a:ea typeface="Overpass Light"/>
              <a:cs typeface="Overpass Light"/>
              <a:sym typeface="Overpass Light"/>
            </a:endParaRPr>
          </a:p>
          <a:p>
            <a:pPr indent="0" lvl="0" marL="0" rtl="0" algn="l">
              <a:spcBef>
                <a:spcPts val="1000"/>
              </a:spcBef>
              <a:spcAft>
                <a:spcPts val="0"/>
              </a:spcAft>
              <a:buNone/>
            </a:pPr>
            <a:r>
              <a:rPr lang="en" sz="1600" u="sng">
                <a:solidFill>
                  <a:schemeClr val="hlink"/>
                </a:solidFill>
                <a:latin typeface="Overpass Light"/>
                <a:ea typeface="Overpass Light"/>
                <a:cs typeface="Overpass Light"/>
                <a:sym typeface="Overpass Light"/>
                <a:hlinkClick r:id="rId3"/>
              </a:rPr>
              <a:t>Internal Alpha email</a:t>
            </a:r>
            <a:endParaRPr sz="1600">
              <a:latin typeface="Overpass Light"/>
              <a:ea typeface="Overpass Light"/>
              <a:cs typeface="Overpass Light"/>
              <a:sym typeface="Overpass Light"/>
            </a:endParaRPr>
          </a:p>
        </p:txBody>
      </p:sp>
      <p:sp>
        <p:nvSpPr>
          <p:cNvPr id="2991" name="Google Shape;2991;p29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Steve Speicher</a:t>
            </a:r>
            <a:endParaRPr sz="900">
              <a:solidFill>
                <a:srgbClr val="999999"/>
              </a:solidFill>
              <a:latin typeface="Overpass Light"/>
              <a:ea typeface="Overpass Light"/>
              <a:cs typeface="Overpass Light"/>
              <a:sym typeface="Overpass Light"/>
            </a:endParaRPr>
          </a:p>
        </p:txBody>
      </p:sp>
      <p:sp>
        <p:nvSpPr>
          <p:cNvPr id="2992" name="Google Shape;2992;p29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Dev</a:t>
            </a:r>
            <a:r>
              <a:rPr lang="en" sz="900">
                <a:latin typeface="Overpass Light"/>
                <a:ea typeface="Overpass Light"/>
                <a:cs typeface="Overpass Light"/>
                <a:sym typeface="Overpass Light"/>
              </a:rPr>
              <a:t> Preview</a:t>
            </a:r>
            <a:endParaRPr sz="900">
              <a:latin typeface="Overpass Light"/>
              <a:ea typeface="Overpass Light"/>
              <a:cs typeface="Overpass Light"/>
              <a:sym typeface="Overpass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98" name="Google Shape;2998;p297"/>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Hosted OpenShift</a:t>
            </a:r>
            <a:endParaRPr sz="2400">
              <a:solidFill>
                <a:srgbClr val="FFFFFF"/>
              </a:solidFill>
              <a:latin typeface="Overpass"/>
              <a:ea typeface="Overpass"/>
              <a:cs typeface="Overpass"/>
              <a:sym typeface="Overpass"/>
            </a:endParaRPr>
          </a:p>
        </p:txBody>
      </p:sp>
      <p:sp>
        <p:nvSpPr>
          <p:cNvPr id="2999" name="Google Shape;2999;p297"/>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Get the best of OpenShift without being on call</a:t>
            </a:r>
            <a:endParaRPr sz="1600">
              <a:solidFill>
                <a:srgbClr val="FFFFFF"/>
              </a:solidFill>
              <a:latin typeface="Overpass"/>
              <a:ea typeface="Overpass"/>
              <a:cs typeface="Overpass"/>
              <a:sym typeface="Overpass"/>
            </a:endParaRPr>
          </a:p>
        </p:txBody>
      </p:sp>
      <p:pic>
        <p:nvPicPr>
          <p:cNvPr id="3000" name="Google Shape;3000;p297"/>
          <p:cNvPicPr preferRelativeResize="0"/>
          <p:nvPr/>
        </p:nvPicPr>
        <p:blipFill>
          <a:blip r:embed="rId3">
            <a:alphaModFix/>
          </a:blip>
          <a:stretch>
            <a:fillRect/>
          </a:stretch>
        </p:blipFill>
        <p:spPr>
          <a:xfrm>
            <a:off x="2759550" y="2459350"/>
            <a:ext cx="1253821" cy="706475"/>
          </a:xfrm>
          <a:prstGeom prst="rect">
            <a:avLst/>
          </a:prstGeom>
          <a:noFill/>
          <a:ln>
            <a:noFill/>
          </a:ln>
        </p:spPr>
      </p:pic>
      <p:pic>
        <p:nvPicPr>
          <p:cNvPr id="3001" name="Google Shape;3001;p297"/>
          <p:cNvPicPr preferRelativeResize="0"/>
          <p:nvPr/>
        </p:nvPicPr>
        <p:blipFill>
          <a:blip r:embed="rId3">
            <a:alphaModFix/>
          </a:blip>
          <a:stretch>
            <a:fillRect/>
          </a:stretch>
        </p:blipFill>
        <p:spPr>
          <a:xfrm>
            <a:off x="5130629" y="2459350"/>
            <a:ext cx="1253821" cy="706475"/>
          </a:xfrm>
          <a:prstGeom prst="rect">
            <a:avLst/>
          </a:prstGeom>
          <a:noFill/>
          <a:ln>
            <a:noFill/>
          </a:ln>
        </p:spPr>
      </p:pic>
      <p:cxnSp>
        <p:nvCxnSpPr>
          <p:cNvPr id="3002" name="Google Shape;3002;p297"/>
          <p:cNvCxnSpPr/>
          <p:nvPr/>
        </p:nvCxnSpPr>
        <p:spPr>
          <a:xfrm>
            <a:off x="4117074" y="3062530"/>
            <a:ext cx="983100" cy="0"/>
          </a:xfrm>
          <a:prstGeom prst="straightConnector1">
            <a:avLst/>
          </a:prstGeom>
          <a:noFill/>
          <a:ln cap="flat" cmpd="sng" w="38100">
            <a:solidFill>
              <a:srgbClr val="FFFFFF"/>
            </a:solidFill>
            <a:prstDash val="dot"/>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6" name="Shape 3006"/>
        <p:cNvGrpSpPr/>
        <p:nvPr/>
      </p:nvGrpSpPr>
      <p:grpSpPr>
        <a:xfrm>
          <a:off x="0" y="0"/>
          <a:ext cx="0" cy="0"/>
          <a:chOff x="0" y="0"/>
          <a:chExt cx="0" cy="0"/>
        </a:xfrm>
      </p:grpSpPr>
      <p:sp>
        <p:nvSpPr>
          <p:cNvPr id="3007" name="Google Shape;3007;p29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Hosted OpenShift Benefits</a:t>
            </a:r>
            <a:endParaRPr sz="2600">
              <a:latin typeface="Overpass Light"/>
              <a:ea typeface="Overpass Light"/>
              <a:cs typeface="Overpass Light"/>
              <a:sym typeface="Overpass Light"/>
            </a:endParaRPr>
          </a:p>
        </p:txBody>
      </p:sp>
      <p:sp>
        <p:nvSpPr>
          <p:cNvPr id="3008" name="Google Shape;3008;p29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HOSTED OPENSHIFT</a:t>
            </a:r>
            <a:endParaRPr sz="900">
              <a:solidFill>
                <a:srgbClr val="C5000B"/>
              </a:solidFill>
              <a:latin typeface="Overpass SemiBold"/>
              <a:ea typeface="Overpass SemiBold"/>
              <a:cs typeface="Overpass SemiBold"/>
              <a:sym typeface="Overpass SemiBold"/>
            </a:endParaRPr>
          </a:p>
        </p:txBody>
      </p:sp>
      <p:sp>
        <p:nvSpPr>
          <p:cNvPr id="3009" name="Google Shape;3009;p29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010" name="Google Shape;3010;p29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Patrick Strick</a:t>
            </a:r>
            <a:endParaRPr sz="900">
              <a:solidFill>
                <a:srgbClr val="999999"/>
              </a:solidFill>
              <a:latin typeface="Overpass Light"/>
              <a:ea typeface="Overpass Light"/>
              <a:cs typeface="Overpass Light"/>
              <a:sym typeface="Overpass Light"/>
            </a:endParaRPr>
          </a:p>
        </p:txBody>
      </p:sp>
      <p:sp>
        <p:nvSpPr>
          <p:cNvPr id="3011" name="Google Shape;3011;p298"/>
          <p:cNvSpPr/>
          <p:nvPr/>
        </p:nvSpPr>
        <p:spPr>
          <a:xfrm>
            <a:off x="520200" y="1785725"/>
            <a:ext cx="1855200" cy="26307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Full Stack</a:t>
            </a:r>
            <a:endParaRPr sz="1200">
              <a:solidFill>
                <a:schemeClr val="lt1"/>
              </a:solidFill>
              <a:latin typeface="Overpass Black"/>
              <a:ea typeface="Overpass Black"/>
              <a:cs typeface="Overpass Black"/>
              <a:sym typeface="Overpass Black"/>
            </a:endParaRPr>
          </a:p>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Automated</a:t>
            </a:r>
            <a:endParaRPr sz="1200">
              <a:solidFill>
                <a:schemeClr val="lt1"/>
              </a:solidFill>
              <a:latin typeface="Overpass Black"/>
              <a:ea typeface="Overpass Black"/>
              <a:cs typeface="Overpass Black"/>
              <a:sym typeface="Overpass Black"/>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Simplified opinionated </a:t>
            </a:r>
            <a:endParaRPr sz="1100">
              <a:solidFill>
                <a:srgbClr val="FFFFFF"/>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“Best Practices” for cluster provisioning</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rPr lang="en" sz="1100">
                <a:solidFill>
                  <a:srgbClr val="FFFFFF"/>
                </a:solidFill>
                <a:latin typeface="Overpass"/>
                <a:ea typeface="Overpass"/>
                <a:cs typeface="Overpass"/>
                <a:sym typeface="Overpass"/>
              </a:rPr>
              <a:t>Good for bringing up clusters via automation</a:t>
            </a:r>
            <a:endParaRPr sz="1100">
              <a:solidFill>
                <a:srgbClr val="FFFFFF"/>
              </a:solidFill>
              <a:latin typeface="Overpass"/>
              <a:ea typeface="Overpass"/>
              <a:cs typeface="Overpass"/>
              <a:sym typeface="Overpass"/>
            </a:endParaRPr>
          </a:p>
        </p:txBody>
      </p:sp>
      <p:sp>
        <p:nvSpPr>
          <p:cNvPr id="3012" name="Google Shape;3012;p298"/>
          <p:cNvSpPr/>
          <p:nvPr/>
        </p:nvSpPr>
        <p:spPr>
          <a:xfrm>
            <a:off x="2501400" y="1785725"/>
            <a:ext cx="1855200" cy="26307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Pre-existing</a:t>
            </a:r>
            <a:endParaRPr sz="1200">
              <a:solidFill>
                <a:schemeClr val="lt1"/>
              </a:solidFill>
              <a:latin typeface="Overpass Black"/>
              <a:ea typeface="Overpass Black"/>
              <a:cs typeface="Overpass Black"/>
              <a:sym typeface="Overpass Black"/>
            </a:endParaRPr>
          </a:p>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Infrastructure</a:t>
            </a:r>
            <a:endParaRPr sz="1200">
              <a:solidFill>
                <a:schemeClr val="lt1"/>
              </a:solidFill>
              <a:latin typeface="Overpass Black"/>
              <a:ea typeface="Overpass Black"/>
              <a:cs typeface="Overpass Black"/>
              <a:sym typeface="Overpass Black"/>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Customer managed </a:t>
            </a:r>
            <a:endParaRPr sz="1100">
              <a:solidFill>
                <a:srgbClr val="FFFFFF"/>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resources &amp; infrastructure provisioning</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rPr lang="en" sz="1100">
                <a:solidFill>
                  <a:srgbClr val="FFFFFF"/>
                </a:solidFill>
                <a:latin typeface="Overpass"/>
                <a:ea typeface="Overpass"/>
                <a:cs typeface="Overpass"/>
                <a:sym typeface="Overpass"/>
              </a:rPr>
              <a:t>Plug into existing DNS and security boundaries</a:t>
            </a:r>
            <a:endParaRPr sz="1100">
              <a:solidFill>
                <a:srgbClr val="FFFFFF"/>
              </a:solidFill>
              <a:latin typeface="Overpass"/>
              <a:ea typeface="Overpass"/>
              <a:cs typeface="Overpass"/>
              <a:sym typeface="Overpass"/>
            </a:endParaRPr>
          </a:p>
        </p:txBody>
      </p:sp>
      <p:sp>
        <p:nvSpPr>
          <p:cNvPr id="3013" name="Google Shape;3013;p298"/>
          <p:cNvSpPr txBox="1"/>
          <p:nvPr/>
        </p:nvSpPr>
        <p:spPr>
          <a:xfrm>
            <a:off x="520200" y="1259263"/>
            <a:ext cx="38364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B7B7B7"/>
                </a:solidFill>
                <a:latin typeface="Overpass"/>
                <a:ea typeface="Overpass"/>
                <a:cs typeface="Overpass"/>
                <a:sym typeface="Overpass"/>
              </a:rPr>
              <a:t>OPENSHIFT CONTAINER PLATFORM</a:t>
            </a:r>
            <a:endParaRPr b="1">
              <a:solidFill>
                <a:srgbClr val="B7B7B7"/>
              </a:solidFill>
              <a:latin typeface="Overpass"/>
              <a:ea typeface="Overpass"/>
              <a:cs typeface="Overpass"/>
              <a:sym typeface="Overpass"/>
            </a:endParaRPr>
          </a:p>
        </p:txBody>
      </p:sp>
      <p:cxnSp>
        <p:nvCxnSpPr>
          <p:cNvPr id="3014" name="Google Shape;3014;p298"/>
          <p:cNvCxnSpPr/>
          <p:nvPr/>
        </p:nvCxnSpPr>
        <p:spPr>
          <a:xfrm>
            <a:off x="530050" y="1455575"/>
            <a:ext cx="363300" cy="0"/>
          </a:xfrm>
          <a:prstGeom prst="straightConnector1">
            <a:avLst/>
          </a:prstGeom>
          <a:noFill/>
          <a:ln cap="flat" cmpd="sng" w="9525">
            <a:solidFill>
              <a:srgbClr val="B7B7B7"/>
            </a:solidFill>
            <a:prstDash val="solid"/>
            <a:round/>
            <a:headEnd len="med" w="med" type="none"/>
            <a:tailEnd len="med" w="med" type="none"/>
          </a:ln>
        </p:spPr>
      </p:cxnSp>
      <p:cxnSp>
        <p:nvCxnSpPr>
          <p:cNvPr id="3015" name="Google Shape;3015;p298"/>
          <p:cNvCxnSpPr/>
          <p:nvPr/>
        </p:nvCxnSpPr>
        <p:spPr>
          <a:xfrm>
            <a:off x="3988498" y="1455575"/>
            <a:ext cx="363300" cy="0"/>
          </a:xfrm>
          <a:prstGeom prst="straightConnector1">
            <a:avLst/>
          </a:prstGeom>
          <a:noFill/>
          <a:ln cap="flat" cmpd="sng" w="9525">
            <a:solidFill>
              <a:srgbClr val="B7B7B7"/>
            </a:solidFill>
            <a:prstDash val="solid"/>
            <a:round/>
            <a:headEnd len="med" w="med" type="none"/>
            <a:tailEnd len="med" w="med" type="none"/>
          </a:ln>
        </p:spPr>
      </p:cxnSp>
      <p:cxnSp>
        <p:nvCxnSpPr>
          <p:cNvPr id="3016" name="Google Shape;3016;p298"/>
          <p:cNvCxnSpPr/>
          <p:nvPr/>
        </p:nvCxnSpPr>
        <p:spPr>
          <a:xfrm rot="10800000">
            <a:off x="2542275" y="2669916"/>
            <a:ext cx="2277300" cy="0"/>
          </a:xfrm>
          <a:prstGeom prst="straightConnector1">
            <a:avLst/>
          </a:prstGeom>
          <a:noFill/>
          <a:ln cap="flat" cmpd="sng" w="9525">
            <a:solidFill>
              <a:srgbClr val="165D80"/>
            </a:solidFill>
            <a:prstDash val="solid"/>
            <a:round/>
            <a:headEnd len="med" w="med" type="none"/>
            <a:tailEnd len="med" w="med" type="none"/>
          </a:ln>
        </p:spPr>
      </p:cxnSp>
      <p:cxnSp>
        <p:nvCxnSpPr>
          <p:cNvPr id="3017" name="Google Shape;3017;p298"/>
          <p:cNvCxnSpPr/>
          <p:nvPr/>
        </p:nvCxnSpPr>
        <p:spPr>
          <a:xfrm rot="10800000">
            <a:off x="2542275" y="3097668"/>
            <a:ext cx="2277300" cy="0"/>
          </a:xfrm>
          <a:prstGeom prst="straightConnector1">
            <a:avLst/>
          </a:prstGeom>
          <a:noFill/>
          <a:ln cap="flat" cmpd="sng" w="9525">
            <a:solidFill>
              <a:srgbClr val="165D80"/>
            </a:solidFill>
            <a:prstDash val="solid"/>
            <a:round/>
            <a:headEnd len="med" w="med" type="none"/>
            <a:tailEnd len="med" w="med" type="none"/>
          </a:ln>
        </p:spPr>
      </p:cxnSp>
      <p:cxnSp>
        <p:nvCxnSpPr>
          <p:cNvPr id="3018" name="Google Shape;3018;p298"/>
          <p:cNvCxnSpPr/>
          <p:nvPr/>
        </p:nvCxnSpPr>
        <p:spPr>
          <a:xfrm rot="10800000">
            <a:off x="2618475" y="3505789"/>
            <a:ext cx="2277300" cy="0"/>
          </a:xfrm>
          <a:prstGeom prst="straightConnector1">
            <a:avLst/>
          </a:prstGeom>
          <a:noFill/>
          <a:ln cap="flat" cmpd="sng" w="9525">
            <a:solidFill>
              <a:srgbClr val="165D80"/>
            </a:solidFill>
            <a:prstDash val="solid"/>
            <a:round/>
            <a:headEnd len="med" w="med" type="none"/>
            <a:tailEnd len="med" w="med" type="none"/>
          </a:ln>
        </p:spPr>
      </p:cxnSp>
      <p:sp>
        <p:nvSpPr>
          <p:cNvPr id="3019" name="Google Shape;3019;p298"/>
          <p:cNvSpPr/>
          <p:nvPr/>
        </p:nvSpPr>
        <p:spPr>
          <a:xfrm>
            <a:off x="672600" y="2495700"/>
            <a:ext cx="2213400" cy="341100"/>
          </a:xfrm>
          <a:prstGeom prst="rect">
            <a:avLst/>
          </a:prstGeom>
          <a:solidFill>
            <a:srgbClr val="165D8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p:txBody>
      </p:sp>
      <p:sp>
        <p:nvSpPr>
          <p:cNvPr id="3020" name="Google Shape;3020;p298"/>
          <p:cNvSpPr/>
          <p:nvPr/>
        </p:nvSpPr>
        <p:spPr>
          <a:xfrm>
            <a:off x="672600" y="2923450"/>
            <a:ext cx="3484800" cy="341100"/>
          </a:xfrm>
          <a:prstGeom prst="rect">
            <a:avLst/>
          </a:prstGeom>
          <a:solidFill>
            <a:srgbClr val="165D8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p:txBody>
      </p:sp>
      <p:sp>
        <p:nvSpPr>
          <p:cNvPr id="3021" name="Google Shape;3021;p298"/>
          <p:cNvSpPr/>
          <p:nvPr/>
        </p:nvSpPr>
        <p:spPr>
          <a:xfrm>
            <a:off x="672600" y="3331575"/>
            <a:ext cx="2890500" cy="341100"/>
          </a:xfrm>
          <a:prstGeom prst="rect">
            <a:avLst/>
          </a:prstGeom>
          <a:solidFill>
            <a:srgbClr val="165D8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p:txBody>
      </p:sp>
      <p:sp>
        <p:nvSpPr>
          <p:cNvPr id="3022" name="Google Shape;3022;p298"/>
          <p:cNvSpPr txBox="1"/>
          <p:nvPr/>
        </p:nvSpPr>
        <p:spPr>
          <a:xfrm>
            <a:off x="657375" y="2465125"/>
            <a:ext cx="3484800" cy="12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Black"/>
                <a:ea typeface="Overpass Black"/>
                <a:cs typeface="Overpass Black"/>
                <a:sym typeface="Overpass Black"/>
              </a:rPr>
              <a:t>Skip the on-call rotation</a:t>
            </a:r>
            <a:endParaRPr>
              <a:solidFill>
                <a:srgbClr val="FFFFFF"/>
              </a:solidFill>
              <a:latin typeface="Overpass Black"/>
              <a:ea typeface="Overpass Black"/>
              <a:cs typeface="Overpass Black"/>
              <a:sym typeface="Overpass Black"/>
            </a:endParaRPr>
          </a:p>
          <a:p>
            <a:pPr indent="0" lvl="0" marL="0" rtl="0" algn="l">
              <a:spcBef>
                <a:spcPts val="0"/>
              </a:spcBef>
              <a:spcAft>
                <a:spcPts val="0"/>
              </a:spcAft>
              <a:buNone/>
            </a:pPr>
            <a:r>
              <a:t/>
            </a:r>
            <a:endParaRPr>
              <a:solidFill>
                <a:srgbClr val="FFFFFF"/>
              </a:solidFill>
              <a:latin typeface="Overpass Black"/>
              <a:ea typeface="Overpass Black"/>
              <a:cs typeface="Overpass Black"/>
              <a:sym typeface="Overpass Black"/>
            </a:endParaRPr>
          </a:p>
          <a:p>
            <a:pPr indent="0" lvl="0" marL="0" rtl="0" algn="l">
              <a:spcBef>
                <a:spcPts val="0"/>
              </a:spcBef>
              <a:spcAft>
                <a:spcPts val="0"/>
              </a:spcAft>
              <a:buNone/>
            </a:pPr>
            <a:r>
              <a:rPr lang="en">
                <a:solidFill>
                  <a:srgbClr val="FFFFFF"/>
                </a:solidFill>
                <a:latin typeface="Overpass Black"/>
                <a:ea typeface="Overpass Black"/>
                <a:cs typeface="Overpass Black"/>
                <a:sym typeface="Overpass Black"/>
              </a:rPr>
              <a:t>Red Hat engineers keep you up to date</a:t>
            </a:r>
            <a:endParaRPr>
              <a:solidFill>
                <a:srgbClr val="FFFFFF"/>
              </a:solidFill>
              <a:latin typeface="Overpass Black"/>
              <a:ea typeface="Overpass Black"/>
              <a:cs typeface="Overpass Black"/>
              <a:sym typeface="Overpass Black"/>
            </a:endParaRPr>
          </a:p>
          <a:p>
            <a:pPr indent="0" lvl="0" marL="0" rtl="0" algn="l">
              <a:spcBef>
                <a:spcPts val="0"/>
              </a:spcBef>
              <a:spcAft>
                <a:spcPts val="0"/>
              </a:spcAft>
              <a:buNone/>
            </a:pPr>
            <a:r>
              <a:t/>
            </a:r>
            <a:endParaRPr>
              <a:solidFill>
                <a:srgbClr val="FFFFFF"/>
              </a:solidFill>
              <a:latin typeface="Overpass Black"/>
              <a:ea typeface="Overpass Black"/>
              <a:cs typeface="Overpass Black"/>
              <a:sym typeface="Overpass Black"/>
            </a:endParaRPr>
          </a:p>
          <a:p>
            <a:pPr indent="0" lvl="0" marL="0" rtl="0" algn="l">
              <a:spcBef>
                <a:spcPts val="0"/>
              </a:spcBef>
              <a:spcAft>
                <a:spcPts val="0"/>
              </a:spcAft>
              <a:buNone/>
            </a:pPr>
            <a:r>
              <a:rPr lang="en">
                <a:solidFill>
                  <a:srgbClr val="FFFFFF"/>
                </a:solidFill>
                <a:latin typeface="Overpass Black"/>
                <a:ea typeface="Overpass Black"/>
                <a:cs typeface="Overpass Black"/>
                <a:sym typeface="Overpass Black"/>
              </a:rPr>
              <a:t>Expand capacity without hassle</a:t>
            </a:r>
            <a:endParaRPr>
              <a:solidFill>
                <a:srgbClr val="FFFFFF"/>
              </a:solidFill>
              <a:latin typeface="Overpass Black"/>
              <a:ea typeface="Overpass Black"/>
              <a:cs typeface="Overpass Black"/>
              <a:sym typeface="Overpass Black"/>
            </a:endParaRPr>
          </a:p>
        </p:txBody>
      </p:sp>
      <p:sp>
        <p:nvSpPr>
          <p:cNvPr id="3023" name="Google Shape;3023;p298"/>
          <p:cNvSpPr txBox="1"/>
          <p:nvPr/>
        </p:nvSpPr>
        <p:spPr>
          <a:xfrm>
            <a:off x="4787400" y="1259263"/>
            <a:ext cx="38364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verpass"/>
                <a:ea typeface="Overpass"/>
                <a:cs typeface="Overpass"/>
                <a:sym typeface="Overpass"/>
              </a:rPr>
              <a:t>HOSTED OPENSHIFT</a:t>
            </a:r>
            <a:endParaRPr b="1">
              <a:latin typeface="Overpass"/>
              <a:ea typeface="Overpass"/>
              <a:cs typeface="Overpass"/>
              <a:sym typeface="Overpass"/>
            </a:endParaRPr>
          </a:p>
        </p:txBody>
      </p:sp>
      <p:sp>
        <p:nvSpPr>
          <p:cNvPr id="3024" name="Google Shape;3024;p298"/>
          <p:cNvSpPr/>
          <p:nvPr/>
        </p:nvSpPr>
        <p:spPr>
          <a:xfrm>
            <a:off x="4793650" y="1785725"/>
            <a:ext cx="1855200" cy="26307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100">
                <a:solidFill>
                  <a:srgbClr val="FFFFFF"/>
                </a:solidFill>
                <a:latin typeface="Overpass"/>
                <a:ea typeface="Overpass"/>
                <a:cs typeface="Overpass"/>
                <a:sym typeface="Overpass"/>
              </a:rPr>
              <a:t>Deploy directly from the Azure console.</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rPr lang="en" sz="1100">
                <a:solidFill>
                  <a:srgbClr val="FFFFFF"/>
                </a:solidFill>
                <a:latin typeface="Overpass"/>
                <a:ea typeface="Overpass"/>
                <a:cs typeface="Overpass"/>
                <a:sym typeface="Overpass"/>
              </a:rPr>
              <a:t>Jointly managed by Red Hat and Azure engineers.</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100">
              <a:solidFill>
                <a:srgbClr val="FFFFFF"/>
              </a:solidFill>
              <a:latin typeface="Overpass"/>
              <a:ea typeface="Overpass"/>
              <a:cs typeface="Overpass"/>
              <a:sym typeface="Overpass"/>
            </a:endParaRPr>
          </a:p>
          <a:p>
            <a:pPr indent="0" lvl="0" marL="0" rtl="0" algn="l">
              <a:spcBef>
                <a:spcPts val="0"/>
              </a:spcBef>
              <a:spcAft>
                <a:spcPts val="0"/>
              </a:spcAft>
              <a:buNone/>
            </a:pPr>
            <a:r>
              <a:rPr lang="en" sz="1100">
                <a:solidFill>
                  <a:srgbClr val="FFFFFF"/>
                </a:solidFill>
                <a:latin typeface="Overpass"/>
                <a:ea typeface="Overpass"/>
                <a:cs typeface="Overpass"/>
                <a:sym typeface="Overpass"/>
              </a:rPr>
              <a:t>Free your team from the distraction of ops</a:t>
            </a:r>
            <a:endParaRPr sz="1100">
              <a:solidFill>
                <a:srgbClr val="FFFFFF"/>
              </a:solidFill>
              <a:latin typeface="Overpass"/>
              <a:ea typeface="Overpass"/>
              <a:cs typeface="Overpass"/>
              <a:sym typeface="Overpass"/>
            </a:endParaRPr>
          </a:p>
        </p:txBody>
      </p:sp>
      <p:sp>
        <p:nvSpPr>
          <p:cNvPr id="3025" name="Google Shape;3025;p298"/>
          <p:cNvSpPr/>
          <p:nvPr/>
        </p:nvSpPr>
        <p:spPr>
          <a:xfrm>
            <a:off x="6774850" y="1785725"/>
            <a:ext cx="1855200" cy="26307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a:t>
            </a:r>
            <a:endParaRPr sz="1200">
              <a:solidFill>
                <a:schemeClr val="lt1"/>
              </a:solidFill>
              <a:latin typeface="Overpass Black"/>
              <a:ea typeface="Overpass Black"/>
              <a:cs typeface="Overpass Black"/>
              <a:sym typeface="Overpass Black"/>
            </a:endParaRPr>
          </a:p>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Dedicated</a:t>
            </a:r>
            <a:endParaRPr sz="1200">
              <a:solidFill>
                <a:schemeClr val="lt1"/>
              </a:solidFill>
              <a:latin typeface="Overpass"/>
              <a:ea typeface="Overpass"/>
              <a:cs typeface="Overpass"/>
              <a:sym typeface="Overpass"/>
            </a:endParaRPr>
          </a:p>
          <a:p>
            <a:pPr indent="0" lvl="0" marL="0" rtl="0" algn="l">
              <a:spcBef>
                <a:spcPts val="0"/>
              </a:spcBef>
              <a:spcAft>
                <a:spcPts val="0"/>
              </a:spcAft>
              <a:buNone/>
            </a:pPr>
            <a:r>
              <a:t/>
            </a:r>
            <a:endParaRPr sz="1200">
              <a:solidFill>
                <a:schemeClr val="lt1"/>
              </a:solidFill>
              <a:latin typeface="Overpass"/>
              <a:ea typeface="Overpass"/>
              <a:cs typeface="Overpass"/>
              <a:sym typeface="Overpass"/>
            </a:endParaRPr>
          </a:p>
          <a:p>
            <a:pPr indent="0" lvl="0" marL="0" rtl="0" algn="l">
              <a:spcBef>
                <a:spcPts val="0"/>
              </a:spcBef>
              <a:spcAft>
                <a:spcPts val="0"/>
              </a:spcAft>
              <a:buNone/>
            </a:pPr>
            <a:r>
              <a:rPr lang="en" sz="1100">
                <a:solidFill>
                  <a:schemeClr val="lt1"/>
                </a:solidFill>
                <a:latin typeface="Overpass"/>
                <a:ea typeface="Overpass"/>
                <a:cs typeface="Overpass"/>
                <a:sym typeface="Overpass"/>
              </a:rPr>
              <a:t>Powerful cluster, no maintenance needed</a:t>
            </a:r>
            <a:endParaRPr sz="1100">
              <a:solidFill>
                <a:schemeClr val="lt1"/>
              </a:solidFill>
              <a:latin typeface="Overpass"/>
              <a:ea typeface="Overpass"/>
              <a:cs typeface="Overpass"/>
              <a:sym typeface="Overpass"/>
            </a:endParaRPr>
          </a:p>
          <a:p>
            <a:pPr indent="0" lvl="0" marL="0" rtl="0" algn="l">
              <a:spcBef>
                <a:spcPts val="0"/>
              </a:spcBef>
              <a:spcAft>
                <a:spcPts val="0"/>
              </a:spcAft>
              <a:buNone/>
            </a:pPr>
            <a:r>
              <a:t/>
            </a:r>
            <a:endParaRPr sz="1100">
              <a:solidFill>
                <a:schemeClr val="lt1"/>
              </a:solidFill>
              <a:latin typeface="Overpass"/>
              <a:ea typeface="Overpass"/>
              <a:cs typeface="Overpass"/>
              <a:sym typeface="Overpass"/>
            </a:endParaRPr>
          </a:p>
          <a:p>
            <a:pPr indent="0" lvl="0" marL="0" rtl="0" algn="l">
              <a:spcBef>
                <a:spcPts val="0"/>
              </a:spcBef>
              <a:spcAft>
                <a:spcPts val="0"/>
              </a:spcAft>
              <a:buNone/>
            </a:pPr>
            <a:r>
              <a:rPr lang="en" sz="1100">
                <a:solidFill>
                  <a:schemeClr val="lt1"/>
                </a:solidFill>
                <a:latin typeface="Overpass"/>
                <a:ea typeface="Overpass"/>
                <a:cs typeface="Overpass"/>
                <a:sym typeface="Overpass"/>
              </a:rPr>
              <a:t>Managed by Red Hat engineers and support</a:t>
            </a:r>
            <a:endParaRPr sz="1100">
              <a:solidFill>
                <a:schemeClr val="lt1"/>
              </a:solidFill>
              <a:latin typeface="Overpass"/>
              <a:ea typeface="Overpass"/>
              <a:cs typeface="Overpass"/>
              <a:sym typeface="Overpass"/>
            </a:endParaRPr>
          </a:p>
          <a:p>
            <a:pPr indent="0" lvl="0" marL="0" rtl="0" algn="l">
              <a:spcBef>
                <a:spcPts val="0"/>
              </a:spcBef>
              <a:spcAft>
                <a:spcPts val="0"/>
              </a:spcAft>
              <a:buNone/>
            </a:pPr>
            <a:r>
              <a:t/>
            </a:r>
            <a:endParaRPr sz="1100">
              <a:solidFill>
                <a:schemeClr val="lt1"/>
              </a:solidFill>
              <a:latin typeface="Overpass"/>
              <a:ea typeface="Overpass"/>
              <a:cs typeface="Overpass"/>
              <a:sym typeface="Overpass"/>
            </a:endParaRPr>
          </a:p>
          <a:p>
            <a:pPr indent="0" lvl="0" marL="0" rtl="0" algn="l">
              <a:spcBef>
                <a:spcPts val="0"/>
              </a:spcBef>
              <a:spcAft>
                <a:spcPts val="0"/>
              </a:spcAft>
              <a:buNone/>
            </a:pPr>
            <a:r>
              <a:rPr lang="en" sz="1100">
                <a:solidFill>
                  <a:schemeClr val="lt1"/>
                </a:solidFill>
                <a:latin typeface="Overpass"/>
                <a:ea typeface="Overpass"/>
                <a:cs typeface="Overpass"/>
                <a:sym typeface="Overpass"/>
              </a:rPr>
              <a:t>Free your team from the distraction of ops</a:t>
            </a:r>
            <a:endParaRPr sz="1200">
              <a:solidFill>
                <a:schemeClr val="lt1"/>
              </a:solidFill>
              <a:latin typeface="Overpass Black"/>
              <a:ea typeface="Overpass Black"/>
              <a:cs typeface="Overpass Black"/>
              <a:sym typeface="Overpass Black"/>
            </a:endParaRPr>
          </a:p>
        </p:txBody>
      </p:sp>
      <p:cxnSp>
        <p:nvCxnSpPr>
          <p:cNvPr id="3026" name="Google Shape;3026;p298"/>
          <p:cNvCxnSpPr/>
          <p:nvPr/>
        </p:nvCxnSpPr>
        <p:spPr>
          <a:xfrm>
            <a:off x="4799950" y="1453248"/>
            <a:ext cx="785400" cy="0"/>
          </a:xfrm>
          <a:prstGeom prst="straightConnector1">
            <a:avLst/>
          </a:prstGeom>
          <a:noFill/>
          <a:ln cap="flat" cmpd="sng" w="9525">
            <a:solidFill>
              <a:schemeClr val="dk2"/>
            </a:solidFill>
            <a:prstDash val="solid"/>
            <a:round/>
            <a:headEnd len="med" w="med" type="none"/>
            <a:tailEnd len="med" w="med" type="none"/>
          </a:ln>
        </p:spPr>
      </p:cxnSp>
      <p:cxnSp>
        <p:nvCxnSpPr>
          <p:cNvPr id="3027" name="Google Shape;3027;p298"/>
          <p:cNvCxnSpPr/>
          <p:nvPr/>
        </p:nvCxnSpPr>
        <p:spPr>
          <a:xfrm>
            <a:off x="7828318" y="1453248"/>
            <a:ext cx="785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1" name="Shape 3031"/>
        <p:cNvGrpSpPr/>
        <p:nvPr/>
      </p:nvGrpSpPr>
      <p:grpSpPr>
        <a:xfrm>
          <a:off x="0" y="0"/>
          <a:ext cx="0" cy="0"/>
          <a:chOff x="0" y="0"/>
          <a:chExt cx="0" cy="0"/>
        </a:xfrm>
      </p:grpSpPr>
      <p:sp>
        <p:nvSpPr>
          <p:cNvPr id="3032" name="Google Shape;3032;p299"/>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Azure Red Hat OpenShift</a:t>
            </a:r>
            <a:endParaRPr sz="2600">
              <a:latin typeface="Overpass Light"/>
              <a:ea typeface="Overpass Light"/>
              <a:cs typeface="Overpass Light"/>
              <a:sym typeface="Overpass Light"/>
            </a:endParaRPr>
          </a:p>
        </p:txBody>
      </p:sp>
      <p:sp>
        <p:nvSpPr>
          <p:cNvPr id="3033" name="Google Shape;3033;p29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HOSTED OPENSHIFT</a:t>
            </a:r>
            <a:endParaRPr sz="900">
              <a:solidFill>
                <a:srgbClr val="C5000B"/>
              </a:solidFill>
              <a:latin typeface="Overpass SemiBold"/>
              <a:ea typeface="Overpass SemiBold"/>
              <a:cs typeface="Overpass SemiBold"/>
              <a:sym typeface="Overpass SemiBold"/>
            </a:endParaRPr>
          </a:p>
        </p:txBody>
      </p:sp>
      <p:sp>
        <p:nvSpPr>
          <p:cNvPr id="3034" name="Google Shape;3034;p29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035" name="Google Shape;3035;p29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Patrick Strick</a:t>
            </a:r>
            <a:endParaRPr sz="900">
              <a:solidFill>
                <a:srgbClr val="999999"/>
              </a:solidFill>
              <a:latin typeface="Overpass Light"/>
              <a:ea typeface="Overpass Light"/>
              <a:cs typeface="Overpass Light"/>
              <a:sym typeface="Overpass Light"/>
            </a:endParaRPr>
          </a:p>
        </p:txBody>
      </p:sp>
      <p:sp>
        <p:nvSpPr>
          <p:cNvPr id="3036" name="Google Shape;3036;p299"/>
          <p:cNvSpPr txBox="1"/>
          <p:nvPr/>
        </p:nvSpPr>
        <p:spPr>
          <a:xfrm>
            <a:off x="343650" y="1339000"/>
            <a:ext cx="4240500" cy="334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latin typeface="Overpass"/>
                <a:ea typeface="Overpass"/>
                <a:cs typeface="Overpass"/>
                <a:sym typeface="Overpass"/>
              </a:rPr>
              <a:t>Jointly engineered, operated, and supported by both</a:t>
            </a:r>
            <a:endParaRPr sz="1200">
              <a:latin typeface="Overpass"/>
              <a:ea typeface="Overpass"/>
              <a:cs typeface="Overpass"/>
              <a:sym typeface="Overpass"/>
            </a:endParaRPr>
          </a:p>
          <a:p>
            <a:pPr indent="0" lvl="0" marL="0" rtl="0" algn="l">
              <a:spcBef>
                <a:spcPts val="0"/>
              </a:spcBef>
              <a:spcAft>
                <a:spcPts val="0"/>
              </a:spcAft>
              <a:buNone/>
            </a:pPr>
            <a:r>
              <a:rPr lang="en" sz="1200">
                <a:latin typeface="Overpass"/>
                <a:ea typeface="Overpass"/>
                <a:cs typeface="Overpass"/>
                <a:sym typeface="Overpass"/>
              </a:rPr>
              <a:t>Microsoft and Red Hat with an integrated support experience</a:t>
            </a:r>
            <a:endParaRPr sz="1200">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Experience OpenShift as a native Microsoft Azure service.</a:t>
            </a:r>
            <a:endParaRPr sz="1200">
              <a:latin typeface="Overpass"/>
              <a:ea typeface="Overpass"/>
              <a:cs typeface="Overpass"/>
              <a:sym typeface="Overpas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Create fully managed OpenShift clusters in minutes using</a:t>
            </a:r>
            <a:r>
              <a:rPr lang="en" sz="1200">
                <a:latin typeface="Overpass"/>
                <a:ea typeface="Overpass"/>
                <a:cs typeface="Overpass"/>
                <a:sym typeface="Overpass"/>
              </a:rPr>
              <a:t> </a:t>
            </a:r>
            <a:r>
              <a:rPr lang="en" sz="1200">
                <a:latin typeface="Consolas"/>
                <a:ea typeface="Consolas"/>
                <a:cs typeface="Consolas"/>
                <a:sym typeface="Consolas"/>
              </a:rPr>
              <a:t>az openshift create</a:t>
            </a:r>
            <a:endParaRPr sz="1200">
              <a:latin typeface="Overpass"/>
              <a:ea typeface="Overpass"/>
              <a:cs typeface="Overpass"/>
              <a:sym typeface="Overpass"/>
            </a:endParaRPr>
          </a:p>
          <a:p>
            <a:pPr indent="-304800" lvl="0" marL="457200" rtl="0" algn="l">
              <a:lnSpc>
                <a:spcPct val="140000"/>
              </a:lnSpc>
              <a:spcBef>
                <a:spcPts val="0"/>
              </a:spcBef>
              <a:spcAft>
                <a:spcPts val="0"/>
              </a:spcAft>
              <a:buSzPts val="1200"/>
              <a:buChar char="●"/>
            </a:pPr>
            <a:r>
              <a:rPr lang="en" sz="1200">
                <a:latin typeface="Overpass Light"/>
                <a:ea typeface="Overpass Light"/>
                <a:cs typeface="Overpass Light"/>
                <a:sym typeface="Overpass Light"/>
              </a:rPr>
              <a:t>Add or remove compute nodes to match resource demand using</a:t>
            </a:r>
            <a:r>
              <a:rPr lang="en" sz="1200">
                <a:latin typeface="Overpass"/>
                <a:ea typeface="Overpass"/>
                <a:cs typeface="Overpass"/>
                <a:sym typeface="Overpass"/>
              </a:rPr>
              <a:t> </a:t>
            </a:r>
            <a:r>
              <a:rPr lang="en" sz="1200">
                <a:latin typeface="Consolas"/>
                <a:ea typeface="Consolas"/>
                <a:cs typeface="Consolas"/>
                <a:sym typeface="Consolas"/>
              </a:rPr>
              <a:t>az openshift scale</a:t>
            </a:r>
            <a:endParaRPr sz="1200">
              <a:latin typeface="Consolas"/>
              <a:ea typeface="Consolas"/>
              <a:cs typeface="Consolas"/>
              <a:sym typeface="Consolas"/>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99.9% SLA</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Will soon inherit Azure regulatory compliance</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Pricing available at </a:t>
            </a:r>
            <a:r>
              <a:rPr lang="en" sz="1000">
                <a:latin typeface="Overpass Light"/>
                <a:ea typeface="Overpass Light"/>
                <a:cs typeface="Overpass Light"/>
                <a:sym typeface="Overpass Light"/>
              </a:rPr>
              <a:t>https://azure.microsoft.com/en-us/pricing/details/openshift/</a:t>
            </a:r>
            <a:endParaRPr sz="1000">
              <a:latin typeface="Overpass Light"/>
              <a:ea typeface="Overpass Light"/>
              <a:cs typeface="Overpass Light"/>
              <a:sym typeface="Overpass Light"/>
            </a:endParaRPr>
          </a:p>
        </p:txBody>
      </p:sp>
      <p:cxnSp>
        <p:nvCxnSpPr>
          <p:cNvPr id="3037" name="Google Shape;3037;p299"/>
          <p:cNvCxnSpPr/>
          <p:nvPr/>
        </p:nvCxnSpPr>
        <p:spPr>
          <a:xfrm>
            <a:off x="8276627" y="814608"/>
            <a:ext cx="0" cy="162000"/>
          </a:xfrm>
          <a:prstGeom prst="straightConnector1">
            <a:avLst/>
          </a:prstGeom>
          <a:noFill/>
          <a:ln cap="flat" cmpd="sng" w="12700">
            <a:solidFill>
              <a:srgbClr val="FFFFFF"/>
            </a:solidFill>
            <a:prstDash val="solid"/>
            <a:round/>
            <a:headEnd len="sm" w="sm" type="none"/>
            <a:tailEnd len="sm" w="sm" type="none"/>
          </a:ln>
        </p:spPr>
      </p:cxnSp>
      <p:pic>
        <p:nvPicPr>
          <p:cNvPr id="3038" name="Google Shape;3038;p299"/>
          <p:cNvPicPr preferRelativeResize="0"/>
          <p:nvPr/>
        </p:nvPicPr>
        <p:blipFill>
          <a:blip r:embed="rId3">
            <a:alphaModFix/>
          </a:blip>
          <a:stretch>
            <a:fillRect/>
          </a:stretch>
        </p:blipFill>
        <p:spPr>
          <a:xfrm>
            <a:off x="6223899" y="1673681"/>
            <a:ext cx="2274427" cy="816299"/>
          </a:xfrm>
          <a:prstGeom prst="rect">
            <a:avLst/>
          </a:prstGeom>
          <a:noFill/>
          <a:ln>
            <a:noFill/>
          </a:ln>
        </p:spPr>
      </p:pic>
      <p:pic>
        <p:nvPicPr>
          <p:cNvPr id="3039" name="Google Shape;3039;p299"/>
          <p:cNvPicPr preferRelativeResize="0"/>
          <p:nvPr/>
        </p:nvPicPr>
        <p:blipFill>
          <a:blip r:embed="rId4">
            <a:alphaModFix/>
          </a:blip>
          <a:stretch>
            <a:fillRect/>
          </a:stretch>
        </p:blipFill>
        <p:spPr>
          <a:xfrm>
            <a:off x="5652964" y="2862614"/>
            <a:ext cx="2926488" cy="553800"/>
          </a:xfrm>
          <a:prstGeom prst="rect">
            <a:avLst/>
          </a:prstGeom>
          <a:noFill/>
          <a:ln>
            <a:noFill/>
          </a:ln>
        </p:spPr>
      </p:pic>
      <p:cxnSp>
        <p:nvCxnSpPr>
          <p:cNvPr id="3040" name="Google Shape;3040;p299"/>
          <p:cNvCxnSpPr/>
          <p:nvPr/>
        </p:nvCxnSpPr>
        <p:spPr>
          <a:xfrm>
            <a:off x="5101925" y="1520025"/>
            <a:ext cx="0" cy="231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4" name="Shape 3044"/>
        <p:cNvGrpSpPr/>
        <p:nvPr/>
      </p:nvGrpSpPr>
      <p:grpSpPr>
        <a:xfrm>
          <a:off x="0" y="0"/>
          <a:ext cx="0" cy="0"/>
          <a:chOff x="0" y="0"/>
          <a:chExt cx="0" cy="0"/>
        </a:xfrm>
      </p:grpSpPr>
      <p:sp>
        <p:nvSpPr>
          <p:cNvPr id="3045" name="Google Shape;3045;p30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Dedicated</a:t>
            </a:r>
            <a:endParaRPr sz="2600">
              <a:latin typeface="Overpass Light"/>
              <a:ea typeface="Overpass Light"/>
              <a:cs typeface="Overpass Light"/>
              <a:sym typeface="Overpass Light"/>
            </a:endParaRPr>
          </a:p>
        </p:txBody>
      </p:sp>
      <p:sp>
        <p:nvSpPr>
          <p:cNvPr id="3046" name="Google Shape;3046;p30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C5000B"/>
                </a:solidFill>
                <a:latin typeface="Overpass SemiBold"/>
                <a:ea typeface="Overpass SemiBold"/>
                <a:cs typeface="Overpass SemiBold"/>
                <a:sym typeface="Overpass SemiBold"/>
              </a:rPr>
              <a:t>HOSTED OPENSHIFT</a:t>
            </a:r>
            <a:endParaRPr sz="900">
              <a:solidFill>
                <a:srgbClr val="C5000B"/>
              </a:solidFill>
              <a:latin typeface="Overpass SemiBold"/>
              <a:ea typeface="Overpass SemiBold"/>
              <a:cs typeface="Overpass SemiBold"/>
              <a:sym typeface="Overpass SemiBold"/>
            </a:endParaRPr>
          </a:p>
        </p:txBody>
      </p:sp>
      <p:sp>
        <p:nvSpPr>
          <p:cNvPr id="3047" name="Google Shape;3047;p30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3048" name="Google Shape;3048;p30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Patrick Strick</a:t>
            </a:r>
            <a:endParaRPr sz="900">
              <a:solidFill>
                <a:srgbClr val="999999"/>
              </a:solidFill>
              <a:latin typeface="Overpass Light"/>
              <a:ea typeface="Overpass Light"/>
              <a:cs typeface="Overpass Light"/>
              <a:sym typeface="Overpass Light"/>
            </a:endParaRPr>
          </a:p>
        </p:txBody>
      </p:sp>
      <p:sp>
        <p:nvSpPr>
          <p:cNvPr id="3049" name="Google Shape;3049;p300"/>
          <p:cNvSpPr txBox="1"/>
          <p:nvPr/>
        </p:nvSpPr>
        <p:spPr>
          <a:xfrm>
            <a:off x="343650" y="1339000"/>
            <a:ext cx="3818400" cy="2249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u="sng">
                <a:solidFill>
                  <a:schemeClr val="dk1"/>
                </a:solidFill>
                <a:latin typeface="Overpass"/>
                <a:ea typeface="Overpass"/>
                <a:cs typeface="Overpass"/>
                <a:sym typeface="Overpass"/>
              </a:rPr>
              <a:t>Dedicated with OpenShift 3</a:t>
            </a:r>
            <a:endParaRPr u="sng">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Available today, hosted on Amazon Web Services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Consumption based billing now available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Bring Your Own Cloud Account</a:t>
            </a:r>
            <a:endParaRPr sz="1200">
              <a:solidFill>
                <a:schemeClr val="dk1"/>
              </a:solidFill>
              <a:latin typeface="Overpass Light"/>
              <a:ea typeface="Overpass Light"/>
              <a:cs typeface="Overpass Light"/>
              <a:sym typeface="Overpass Light"/>
            </a:endParaRPr>
          </a:p>
        </p:txBody>
      </p:sp>
      <p:sp>
        <p:nvSpPr>
          <p:cNvPr id="3050" name="Google Shape;3050;p300"/>
          <p:cNvSpPr txBox="1"/>
          <p:nvPr/>
        </p:nvSpPr>
        <p:spPr>
          <a:xfrm>
            <a:off x="4915650" y="1339000"/>
            <a:ext cx="3928500" cy="30054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u="sng">
                <a:solidFill>
                  <a:schemeClr val="dk1"/>
                </a:solidFill>
                <a:latin typeface="Overpass"/>
                <a:ea typeface="Overpass"/>
                <a:cs typeface="Overpass"/>
                <a:sym typeface="Overpass"/>
              </a:rPr>
              <a:t>Dedicated with OpenShift 4</a:t>
            </a:r>
            <a:endParaRPr u="sng">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Initial a</a:t>
            </a:r>
            <a:r>
              <a:rPr lang="en" sz="1200">
                <a:solidFill>
                  <a:schemeClr val="dk1"/>
                </a:solidFill>
                <a:latin typeface="Overpass Light"/>
                <a:ea typeface="Overpass Light"/>
                <a:cs typeface="Overpass Light"/>
                <a:sym typeface="Overpass Light"/>
              </a:rPr>
              <a:t>vailability June 2019</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Broader availability in fiscal Q2</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OperatorHub</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Red Hat products and certified Operators will be added in a curated catalog later in the year.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1000"/>
              </a:spcBef>
              <a:spcAft>
                <a:spcPts val="0"/>
              </a:spcAft>
              <a:buNone/>
            </a:pPr>
            <a:r>
              <a:rPr lang="en" sz="1200">
                <a:solidFill>
                  <a:schemeClr val="dk1"/>
                </a:solidFill>
                <a:latin typeface="Overpass Light"/>
                <a:ea typeface="Overpass Light"/>
                <a:cs typeface="Overpass Light"/>
                <a:sym typeface="Overpass Light"/>
              </a:rPr>
              <a:t>The Service Catalog and Brokers will not migrate to Dedicated due to their deprecation.</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Connected to cloud.redhat.com</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Clusters will appear beside other self-managed installs</a:t>
            </a:r>
            <a:endParaRPr b="1" sz="1200">
              <a:solidFill>
                <a:schemeClr val="dk1"/>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22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Full Stack Automated Deployments</a:t>
            </a:r>
            <a:endParaRPr sz="2600">
              <a:latin typeface="Overpass Light"/>
              <a:ea typeface="Overpass Light"/>
              <a:cs typeface="Overpass Light"/>
              <a:sym typeface="Overpass Light"/>
            </a:endParaRPr>
          </a:p>
        </p:txBody>
      </p:sp>
      <p:sp>
        <p:nvSpPr>
          <p:cNvPr id="1500" name="Google Shape;1500;p22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1501" name="Google Shape;1501;p220"/>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1502" name="Google Shape;1502;p220"/>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Katherine Dubé</a:t>
            </a:r>
            <a:endParaRPr sz="900">
              <a:solidFill>
                <a:srgbClr val="999999"/>
              </a:solidFill>
              <a:latin typeface="Overpass Light"/>
              <a:ea typeface="Overpass Light"/>
              <a:cs typeface="Overpass Light"/>
              <a:sym typeface="Overpass Light"/>
            </a:endParaRPr>
          </a:p>
        </p:txBody>
      </p:sp>
      <p:sp>
        <p:nvSpPr>
          <p:cNvPr id="1503" name="Google Shape;1503;p220"/>
          <p:cNvSpPr txBox="1"/>
          <p:nvPr>
            <p:ph idx="2" type="subTitle"/>
          </p:nvPr>
        </p:nvSpPr>
        <p:spPr>
          <a:xfrm>
            <a:off x="826650" y="979551"/>
            <a:ext cx="7490700" cy="32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200">
                <a:latin typeface="Overpass"/>
                <a:ea typeface="Overpass"/>
                <a:cs typeface="Overpass"/>
                <a:sym typeface="Overpass"/>
              </a:rPr>
              <a:t>Day 1: openshift-install - Day 2: Operators</a:t>
            </a:r>
            <a:endParaRPr sz="1200">
              <a:latin typeface="Overpass"/>
              <a:ea typeface="Overpass"/>
              <a:cs typeface="Overpass"/>
              <a:sym typeface="Overpass"/>
            </a:endParaRPr>
          </a:p>
        </p:txBody>
      </p:sp>
      <p:sp>
        <p:nvSpPr>
          <p:cNvPr id="1504" name="Google Shape;1504;p220"/>
          <p:cNvSpPr txBox="1"/>
          <p:nvPr/>
        </p:nvSpPr>
        <p:spPr>
          <a:xfrm>
            <a:off x="295425" y="3149825"/>
            <a:ext cx="24666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 </a:t>
            </a:r>
            <a:r>
              <a:rPr b="1" lang="en">
                <a:latin typeface="Overpass"/>
                <a:ea typeface="Overpass"/>
                <a:cs typeface="Overpass"/>
                <a:sym typeface="Overpass"/>
              </a:rPr>
              <a:t>deployed</a:t>
            </a:r>
            <a:endParaRPr b="1">
              <a:latin typeface="Overpass"/>
              <a:ea typeface="Overpass"/>
              <a:cs typeface="Overpass"/>
              <a:sym typeface="Overpass"/>
            </a:endParaRPr>
          </a:p>
        </p:txBody>
      </p:sp>
      <p:sp>
        <p:nvSpPr>
          <p:cNvPr id="1505" name="Google Shape;1505;p220"/>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1506" name="Google Shape;1506;p220"/>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1507" name="Google Shape;1507;p220"/>
          <p:cNvSpPr/>
          <p:nvPr/>
        </p:nvSpPr>
        <p:spPr>
          <a:xfrm>
            <a:off x="2817650" y="2076725"/>
            <a:ext cx="464100" cy="2533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20"/>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20"/>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20"/>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1511" name="Google Shape;1511;p220"/>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cxnSp>
        <p:nvCxnSpPr>
          <p:cNvPr id="1512" name="Google Shape;1512;p220"/>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1513" name="Google Shape;1513;p220"/>
          <p:cNvSpPr/>
          <p:nvPr/>
        </p:nvSpPr>
        <p:spPr>
          <a:xfrm>
            <a:off x="3454425" y="40901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1514" name="Google Shape;1514;p220"/>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15" name="Google Shape;1515;p220"/>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1516" name="Google Shape;1516;p220"/>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cxnSp>
        <p:nvCxnSpPr>
          <p:cNvPr id="1517" name="Google Shape;1517;p220"/>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1518" name="Google Shape;1518;p220"/>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19" name="Google Shape;1519;p220"/>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1520" name="Google Shape;1520;p220"/>
          <p:cNvSpPr/>
          <p:nvPr/>
        </p:nvSpPr>
        <p:spPr>
          <a:xfrm>
            <a:off x="6181875" y="40913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1521" name="Google Shape;1521;p220"/>
          <p:cNvSpPr/>
          <p:nvPr/>
        </p:nvSpPr>
        <p:spPr>
          <a:xfrm>
            <a:off x="6181866" y="34135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22" name="Google Shape;1522;p220"/>
          <p:cNvSpPr/>
          <p:nvPr/>
        </p:nvSpPr>
        <p:spPr>
          <a:xfrm>
            <a:off x="6240891" y="34902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1523" name="Google Shape;1523;p220"/>
          <p:cNvSpPr/>
          <p:nvPr/>
        </p:nvSpPr>
        <p:spPr>
          <a:xfrm>
            <a:off x="6312091" y="35573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4" name="Shape 3054"/>
        <p:cNvGrpSpPr/>
        <p:nvPr/>
      </p:nvGrpSpPr>
      <p:grpSpPr>
        <a:xfrm>
          <a:off x="0" y="0"/>
          <a:ext cx="0" cy="0"/>
          <a:chOff x="0" y="0"/>
          <a:chExt cx="0" cy="0"/>
        </a:xfrm>
      </p:grpSpPr>
      <p:sp>
        <p:nvSpPr>
          <p:cNvPr id="3055" name="Google Shape;3055;p3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56" name="Google Shape;3056;p301"/>
          <p:cNvSpPr txBox="1"/>
          <p:nvPr>
            <p:ph idx="4294967295" type="title"/>
          </p:nvPr>
        </p:nvSpPr>
        <p:spPr>
          <a:xfrm>
            <a:off x="826650" y="628500"/>
            <a:ext cx="7490700" cy="49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rgbClr val="FFFFFF"/>
                </a:solidFill>
                <a:latin typeface="Overpass"/>
                <a:ea typeface="Overpass"/>
                <a:cs typeface="Overpass"/>
                <a:sym typeface="Overpass"/>
              </a:rPr>
              <a:t>Migrating to OpenShift 4</a:t>
            </a:r>
            <a:endParaRPr sz="2400">
              <a:solidFill>
                <a:srgbClr val="FFFFFF"/>
              </a:solidFill>
              <a:latin typeface="Overpass"/>
              <a:ea typeface="Overpass"/>
              <a:cs typeface="Overpass"/>
              <a:sym typeface="Overpass"/>
            </a:endParaRPr>
          </a:p>
        </p:txBody>
      </p:sp>
      <p:sp>
        <p:nvSpPr>
          <p:cNvPr id="3057" name="Google Shape;3057;p301"/>
          <p:cNvSpPr txBox="1"/>
          <p:nvPr>
            <p:ph idx="4294967295" type="title"/>
          </p:nvPr>
        </p:nvSpPr>
        <p:spPr>
          <a:xfrm>
            <a:off x="231225" y="1169700"/>
            <a:ext cx="8681700" cy="567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600">
                <a:solidFill>
                  <a:srgbClr val="FFFFFF"/>
                </a:solidFill>
                <a:latin typeface="Overpass"/>
                <a:ea typeface="Overpass"/>
                <a:cs typeface="Overpass"/>
                <a:sym typeface="Overpass"/>
              </a:rPr>
              <a:t>Tooling and advice for moving from OpenShift 3.x to 4.x</a:t>
            </a:r>
            <a:endParaRPr sz="1600">
              <a:solidFill>
                <a:srgbClr val="FFFFFF"/>
              </a:solidFill>
              <a:latin typeface="Overpass"/>
              <a:ea typeface="Overpass"/>
              <a:cs typeface="Overpass"/>
              <a:sym typeface="Overpass"/>
            </a:endParaRPr>
          </a:p>
        </p:txBody>
      </p:sp>
      <p:cxnSp>
        <p:nvCxnSpPr>
          <p:cNvPr id="3058" name="Google Shape;3058;p301"/>
          <p:cNvCxnSpPr/>
          <p:nvPr/>
        </p:nvCxnSpPr>
        <p:spPr>
          <a:xfrm>
            <a:off x="3668063" y="2444150"/>
            <a:ext cx="1668600" cy="0"/>
          </a:xfrm>
          <a:prstGeom prst="straightConnector1">
            <a:avLst/>
          </a:prstGeom>
          <a:noFill/>
          <a:ln cap="flat" cmpd="sng" w="19050">
            <a:solidFill>
              <a:srgbClr val="FFFFFF"/>
            </a:solidFill>
            <a:prstDash val="solid"/>
            <a:round/>
            <a:headEnd len="med" w="med" type="none"/>
            <a:tailEnd len="med" w="med" type="triangle"/>
          </a:ln>
        </p:spPr>
      </p:cxnSp>
      <p:cxnSp>
        <p:nvCxnSpPr>
          <p:cNvPr id="3059" name="Google Shape;3059;p301"/>
          <p:cNvCxnSpPr/>
          <p:nvPr/>
        </p:nvCxnSpPr>
        <p:spPr>
          <a:xfrm>
            <a:off x="3908813" y="2645625"/>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3060" name="Google Shape;3060;p301"/>
          <p:cNvCxnSpPr/>
          <p:nvPr/>
        </p:nvCxnSpPr>
        <p:spPr>
          <a:xfrm>
            <a:off x="4797413" y="2645625"/>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3061" name="Google Shape;3061;p301"/>
          <p:cNvCxnSpPr/>
          <p:nvPr/>
        </p:nvCxnSpPr>
        <p:spPr>
          <a:xfrm>
            <a:off x="4457963" y="2864425"/>
            <a:ext cx="878700" cy="0"/>
          </a:xfrm>
          <a:prstGeom prst="straightConnector1">
            <a:avLst/>
          </a:prstGeom>
          <a:noFill/>
          <a:ln cap="flat" cmpd="sng" w="19050">
            <a:solidFill>
              <a:srgbClr val="FFFFFF"/>
            </a:solidFill>
            <a:prstDash val="solid"/>
            <a:round/>
            <a:headEnd len="med" w="med" type="none"/>
            <a:tailEnd len="med" w="med" type="triangle"/>
          </a:ln>
        </p:spPr>
      </p:cxnSp>
      <p:cxnSp>
        <p:nvCxnSpPr>
          <p:cNvPr id="3062" name="Google Shape;3062;p301"/>
          <p:cNvCxnSpPr/>
          <p:nvPr/>
        </p:nvCxnSpPr>
        <p:spPr>
          <a:xfrm>
            <a:off x="3547444" y="2864409"/>
            <a:ext cx="681900" cy="0"/>
          </a:xfrm>
          <a:prstGeom prst="straightConnector1">
            <a:avLst/>
          </a:prstGeom>
          <a:noFill/>
          <a:ln cap="flat" cmpd="sng" w="19050">
            <a:solidFill>
              <a:srgbClr val="FFFFFF"/>
            </a:solidFill>
            <a:prstDash val="solid"/>
            <a:round/>
            <a:headEnd len="med" w="med" type="none"/>
            <a:tailEnd len="med" w="med" type="triangle"/>
          </a:ln>
        </p:spPr>
      </p:cxnSp>
      <p:cxnSp>
        <p:nvCxnSpPr>
          <p:cNvPr id="3063" name="Google Shape;3063;p301"/>
          <p:cNvCxnSpPr/>
          <p:nvPr/>
        </p:nvCxnSpPr>
        <p:spPr>
          <a:xfrm>
            <a:off x="3972863" y="3073382"/>
            <a:ext cx="1668600" cy="0"/>
          </a:xfrm>
          <a:prstGeom prst="straightConnector1">
            <a:avLst/>
          </a:prstGeom>
          <a:noFill/>
          <a:ln cap="flat" cmpd="sng" w="19050">
            <a:solidFill>
              <a:srgbClr val="FFFFFF"/>
            </a:solidFill>
            <a:prstDash val="solid"/>
            <a:round/>
            <a:headEnd len="med" w="med" type="none"/>
            <a:tailEnd len="med" w="med" type="triangle"/>
          </a:ln>
        </p:spPr>
      </p:cxnSp>
      <p:sp>
        <p:nvSpPr>
          <p:cNvPr id="3064" name="Google Shape;3064;p301"/>
          <p:cNvSpPr/>
          <p:nvPr/>
        </p:nvSpPr>
        <p:spPr>
          <a:xfrm>
            <a:off x="2602788" y="2463775"/>
            <a:ext cx="548700" cy="5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Black"/>
                <a:ea typeface="Overpass Black"/>
                <a:cs typeface="Overpass Black"/>
                <a:sym typeface="Overpass Black"/>
              </a:rPr>
              <a:t>3</a:t>
            </a:r>
            <a:endParaRPr sz="2000">
              <a:latin typeface="Overpass Black"/>
              <a:ea typeface="Overpass Black"/>
              <a:cs typeface="Overpass Black"/>
              <a:sym typeface="Overpass Black"/>
            </a:endParaRPr>
          </a:p>
        </p:txBody>
      </p:sp>
      <p:sp>
        <p:nvSpPr>
          <p:cNvPr id="3065" name="Google Shape;3065;p301"/>
          <p:cNvSpPr/>
          <p:nvPr/>
        </p:nvSpPr>
        <p:spPr>
          <a:xfrm>
            <a:off x="5992524" y="2463775"/>
            <a:ext cx="548700" cy="5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Black"/>
                <a:ea typeface="Overpass Black"/>
                <a:cs typeface="Overpass Black"/>
                <a:sym typeface="Overpass Black"/>
              </a:rPr>
              <a:t>4</a:t>
            </a:r>
            <a:endParaRPr sz="2000">
              <a:latin typeface="Overpass Black"/>
              <a:ea typeface="Overpass Black"/>
              <a:cs typeface="Overpass Black"/>
              <a:sym typeface="Overpass Black"/>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9" name="Shape 3069"/>
        <p:cNvGrpSpPr/>
        <p:nvPr/>
      </p:nvGrpSpPr>
      <p:grpSpPr>
        <a:xfrm>
          <a:off x="0" y="0"/>
          <a:ext cx="0" cy="0"/>
          <a:chOff x="0" y="0"/>
          <a:chExt cx="0" cy="0"/>
        </a:xfrm>
      </p:grpSpPr>
      <p:sp>
        <p:nvSpPr>
          <p:cNvPr id="3070" name="Google Shape;3070;p302"/>
          <p:cNvSpPr txBox="1"/>
          <p:nvPr/>
        </p:nvSpPr>
        <p:spPr>
          <a:xfrm>
            <a:off x="304800" y="4405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App migration experience</a:t>
            </a:r>
            <a:endParaRPr sz="2600">
              <a:latin typeface="Overpass Light"/>
              <a:ea typeface="Overpass Light"/>
              <a:cs typeface="Overpass Light"/>
              <a:sym typeface="Overpass Light"/>
            </a:endParaRPr>
          </a:p>
        </p:txBody>
      </p:sp>
      <p:sp>
        <p:nvSpPr>
          <p:cNvPr id="3071" name="Google Shape;3071;p30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MIGRATING TO OPENSHIFT 4</a:t>
            </a:r>
            <a:endParaRPr sz="900">
              <a:solidFill>
                <a:srgbClr val="C5000B"/>
              </a:solidFill>
              <a:latin typeface="Overpass SemiBold"/>
              <a:ea typeface="Overpass SemiBold"/>
              <a:cs typeface="Overpass SemiBold"/>
              <a:sym typeface="Overpass SemiBold"/>
            </a:endParaRPr>
          </a:p>
        </p:txBody>
      </p:sp>
      <p:sp>
        <p:nvSpPr>
          <p:cNvPr id="3072" name="Google Shape;3072;p302"/>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Not Available Yet</a:t>
            </a:r>
            <a:endParaRPr sz="900">
              <a:latin typeface="Overpass Light"/>
              <a:ea typeface="Overpass Light"/>
              <a:cs typeface="Overpass Light"/>
              <a:sym typeface="Overpass Light"/>
            </a:endParaRPr>
          </a:p>
        </p:txBody>
      </p:sp>
      <p:sp>
        <p:nvSpPr>
          <p:cNvPr id="3073" name="Google Shape;3073;p302"/>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Maria Bracho</a:t>
            </a:r>
            <a:endParaRPr sz="900">
              <a:solidFill>
                <a:srgbClr val="999999"/>
              </a:solidFill>
              <a:latin typeface="Overpass Light"/>
              <a:ea typeface="Overpass Light"/>
              <a:cs typeface="Overpass Light"/>
              <a:sym typeface="Overpass Light"/>
            </a:endParaRPr>
          </a:p>
        </p:txBody>
      </p:sp>
      <p:sp>
        <p:nvSpPr>
          <p:cNvPr id="3074" name="Google Shape;3074;p302"/>
          <p:cNvSpPr txBox="1"/>
          <p:nvPr/>
        </p:nvSpPr>
        <p:spPr>
          <a:xfrm>
            <a:off x="191250" y="958000"/>
            <a:ext cx="44856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Using open source tooling based on Velero</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Velero is an upstream project previously known as Ark. Check out</a:t>
            </a:r>
            <a:r>
              <a:rPr lang="en" sz="1200" u="sng">
                <a:solidFill>
                  <a:schemeClr val="hlink"/>
                </a:solidFill>
                <a:latin typeface="Overpass Light"/>
                <a:ea typeface="Overpass Light"/>
                <a:cs typeface="Overpass Light"/>
                <a:sym typeface="Overpass Light"/>
                <a:hlinkClick r:id="rId3"/>
              </a:rPr>
              <a:t> this video</a:t>
            </a:r>
            <a:r>
              <a:rPr lang="en" sz="1200">
                <a:solidFill>
                  <a:schemeClr val="dk1"/>
                </a:solidFill>
                <a:latin typeface="Overpass Light"/>
                <a:ea typeface="Overpass Light"/>
                <a:cs typeface="Overpass Light"/>
                <a:sym typeface="Overpass Light"/>
              </a:rPr>
              <a:t> if you are curious and want to get a sneak peek at our capabilities.</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What’s moved during a migration</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Namespaces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Persistent Volumes (move or copy)</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All important resource objects (Deployments, StatefulSets, etc)</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Available in OpenShift 4.2</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Customers are anxious to get their hands on this, but we want to get it right.  We would love to receive sample application workloads to test.</a:t>
            </a:r>
            <a:endParaRPr sz="1200">
              <a:solidFill>
                <a:schemeClr val="dk1"/>
              </a:solidFill>
              <a:latin typeface="Overpass Light"/>
              <a:ea typeface="Overpass Light"/>
              <a:cs typeface="Overpass Light"/>
              <a:sym typeface="Overpass Light"/>
            </a:endParaRPr>
          </a:p>
        </p:txBody>
      </p:sp>
      <p:pic>
        <p:nvPicPr>
          <p:cNvPr id="3075" name="Google Shape;3075;p302"/>
          <p:cNvPicPr preferRelativeResize="0"/>
          <p:nvPr/>
        </p:nvPicPr>
        <p:blipFill rotWithShape="1">
          <a:blip r:embed="rId4">
            <a:alphaModFix/>
          </a:blip>
          <a:srcRect b="44023" l="1312" r="53097" t="8826"/>
          <a:stretch/>
        </p:blipFill>
        <p:spPr>
          <a:xfrm>
            <a:off x="5236500" y="1339000"/>
            <a:ext cx="3396275" cy="1776675"/>
          </a:xfrm>
          <a:prstGeom prst="rect">
            <a:avLst/>
          </a:prstGeom>
          <a:noFill/>
          <a:ln>
            <a:noFill/>
          </a:ln>
          <a:effectLst>
            <a:outerShdw blurRad="57150" rotWithShape="0" algn="bl" dir="5400000" dist="19050">
              <a:srgbClr val="000000">
                <a:alpha val="50000"/>
              </a:srgbClr>
            </a:outerShdw>
          </a:effectLst>
        </p:spPr>
      </p:pic>
      <p:pic>
        <p:nvPicPr>
          <p:cNvPr id="3076" name="Google Shape;3076;p302"/>
          <p:cNvPicPr preferRelativeResize="0"/>
          <p:nvPr/>
        </p:nvPicPr>
        <p:blipFill rotWithShape="1">
          <a:blip r:embed="rId5">
            <a:alphaModFix/>
          </a:blip>
          <a:srcRect b="0" l="0" r="38616" t="68458"/>
          <a:stretch/>
        </p:blipFill>
        <p:spPr>
          <a:xfrm>
            <a:off x="4949574" y="2888169"/>
            <a:ext cx="4651626" cy="12964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0" name="Shape 3080"/>
        <p:cNvGrpSpPr/>
        <p:nvPr/>
      </p:nvGrpSpPr>
      <p:grpSpPr>
        <a:xfrm>
          <a:off x="0" y="0"/>
          <a:ext cx="0" cy="0"/>
          <a:chOff x="0" y="0"/>
          <a:chExt cx="0" cy="0"/>
        </a:xfrm>
      </p:grpSpPr>
      <p:sp>
        <p:nvSpPr>
          <p:cNvPr id="3081" name="Google Shape;3081;p303"/>
          <p:cNvSpPr txBox="1"/>
          <p:nvPr/>
        </p:nvSpPr>
        <p:spPr>
          <a:xfrm>
            <a:off x="304800" y="5929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Why did we choose this migration strategy?</a:t>
            </a:r>
            <a:endParaRPr sz="2600">
              <a:latin typeface="Overpass Light"/>
              <a:ea typeface="Overpass Light"/>
              <a:cs typeface="Overpass Light"/>
              <a:sym typeface="Overpass Light"/>
            </a:endParaRPr>
          </a:p>
        </p:txBody>
      </p:sp>
      <p:sp>
        <p:nvSpPr>
          <p:cNvPr id="3082" name="Google Shape;3082;p30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MIGRATING TO OPENSHIFT 4</a:t>
            </a:r>
            <a:endParaRPr sz="900">
              <a:solidFill>
                <a:srgbClr val="C5000B"/>
              </a:solidFill>
              <a:latin typeface="Overpass SemiBold"/>
              <a:ea typeface="Overpass SemiBold"/>
              <a:cs typeface="Overpass SemiBold"/>
              <a:sym typeface="Overpass SemiBold"/>
            </a:endParaRPr>
          </a:p>
        </p:txBody>
      </p:sp>
      <p:sp>
        <p:nvSpPr>
          <p:cNvPr id="3083" name="Google Shape;3083;p30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Not Available Yet</a:t>
            </a:r>
            <a:endParaRPr sz="900">
              <a:latin typeface="Overpass Light"/>
              <a:ea typeface="Overpass Light"/>
              <a:cs typeface="Overpass Light"/>
              <a:sym typeface="Overpass Light"/>
            </a:endParaRPr>
          </a:p>
        </p:txBody>
      </p:sp>
      <p:sp>
        <p:nvSpPr>
          <p:cNvPr id="3084" name="Google Shape;3084;p30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a:t>
            </a:r>
            <a:r>
              <a:rPr lang="en" sz="900">
                <a:solidFill>
                  <a:srgbClr val="999999"/>
                </a:solidFill>
                <a:latin typeface="Overpass Light"/>
                <a:ea typeface="Overpass Light"/>
                <a:cs typeface="Overpass Light"/>
                <a:sym typeface="Overpass Light"/>
              </a:rPr>
              <a:t>Maria Bracho</a:t>
            </a:r>
            <a:endParaRPr sz="900">
              <a:solidFill>
                <a:srgbClr val="999999"/>
              </a:solidFill>
              <a:latin typeface="Overpass Light"/>
              <a:ea typeface="Overpass Light"/>
              <a:cs typeface="Overpass Light"/>
              <a:sym typeface="Overpass Light"/>
            </a:endParaRPr>
          </a:p>
        </p:txBody>
      </p:sp>
      <p:sp>
        <p:nvSpPr>
          <p:cNvPr id="3085" name="Google Shape;3085;p303"/>
          <p:cNvSpPr txBox="1"/>
          <p:nvPr/>
        </p:nvSpPr>
        <p:spPr>
          <a:xfrm>
            <a:off x="343650" y="1110400"/>
            <a:ext cx="48294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Reducing risk</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 ton of innovation went into OpenShift 4, and an in-place upgrade would have risk of failure in which there is no forwards or backwards remediation.  It allows you to skip from 3.7/3.9/3.10/3.11  to 4.x.  Skipping the need to install each one.</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Useful for 4-to-4 migrations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A general migration tool is frequently requested and a better long term </a:t>
            </a:r>
            <a:r>
              <a:rPr lang="en" sz="1200">
                <a:solidFill>
                  <a:schemeClr val="dk1"/>
                </a:solidFill>
                <a:latin typeface="Overpass Light"/>
                <a:ea typeface="Overpass Light"/>
                <a:cs typeface="Overpass Light"/>
                <a:sym typeface="Overpass Light"/>
              </a:rPr>
              <a:t>investment</a:t>
            </a:r>
            <a:r>
              <a:rPr lang="en" sz="1200">
                <a:solidFill>
                  <a:schemeClr val="dk1"/>
                </a:solidFill>
                <a:latin typeface="Overpass Light"/>
                <a:ea typeface="Overpass Light"/>
                <a:cs typeface="Overpass Light"/>
                <a:sym typeface="Overpass Light"/>
              </a:rPr>
              <a:t>.  Helps you build a foundation towards making your cluster investments less fragile.</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Allows for staging</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Stage a mock migration before doing it live, on a Project by Project basis. Extremely useful for success.</a:t>
            </a:r>
            <a:endParaRPr sz="1200">
              <a:solidFill>
                <a:schemeClr val="dk1"/>
              </a:solidFill>
              <a:latin typeface="Overpass Light"/>
              <a:ea typeface="Overpass Light"/>
              <a:cs typeface="Overpass Light"/>
              <a:sym typeface="Overpass Light"/>
            </a:endParaRPr>
          </a:p>
        </p:txBody>
      </p:sp>
      <p:pic>
        <p:nvPicPr>
          <p:cNvPr descr="Image result for steps" id="3086" name="Google Shape;3086;p303"/>
          <p:cNvPicPr preferRelativeResize="0"/>
          <p:nvPr/>
        </p:nvPicPr>
        <p:blipFill>
          <a:blip r:embed="rId3">
            <a:alphaModFix/>
          </a:blip>
          <a:stretch>
            <a:fillRect/>
          </a:stretch>
        </p:blipFill>
        <p:spPr>
          <a:xfrm>
            <a:off x="5652975" y="1367425"/>
            <a:ext cx="3086175" cy="3086175"/>
          </a:xfrm>
          <a:prstGeom prst="rect">
            <a:avLst/>
          </a:prstGeom>
          <a:noFill/>
          <a:ln>
            <a:noFill/>
          </a:ln>
        </p:spPr>
      </p:pic>
      <p:sp>
        <p:nvSpPr>
          <p:cNvPr id="3087" name="Google Shape;3087;p303"/>
          <p:cNvSpPr/>
          <p:nvPr/>
        </p:nvSpPr>
        <p:spPr>
          <a:xfrm>
            <a:off x="6477000" y="2573075"/>
            <a:ext cx="1288200" cy="12189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03"/>
          <p:cNvSpPr txBox="1"/>
          <p:nvPr/>
        </p:nvSpPr>
        <p:spPr>
          <a:xfrm>
            <a:off x="6966850" y="3945550"/>
            <a:ext cx="100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Kube 1.7</a:t>
            </a:r>
            <a:endParaRPr sz="1200">
              <a:latin typeface="Overpass Light"/>
              <a:ea typeface="Overpass Light"/>
              <a:cs typeface="Overpass Light"/>
              <a:sym typeface="Overpass Light"/>
            </a:endParaRPr>
          </a:p>
        </p:txBody>
      </p:sp>
      <p:sp>
        <p:nvSpPr>
          <p:cNvPr id="3089" name="Google Shape;3089;p303"/>
          <p:cNvSpPr txBox="1"/>
          <p:nvPr/>
        </p:nvSpPr>
        <p:spPr>
          <a:xfrm>
            <a:off x="5823850" y="3335950"/>
            <a:ext cx="100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Kube 1.8</a:t>
            </a:r>
            <a:endParaRPr sz="1200">
              <a:latin typeface="Overpass Light"/>
              <a:ea typeface="Overpass Light"/>
              <a:cs typeface="Overpass Light"/>
              <a:sym typeface="Overpass Light"/>
            </a:endParaRPr>
          </a:p>
        </p:txBody>
      </p:sp>
      <p:sp>
        <p:nvSpPr>
          <p:cNvPr id="3090" name="Google Shape;3090;p303"/>
          <p:cNvSpPr txBox="1"/>
          <p:nvPr/>
        </p:nvSpPr>
        <p:spPr>
          <a:xfrm>
            <a:off x="5442850" y="2802550"/>
            <a:ext cx="100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Kube 1.9</a:t>
            </a:r>
            <a:endParaRPr sz="1200">
              <a:latin typeface="Overpass Light"/>
              <a:ea typeface="Overpass Light"/>
              <a:cs typeface="Overpass Light"/>
              <a:sym typeface="Overpass Light"/>
            </a:endParaRPr>
          </a:p>
        </p:txBody>
      </p:sp>
      <p:sp>
        <p:nvSpPr>
          <p:cNvPr id="3091" name="Google Shape;3091;p303"/>
          <p:cNvSpPr txBox="1"/>
          <p:nvPr/>
        </p:nvSpPr>
        <p:spPr>
          <a:xfrm>
            <a:off x="5138050" y="2269150"/>
            <a:ext cx="10068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Light"/>
                <a:ea typeface="Overpass Light"/>
                <a:cs typeface="Overpass Light"/>
                <a:sym typeface="Overpass Light"/>
              </a:rPr>
              <a:t>Kube 1.10</a:t>
            </a:r>
            <a:endParaRPr sz="1200">
              <a:latin typeface="Overpass Light"/>
              <a:ea typeface="Overpass Light"/>
              <a:cs typeface="Overpass Light"/>
              <a:sym typeface="Overpass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5" name="Shape 3095"/>
        <p:cNvGrpSpPr/>
        <p:nvPr/>
      </p:nvGrpSpPr>
      <p:grpSpPr>
        <a:xfrm>
          <a:off x="0" y="0"/>
          <a:ext cx="0" cy="0"/>
          <a:chOff x="0" y="0"/>
          <a:chExt cx="0" cy="0"/>
        </a:xfrm>
      </p:grpSpPr>
      <p:sp>
        <p:nvSpPr>
          <p:cNvPr id="3096" name="Google Shape;3096;p3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97" name="Google Shape;3097;p304"/>
          <p:cNvSpPr txBox="1"/>
          <p:nvPr>
            <p:ph type="title"/>
          </p:nvPr>
        </p:nvSpPr>
        <p:spPr>
          <a:xfrm>
            <a:off x="4245394" y="426470"/>
            <a:ext cx="4302300" cy="144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